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21"/>
  </p:notesMasterIdLst>
  <p:sldIdLst>
    <p:sldId id="256" r:id="rId2"/>
    <p:sldId id="271" r:id="rId3"/>
    <p:sldId id="259" r:id="rId4"/>
    <p:sldId id="260" r:id="rId5"/>
    <p:sldId id="262" r:id="rId6"/>
    <p:sldId id="269" r:id="rId7"/>
    <p:sldId id="272" r:id="rId8"/>
    <p:sldId id="263" r:id="rId9"/>
    <p:sldId id="273" r:id="rId10"/>
    <p:sldId id="264" r:id="rId11"/>
    <p:sldId id="270" r:id="rId12"/>
    <p:sldId id="274" r:id="rId13"/>
    <p:sldId id="266" r:id="rId14"/>
    <p:sldId id="276" r:id="rId15"/>
    <p:sldId id="268" r:id="rId16"/>
    <p:sldId id="277" r:id="rId17"/>
    <p:sldId id="278" r:id="rId18"/>
    <p:sldId id="279" r:id="rId19"/>
    <p:sldId id="28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2600"/>
    <a:srgbClr val="7A5128"/>
    <a:srgbClr val="996633"/>
    <a:srgbClr val="FF6600"/>
    <a:srgbClr val="663300"/>
    <a:srgbClr val="006600"/>
    <a:srgbClr val="462300"/>
    <a:srgbClr val="CC3300"/>
    <a:srgbClr val="FF9900"/>
    <a:srgbClr val="A61E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46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72D18-59C2-4866-B622-A092F9948DDC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F1262-4010-4749-982D-2B2EC087985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F1262-4010-4749-982D-2B2EC0879856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5111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BF1262-4010-4749-982D-2B2EC087985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4.jpeg"/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12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32.jpeg"/><Relationship Id="rId5" Type="http://schemas.openxmlformats.org/officeDocument/2006/relationships/image" Target="../media/image23.jpeg"/><Relationship Id="rId15" Type="http://schemas.microsoft.com/office/2007/relationships/hdphoto" Target="../media/hdphoto1.wdp"/><Relationship Id="rId10" Type="http://schemas.openxmlformats.org/officeDocument/2006/relationships/image" Target="../media/image31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10" Type="http://schemas.microsoft.com/office/2007/relationships/hdphoto" Target="../media/hdphoto1.wdp"/><Relationship Id="rId4" Type="http://schemas.openxmlformats.org/officeDocument/2006/relationships/image" Target="../media/image40.jpeg"/><Relationship Id="rId9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5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9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63.jpe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olenenok@tazovsky.yanao.ru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hyperlink" Target="http://taz-olenenok.ru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5.jpeg"/><Relationship Id="rId7" Type="http://schemas.openxmlformats.org/officeDocument/2006/relationships/image" Target="../media/image1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microsoft.com/office/2007/relationships/hdphoto" Target="../media/hdphoto1.wdp"/><Relationship Id="rId5" Type="http://schemas.openxmlformats.org/officeDocument/2006/relationships/image" Target="../media/image13.png"/><Relationship Id="rId10" Type="http://schemas.openxmlformats.org/officeDocument/2006/relationships/image" Target="../media/image4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microsoft.com/office/2007/relationships/hdphoto" Target="../media/hdphoto1.wdp"/><Relationship Id="rId4" Type="http://schemas.openxmlformats.org/officeDocument/2006/relationships/image" Target="../media/image17.jpeg"/><Relationship Id="rId9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4.png"/><Relationship Id="rId3" Type="http://schemas.openxmlformats.org/officeDocument/2006/relationships/image" Target="../media/image17.jpeg"/><Relationship Id="rId7" Type="http://schemas.openxmlformats.org/officeDocument/2006/relationships/image" Target="../media/image25.jpeg"/><Relationship Id="rId12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jpeg"/><Relationship Id="rId5" Type="http://schemas.openxmlformats.org/officeDocument/2006/relationships/image" Target="../media/image23.jpeg"/><Relationship Id="rId10" Type="http://schemas.openxmlformats.org/officeDocument/2006/relationships/image" Target="../media/image28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7222" y="-1"/>
            <a:ext cx="10370232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1285860"/>
            <a:ext cx="7772400" cy="1728000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МУНИЦИПАЛЬНЫЙ ОКРУГ ТАЗОВСКИЙ РАЙОН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Муниципальное бюджетное дошкольное образование </a:t>
            </a:r>
            <a:b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ru-RU" sz="18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детский </a:t>
            </a:r>
            <a:r>
              <a:rPr lang="ru-RU" sz="1800" b="1" dirty="0">
                <a:solidFill>
                  <a:schemeClr val="accent5">
                    <a:lumMod val="75000"/>
                  </a:schemeClr>
                </a:solidFill>
                <a:latin typeface="+mn-lt"/>
              </a:rPr>
              <a:t>сад «Оленёнок»</a:t>
            </a:r>
            <a:r>
              <a:rPr lang="ru-RU" sz="3600" b="1" dirty="0"/>
              <a:t/>
            </a:r>
            <a:br>
              <a:rPr lang="ru-RU" sz="3600" b="1" dirty="0"/>
            </a:br>
            <a:r>
              <a:rPr lang="ru-RU" sz="3600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</a:t>
            </a:r>
            <a:r>
              <a:rPr lang="ru-RU" sz="3200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Визитная карточка </a:t>
            </a:r>
            <a:br>
              <a:rPr lang="ru-RU" sz="3200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200" dirty="0">
                <a:ln w="12700">
                  <a:solidFill>
                    <a:srgbClr val="0066CC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разновозрастной группы компенсирующей направленности </a:t>
            </a:r>
            <a:r>
              <a:rPr lang="ru-RU" sz="6000" b="1" dirty="0">
                <a:ln w="12700">
                  <a:solidFill>
                    <a:srgbClr val="0066CC"/>
                  </a:solidFill>
                  <a:prstDash val="solid"/>
                </a:ln>
                <a:solidFill>
                  <a:srgbClr val="0066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/>
            </a:r>
            <a:br>
              <a:rPr lang="ru-RU" sz="6000" b="1" dirty="0">
                <a:ln w="12700">
                  <a:solidFill>
                    <a:srgbClr val="0066CC"/>
                  </a:solidFill>
                  <a:prstDash val="solid"/>
                </a:ln>
                <a:solidFill>
                  <a:srgbClr val="0066CC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endParaRPr lang="ru-RU" sz="6000" b="1" dirty="0">
              <a:ln w="12700">
                <a:solidFill>
                  <a:srgbClr val="0066CC"/>
                </a:solidFill>
                <a:prstDash val="solid"/>
              </a:ln>
              <a:solidFill>
                <a:srgbClr val="0066CC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7" name="Picture 3" descr="C:\Users\Айболит.Aibolit\Desktop\Оленёнок\картинки\фиксы\96789b6a67bd803be48a66ef82c42b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857364"/>
            <a:ext cx="9229330" cy="3600400"/>
          </a:xfrm>
          <a:prstGeom prst="rect">
            <a:avLst/>
          </a:prstGeom>
          <a:noFill/>
        </p:spPr>
      </p:pic>
      <p:pic>
        <p:nvPicPr>
          <p:cNvPr id="1028" name="Picture 4" descr="C:\Users\Айболит.Aibolit\Desktop\Оленёнок\картинки\фиксы\hotpng.com (1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4612" y="4143380"/>
            <a:ext cx="4202895" cy="20236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786182" y="6286520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п. Тазовский, 202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2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9B6672B0-10A3-8174-7403-1CB72E538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-180527" y="156341"/>
            <a:ext cx="1544468" cy="15444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428860" y="0"/>
            <a:ext cx="3600400" cy="43204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 для сюжетно-ролевых игр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084168" y="571480"/>
            <a:ext cx="3059832" cy="76470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Поликлиника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Аптека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071538" y="2571744"/>
            <a:ext cx="3168352" cy="648072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860032" y="3284984"/>
            <a:ext cx="3960440" cy="864096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 descr="C:\Users\Админ\Desktop\визитка группы\IMG-20211020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786322"/>
            <a:ext cx="2357454" cy="1768091"/>
          </a:xfrm>
          <a:prstGeom prst="rect">
            <a:avLst/>
          </a:prstGeom>
          <a:noFill/>
        </p:spPr>
      </p:pic>
      <p:pic>
        <p:nvPicPr>
          <p:cNvPr id="6147" name="Picture 3" descr="C:\Users\Админ\Desktop\визитка группы\IMG-20211020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285860"/>
            <a:ext cx="2000264" cy="2667019"/>
          </a:xfrm>
          <a:prstGeom prst="rect">
            <a:avLst/>
          </a:prstGeom>
          <a:noFill/>
        </p:spPr>
      </p:pic>
      <p:pic>
        <p:nvPicPr>
          <p:cNvPr id="6148" name="Picture 4" descr="C:\Users\Админ\Desktop\визитка группы\IMG-20211020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285860"/>
            <a:ext cx="2000264" cy="2667018"/>
          </a:xfrm>
          <a:prstGeom prst="rect">
            <a:avLst/>
          </a:prstGeom>
          <a:noFill/>
        </p:spPr>
      </p:pic>
      <p:pic>
        <p:nvPicPr>
          <p:cNvPr id="6149" name="Picture 5" descr="C:\Users\Админ\Desktop\визитка группы\IMG 20211005 0938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14744" y="1285860"/>
            <a:ext cx="1928913" cy="2643206"/>
          </a:xfrm>
          <a:prstGeom prst="rect">
            <a:avLst/>
          </a:prstGeom>
          <a:noFill/>
        </p:spPr>
      </p:pic>
      <p:pic>
        <p:nvPicPr>
          <p:cNvPr id="6150" name="Picture 6" descr="C:\Users\Админ\Desktop\визитка группы\IMG 20211008 1129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786322"/>
            <a:ext cx="2357422" cy="1768067"/>
          </a:xfrm>
          <a:prstGeom prst="rect">
            <a:avLst/>
          </a:prstGeom>
          <a:noFill/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285720" y="571480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Парикмахерская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3500430" y="571480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Магазин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285720" y="4357694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«Дочки-матери»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3214678" y="4286256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Кафе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6143636" y="4429132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ПДД</a:t>
            </a:r>
          </a:p>
        </p:txBody>
      </p:sp>
      <p:pic>
        <p:nvPicPr>
          <p:cNvPr id="6151" name="Picture 7" descr="C:\Users\Админ\Desktop\визитка группы\IMG 20211008 120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857760"/>
            <a:ext cx="2357422" cy="1768067"/>
          </a:xfrm>
          <a:prstGeom prst="rect">
            <a:avLst/>
          </a:prstGeom>
          <a:noFill/>
        </p:spPr>
      </p:pic>
      <p:pic>
        <p:nvPicPr>
          <p:cNvPr id="20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26" name="Содержимое 2"/>
          <p:cNvSpPr txBox="1">
            <a:spLocks/>
          </p:cNvSpPr>
          <p:nvPr/>
        </p:nvSpPr>
        <p:spPr>
          <a:xfrm>
            <a:off x="3143240" y="-144016"/>
            <a:ext cx="2555776" cy="288032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</a:t>
            </a:r>
            <a:r>
              <a:rPr kumimoji="0" lang="ru-RU" b="0" i="1" u="none" strike="noStrike" kern="1200" cap="none" spc="0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развития речи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Picture 4" descr="C:\Users\Админ\Desktop\визитка группы\IMG-20211020-WA001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7158" y="3714728"/>
            <a:ext cx="2357454" cy="3143272"/>
          </a:xfrm>
          <a:prstGeom prst="rect">
            <a:avLst/>
          </a:prstGeom>
          <a:noFill/>
        </p:spPr>
      </p:pic>
      <p:sp>
        <p:nvSpPr>
          <p:cNvPr id="29" name="Содержимое 2"/>
          <p:cNvSpPr txBox="1">
            <a:spLocks/>
          </p:cNvSpPr>
          <p:nvPr/>
        </p:nvSpPr>
        <p:spPr>
          <a:xfrm>
            <a:off x="214282" y="3286124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</a:t>
            </a:r>
            <a:r>
              <a:rPr kumimoji="0" lang="ru-RU" b="0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творчества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5" descr="C:\Users\Админ\Desktop\визитка группы\IMG-20211020-WA0003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29388" y="3619479"/>
            <a:ext cx="2428892" cy="3238522"/>
          </a:xfrm>
          <a:prstGeom prst="rect">
            <a:avLst/>
          </a:prstGeom>
          <a:noFill/>
        </p:spPr>
      </p:pic>
      <p:sp>
        <p:nvSpPr>
          <p:cNvPr id="31" name="Содержимое 2"/>
          <p:cNvSpPr txBox="1">
            <a:spLocks/>
          </p:cNvSpPr>
          <p:nvPr/>
        </p:nvSpPr>
        <p:spPr>
          <a:xfrm>
            <a:off x="6215074" y="3143248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Центр книги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Админ\Desktop\визитка группы\IMG_20211021_08440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85918" y="214290"/>
            <a:ext cx="2357454" cy="3143272"/>
          </a:xfrm>
          <a:prstGeom prst="rect">
            <a:avLst/>
          </a:prstGeom>
          <a:noFill/>
        </p:spPr>
      </p:pic>
      <p:pic>
        <p:nvPicPr>
          <p:cNvPr id="1026" name="Picture 2" descr="C:\Users\Админ\Desktop\визитка группы\IMG_20211021_08425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57686" y="214290"/>
            <a:ext cx="2357456" cy="3143272"/>
          </a:xfrm>
          <a:prstGeom prst="rect">
            <a:avLst/>
          </a:prstGeom>
          <a:noFill/>
        </p:spPr>
      </p:pic>
      <p:pic>
        <p:nvPicPr>
          <p:cNvPr id="5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F082608B-8FFD-6D36-8478-D0B064C61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43834" y="4178450"/>
            <a:ext cx="2357568" cy="2357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64931"/>
            <a:ext cx="9144000" cy="7143750"/>
          </a:xfrm>
          <a:prstGeom prst="rect">
            <a:avLst/>
          </a:prstGeom>
          <a:noFill/>
        </p:spPr>
      </p:pic>
      <p:pic>
        <p:nvPicPr>
          <p:cNvPr id="27650" name="Picture 2" descr="C:\Users\Админ\Desktop\визитка группы\IMG-20211020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0" y="3809977"/>
            <a:ext cx="2286016" cy="3048023"/>
          </a:xfrm>
          <a:prstGeom prst="rect">
            <a:avLst/>
          </a:prstGeom>
          <a:noFill/>
        </p:spPr>
      </p:pic>
      <p:pic>
        <p:nvPicPr>
          <p:cNvPr id="27651" name="Picture 3" descr="C:\Users\Админ\Desktop\визитка группы\IMG-20211020-WA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4257" y="2452682"/>
            <a:ext cx="2286016" cy="3048020"/>
          </a:xfrm>
          <a:prstGeom prst="rect">
            <a:avLst/>
          </a:prstGeom>
          <a:noFill/>
        </p:spPr>
      </p:pic>
      <p:pic>
        <p:nvPicPr>
          <p:cNvPr id="27654" name="Picture 6" descr="C:\Users\Админ\Desktop\визитка группы\IMG 20211014 174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428604"/>
            <a:ext cx="3238521" cy="2428892"/>
          </a:xfrm>
          <a:prstGeom prst="rect">
            <a:avLst/>
          </a:prstGeom>
          <a:noFill/>
        </p:spPr>
      </p:pic>
      <p:sp>
        <p:nvSpPr>
          <p:cNvPr id="11" name="Содержимое 2"/>
          <p:cNvSpPr txBox="1">
            <a:spLocks/>
          </p:cNvSpPr>
          <p:nvPr/>
        </p:nvSpPr>
        <p:spPr>
          <a:xfrm>
            <a:off x="3286116" y="-203757"/>
            <a:ext cx="2702642" cy="407514"/>
          </a:xfrm>
          <a:prstGeom prst="rect">
            <a:avLst/>
          </a:prstGeom>
          <a:blipFill dpi="0" rotWithShape="1">
            <a:blip r:embed="rId6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Центр отдыха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3214678" y="3000372"/>
            <a:ext cx="2702642" cy="857256"/>
          </a:xfrm>
          <a:prstGeom prst="rect">
            <a:avLst/>
          </a:prstGeom>
          <a:blipFill dpi="0" rotWithShape="1">
            <a:blip r:embed="rId6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Центр театрализованной деятельности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427369" y="1581768"/>
            <a:ext cx="2702642" cy="407514"/>
          </a:xfrm>
          <a:prstGeom prst="rect">
            <a:avLst/>
          </a:prstGeom>
          <a:blipFill dpi="0" rotWithShape="1">
            <a:blip r:embed="rId6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</a:t>
            </a:r>
            <a:r>
              <a:rPr kumimoji="0" lang="ru-RU" b="0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музыки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-17189" y="1600200"/>
            <a:ext cx="2702642" cy="407514"/>
          </a:xfrm>
          <a:prstGeom prst="rect">
            <a:avLst/>
          </a:prstGeom>
          <a:blipFill dpi="0" rotWithShape="1">
            <a:blip r:embed="rId6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Центр физического развития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C:\Users\Админ\Desktop\ВАЛЯ\фото, виде\2021 сентябрь\IMG_20211020_11465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171" y="2500329"/>
            <a:ext cx="2250280" cy="3000373"/>
          </a:xfrm>
          <a:prstGeom prst="rect">
            <a:avLst/>
          </a:prstGeom>
          <a:noFill/>
        </p:spPr>
      </p:pic>
      <p:pic>
        <p:nvPicPr>
          <p:cNvPr id="5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578A29B6-3938-1F9F-013E-3ECE80653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077282" y="-207783"/>
            <a:ext cx="1879239" cy="1879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373534"/>
            <a:ext cx="9144000" cy="7143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14480" y="-209780"/>
            <a:ext cx="55007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Давайте, познакомимся!</a:t>
            </a:r>
          </a:p>
        </p:txBody>
      </p:sp>
      <p:pic>
        <p:nvPicPr>
          <p:cNvPr id="2050" name="Picture 2" descr="C:\Users\Админ\Desktop\ВАЛЯ\фото, виде\октябрь\IMG-20211103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191" y="1063110"/>
            <a:ext cx="2841505" cy="2131130"/>
          </a:xfrm>
          <a:prstGeom prst="rect">
            <a:avLst/>
          </a:prstGeom>
          <a:noFill/>
        </p:spPr>
      </p:pic>
      <p:pic>
        <p:nvPicPr>
          <p:cNvPr id="2051" name="Picture 3" descr="C:\Users\Админ\Desktop\ВАЛЯ\фото, виде\октябрь\IMG-20211103-WA0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76764" y="4115907"/>
            <a:ext cx="2852443" cy="2139332"/>
          </a:xfrm>
          <a:prstGeom prst="rect">
            <a:avLst/>
          </a:prstGeom>
          <a:noFill/>
        </p:spPr>
      </p:pic>
      <p:pic>
        <p:nvPicPr>
          <p:cNvPr id="2052" name="Picture 4" descr="C:\Users\Админ\Desktop\ВАЛЯ\фото, виде\октябрь\IMG-20211103-WA0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81" y="1059008"/>
            <a:ext cx="2852443" cy="2139333"/>
          </a:xfrm>
          <a:prstGeom prst="rect">
            <a:avLst/>
          </a:prstGeom>
          <a:noFill/>
        </p:spPr>
      </p:pic>
      <p:pic>
        <p:nvPicPr>
          <p:cNvPr id="2054" name="Picture 6" descr="C:\Users\Админ\Desktop\ВАЛЯ\фото, виде\октябрь\Viber\IMG-91048d1d7fae27f87f6cf8bd7b69aaa1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4587" y="3769195"/>
            <a:ext cx="2018218" cy="2690956"/>
          </a:xfrm>
          <a:prstGeom prst="rect">
            <a:avLst/>
          </a:prstGeom>
          <a:noFill/>
        </p:spPr>
      </p:pic>
      <p:pic>
        <p:nvPicPr>
          <p:cNvPr id="2056" name="Picture 8" descr="C:\Users\Админ\Desktop\ВАЛЯ\фото, виде\2021 сентябрь\IMG_20210910_1112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7963" y="3740307"/>
            <a:ext cx="2018218" cy="26909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11958" y="3190915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 err="1">
                <a:solidFill>
                  <a:schemeClr val="accent6">
                    <a:lumMod val="50000"/>
                  </a:schemeClr>
                </a:solidFill>
              </a:rPr>
              <a:t>Алтан</a:t>
            </a:r>
            <a:endParaRPr lang="ru-RU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72129" y="3190915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Егор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2548" y="6460151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Аня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34375" y="6371953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Диана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15502" y="6459965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Дима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24F8548-73C5-EF06-BF9A-1D3D63C31C3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3248750" y="1091368"/>
            <a:ext cx="2671580" cy="20036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04CC9E8-A6A0-B431-AA9F-A579FE3801FA}"/>
              </a:ext>
            </a:extLst>
          </p:cNvPr>
          <p:cNvSpPr txBox="1"/>
          <p:nvPr/>
        </p:nvSpPr>
        <p:spPr>
          <a:xfrm>
            <a:off x="3286137" y="3431893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dirty="0">
                <a:solidFill>
                  <a:schemeClr val="accent6">
                    <a:lumMod val="50000"/>
                  </a:schemeClr>
                </a:solidFill>
              </a:rPr>
              <a:t>Алина</a:t>
            </a:r>
          </a:p>
        </p:txBody>
      </p:sp>
      <p:pic>
        <p:nvPicPr>
          <p:cNvPr id="7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A825876A-282C-0D5C-966F-E55EEA1A0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05081" y="-218331"/>
            <a:ext cx="1338486" cy="133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-21433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Наши прогулки и экскурсии!</a:t>
            </a:r>
            <a:endParaRPr lang="ru-RU" sz="3200" b="1" dirty="0">
              <a:latin typeface="+mn-lt"/>
            </a:endParaRPr>
          </a:p>
        </p:txBody>
      </p:sp>
      <p:pic>
        <p:nvPicPr>
          <p:cNvPr id="4097" name="Picture 1" descr="C:\Users\Админ\Desktop\ВАЛЯ\фото, виде\2021 сентябрь\IMG_20210910_1112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85860"/>
            <a:ext cx="2589506" cy="3452674"/>
          </a:xfrm>
          <a:prstGeom prst="rect">
            <a:avLst/>
          </a:prstGeom>
          <a:noFill/>
        </p:spPr>
      </p:pic>
      <p:pic>
        <p:nvPicPr>
          <p:cNvPr id="4098" name="Picture 2" descr="C:\Users\Админ\Desktop\ВАЛЯ\фото, виде\2021 сентябрь\IMG_20210927_1140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1285860"/>
            <a:ext cx="2571664" cy="3428886"/>
          </a:xfrm>
          <a:prstGeom prst="rect">
            <a:avLst/>
          </a:prstGeom>
          <a:noFill/>
        </p:spPr>
      </p:pic>
      <p:pic>
        <p:nvPicPr>
          <p:cNvPr id="4099" name="Picture 3" descr="C:\Users\Админ\Desktop\ВАЛЯ\фото, виде\2021 сентябрь\IMG_20210927_1153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3441173"/>
            <a:ext cx="2643206" cy="3416827"/>
          </a:xfrm>
          <a:prstGeom prst="rect">
            <a:avLst/>
          </a:prstGeom>
          <a:noFill/>
        </p:spPr>
      </p:pic>
      <p:pic>
        <p:nvPicPr>
          <p:cNvPr id="3074" name="Picture 2" descr="C:\Users\Админ\Desktop\ВАЛЯ\фото, виде\2021 сентябрь\IMG_20211013_10271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785794"/>
            <a:ext cx="3143272" cy="2357454"/>
          </a:xfrm>
          <a:prstGeom prst="rect">
            <a:avLst/>
          </a:prstGeom>
          <a:noFill/>
        </p:spPr>
      </p:pic>
      <p:pic>
        <p:nvPicPr>
          <p:cNvPr id="3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8C536034-71BD-35A7-9D88-DD629B4C1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69415" y="4951755"/>
            <a:ext cx="1879239" cy="1879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567195" y="22308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Наши занятия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09025247"/>
              </p:ext>
            </p:extLst>
          </p:nvPr>
        </p:nvGraphicFramePr>
        <p:xfrm>
          <a:off x="-5835" y="1392635"/>
          <a:ext cx="9144000" cy="4718718"/>
        </p:xfrm>
        <a:graphic>
          <a:graphicData uri="http://schemas.openxmlformats.org/drawingml/2006/table">
            <a:tbl>
              <a:tblPr/>
              <a:tblGrid>
                <a:gridCol w="5838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877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2242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3160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0119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5162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3821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1135809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680520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105398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</a:tblGrid>
              <a:tr h="83791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Понедельник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Вторник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Среда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Четверг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Пятница</a:t>
                      </a:r>
                      <a:endParaRPr lang="ru-RU" sz="16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170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9.00-9.20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ЛФК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9.00-9.20-9.50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Развитие речи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9.00-9.20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Физическая культура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9.00-9.20-9.50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Обучение грамоте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9.00-9.20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Социальное развитие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5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9.30-9.50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ФЦКМ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10. 20-10.40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9.20-9.50-10.20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ФЭМП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10.20-10.40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9.30-9.50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ЛФК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10.50-11.20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Бассейн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11.00-11.30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Бассейн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6144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16.00-16.20-16.50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Развивающий час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Лепка</a:t>
                      </a:r>
                      <a:r>
                        <a:rPr lang="en-GB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аппликация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16.00-16.20-16.50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Развивающий час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Рисование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16.00-16.20-16.50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Развивающий час 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Конструирование</a:t>
                      </a:r>
                      <a:r>
                        <a:rPr lang="en-US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/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lt"/>
                          <a:ea typeface="Calibri"/>
                          <a:cs typeface="Times New Roman"/>
                        </a:rPr>
                        <a:t>ручной труд</a:t>
                      </a:r>
                    </a:p>
                  </a:txBody>
                  <a:tcPr marL="39793" marR="3979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pic>
        <p:nvPicPr>
          <p:cNvPr id="4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C5910668-F054-8DA9-2967-62B00982B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5493" y="-208687"/>
            <a:ext cx="1576209" cy="1576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6923112" cy="778098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Наши занятия</a:t>
            </a:r>
            <a:endParaRPr lang="ru-RU" sz="3200" b="1" dirty="0">
              <a:latin typeface="+mn-lt"/>
            </a:endParaRPr>
          </a:p>
        </p:txBody>
      </p:sp>
      <p:pic>
        <p:nvPicPr>
          <p:cNvPr id="2051" name="Picture 3" descr="C:\Users\Админ\Desktop\ВАЛЯ\фото, виде\2021 сентябрь\IMG-76c0f3363b407cbc50aa203420f03296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714356"/>
            <a:ext cx="3143272" cy="2357454"/>
          </a:xfrm>
          <a:prstGeom prst="rect">
            <a:avLst/>
          </a:prstGeom>
          <a:noFill/>
        </p:spPr>
      </p:pic>
      <p:pic>
        <p:nvPicPr>
          <p:cNvPr id="2054" name="Picture 6" descr="C:\Users\Админ\Desktop\ВАЛЯ\фото, виде\2021 сентябрь\IMG_20211011_1135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642918"/>
            <a:ext cx="3143272" cy="2357454"/>
          </a:xfrm>
          <a:prstGeom prst="rect">
            <a:avLst/>
          </a:prstGeom>
          <a:noFill/>
        </p:spPr>
      </p:pic>
      <p:pic>
        <p:nvPicPr>
          <p:cNvPr id="1026" name="Picture 2" descr="C:\Users\Админ\Desktop\ВАЛЯ\фото, виде\2021 сентябрь\IMG_20211019_0858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4286256"/>
            <a:ext cx="3143272" cy="2357454"/>
          </a:xfrm>
          <a:prstGeom prst="rect">
            <a:avLst/>
          </a:prstGeom>
          <a:noFill/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C06C309-D698-A756-2623-BF8D2BDBA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86446" y="4250515"/>
            <a:ext cx="3143271" cy="2357453"/>
          </a:xfrm>
          <a:prstGeom prst="rect">
            <a:avLst/>
          </a:prstGeom>
        </p:spPr>
      </p:pic>
      <p:pic>
        <p:nvPicPr>
          <p:cNvPr id="2056" name="Picture 8" descr="C:\Users\Админ\Desktop\ВАЛЯ\фото, виде\2021 сентябрь\IMG_20210922_1641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 flipH="1" flipV="1">
            <a:off x="3000364" y="2500306"/>
            <a:ext cx="3143272" cy="2357454"/>
          </a:xfrm>
          <a:prstGeom prst="rect">
            <a:avLst/>
          </a:prstGeom>
          <a:noFill/>
        </p:spPr>
      </p:pic>
      <p:pic>
        <p:nvPicPr>
          <p:cNvPr id="9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DC22E0C8-9532-64C1-C5E5-09D288CDA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89067" y="878350"/>
            <a:ext cx="1432193" cy="1432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pic>
        <p:nvPicPr>
          <p:cNvPr id="4" name="Picture 9" descr="C:\Users\Админ\Desktop\ВАЛЯ\фото, виде\2021 сентябрь\IMG_20211007_1120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3311" y="0"/>
            <a:ext cx="3683290" cy="2762468"/>
          </a:xfrm>
          <a:prstGeom prst="rect">
            <a:avLst/>
          </a:prstGeom>
          <a:noFill/>
        </p:spPr>
      </p:pic>
      <p:pic>
        <p:nvPicPr>
          <p:cNvPr id="6" name="Picture 2" descr="C:\Users\Админ\Desktop\ВАЛЯ\фото, виде\2021 сентябрь\IMG_20211004_0911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3287" y="3866289"/>
            <a:ext cx="3643338" cy="2732503"/>
          </a:xfrm>
          <a:prstGeom prst="rect">
            <a:avLst/>
          </a:prstGeom>
          <a:noFill/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525307A-2AC2-A3BC-020C-E231D42923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9622" y="0"/>
            <a:ext cx="3643338" cy="2732504"/>
          </a:xfrm>
          <a:prstGeom prst="rect">
            <a:avLst/>
          </a:prstGeom>
        </p:spPr>
      </p:pic>
      <p:pic>
        <p:nvPicPr>
          <p:cNvPr id="3" name="Picture 5" descr="C:\Users\Админ\Desktop\ВАЛЯ\фото, виде\2021 сентябрь\IMG-373c76190607dedfb1e7172d43a2c28a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3408" y="3800987"/>
            <a:ext cx="3714776" cy="2786083"/>
          </a:xfrm>
          <a:prstGeom prst="rect">
            <a:avLst/>
          </a:prstGeom>
          <a:noFill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ADBD908-AB3B-C65A-1770-16D6BA3C8A9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012850"/>
            <a:ext cx="3430773" cy="256772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00298" y="0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Наш режим дня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011200"/>
              </p:ext>
            </p:extLst>
          </p:nvPr>
        </p:nvGraphicFramePr>
        <p:xfrm>
          <a:off x="285720" y="566601"/>
          <a:ext cx="8572560" cy="6291399"/>
        </p:xfrm>
        <a:graphic>
          <a:graphicData uri="http://schemas.openxmlformats.org/drawingml/2006/table">
            <a:tbl>
              <a:tblPr/>
              <a:tblGrid>
                <a:gridCol w="14702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1023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73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Время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Вид деятельности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0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8.00-8.10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Прием детей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(общение с родителями, игры малой подвижности, настольно-печатные развивающие игры, хозяйственно-бытовой труд)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73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8.10-8.20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Утренняя гимнастика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73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8.20-8.50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Завтрак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(формирование КГН, культуры приема пищи)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7349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8.50-9.00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Утренний круг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(обсуждение интересующей детей темы)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9.00-10.00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Познавательная, продуктивная, творческая деятельность детей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(НОД)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10.00-10.20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Второй завтрак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(формирование КГН, культуры приема пищи)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9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10.20-12.20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к прогулке. Прогулка. Возвращение с прогулки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(подвижные и спортивные игры, трудовая деятельность, экспериментирование и игры с природным материалом; формирование навыков самообслуживания)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12.30-13.00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к обеду. Обед.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(формирование КГН, культуры приема пищи)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69396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13.00-15.30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Подготовка ко сну. Дневной сон.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Чтение художественной литературы, слушание аудиозаписей. Пробуждение (закаливающие процедуры, разминка, спокойные игры)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15.30-15.45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Полдник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(формирование КГН, культуры приема пищи)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15.45-16.00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Самостоятельная деятельность по интересам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16.00-16.50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Познавательная, продуктивная, творческая деятельность детей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(НОД)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520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16.50-17.00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Вечерний круг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(обсуждение результативности деятельности детей в течение дня, обсуждение темы завтрашнего дня)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4698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17.00-17.30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Ужин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(формирование культурно-гигиенических навыков, культуры приема пищи)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5204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17.30-18.00</a:t>
                      </a:r>
                      <a:endParaRPr lang="ru-RU" sz="140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Прогулка </a:t>
                      </a:r>
                      <a:r>
                        <a:rPr lang="ru-RU" sz="1400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(подвижные и спортивные игры, трудовая деятельность, продуктивная деятельность с природным материалом). </a:t>
                      </a:r>
                      <a:r>
                        <a:rPr lang="ru-RU" sz="14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Уход домой.</a:t>
                      </a:r>
                      <a:endParaRPr lang="ru-RU" sz="14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0519" marR="305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pic>
        <p:nvPicPr>
          <p:cNvPr id="5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AF829EF4-CD75-2557-A322-8EAEBA711B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856979" y="-279694"/>
            <a:ext cx="1144161" cy="11441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0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Наше творчество</a:t>
            </a:r>
          </a:p>
        </p:txBody>
      </p:sp>
      <p:pic>
        <p:nvPicPr>
          <p:cNvPr id="4098" name="Picture 2" descr="C:\Users\Админ\Desktop\ВАЛЯ\фото, виде\2021 сентябрь\IMG-408009bea50cc4ebf4820e0da187e43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2357414" cy="3143219"/>
          </a:xfrm>
          <a:prstGeom prst="rect">
            <a:avLst/>
          </a:prstGeom>
          <a:noFill/>
        </p:spPr>
      </p:pic>
      <p:pic>
        <p:nvPicPr>
          <p:cNvPr id="4101" name="Picture 5" descr="C:\Users\Админ\Desktop\ВАЛЯ\фото, виде\октябрь\IMG_20211029_1155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3857628"/>
            <a:ext cx="3571761" cy="2678821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77FCDA1-D566-0B4C-77FD-8006215EF3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20" y="3714673"/>
            <a:ext cx="3459428" cy="281600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BE8ED511-4E37-CBDF-F85C-D879D107C98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730829"/>
            <a:ext cx="3459428" cy="2589166"/>
          </a:xfrm>
          <a:prstGeom prst="rect">
            <a:avLst/>
          </a:prstGeom>
        </p:spPr>
      </p:pic>
      <p:pic>
        <p:nvPicPr>
          <p:cNvPr id="9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BF034AE6-1FF6-14C6-9B3F-E3DBF7644E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93355" y="-164778"/>
            <a:ext cx="1879239" cy="1879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71736" y="0"/>
            <a:ext cx="4857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Вместе с мамой и папой</a:t>
            </a:r>
          </a:p>
        </p:txBody>
      </p:sp>
      <p:pic>
        <p:nvPicPr>
          <p:cNvPr id="1025" name="Picture 1" descr="C:\Users\Админ\Desktop\визитка группы\IMG-781e18de08d1bcc1ff153412cee2fb0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714356"/>
            <a:ext cx="3048000" cy="2286000"/>
          </a:xfrm>
          <a:prstGeom prst="rect">
            <a:avLst/>
          </a:prstGeom>
          <a:noFill/>
        </p:spPr>
      </p:pic>
      <p:pic>
        <p:nvPicPr>
          <p:cNvPr id="1026" name="Picture 2" descr="C:\Users\Админ\Desktop\визитка группы\IMG-ba611867ed10b1714eb68c7255890685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072066" y="571480"/>
            <a:ext cx="2357422" cy="3357562"/>
          </a:xfrm>
          <a:prstGeom prst="rect">
            <a:avLst/>
          </a:prstGeom>
          <a:noFill/>
        </p:spPr>
      </p:pic>
      <p:pic>
        <p:nvPicPr>
          <p:cNvPr id="1027" name="Picture 3" descr="C:\Users\Админ\Desktop\визитка группы\IMG-d5aed916e5b9af91f869e9c5057ed080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286256"/>
            <a:ext cx="3048021" cy="2286016"/>
          </a:xfrm>
          <a:prstGeom prst="rect">
            <a:avLst/>
          </a:prstGeom>
          <a:noFill/>
        </p:spPr>
      </p:pic>
      <p:pic>
        <p:nvPicPr>
          <p:cNvPr id="1028" name="Picture 4" descr="C:\Users\Админ\Desktop\визитка группы\IMG-3af67dc9a77020297c448577074e7a0f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3286124"/>
            <a:ext cx="2357422" cy="3301967"/>
          </a:xfrm>
          <a:prstGeom prst="rect">
            <a:avLst/>
          </a:prstGeom>
          <a:noFill/>
        </p:spPr>
      </p:pic>
      <p:pic>
        <p:nvPicPr>
          <p:cNvPr id="4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E1C1CDA7-9CDE-D5B4-465E-89C1D8751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571615" y="-202796"/>
            <a:ext cx="1548551" cy="1548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5536" y="332656"/>
            <a:ext cx="8748464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МУНИЦИПАЛЬНЫЙ ОКРУГ ТАЗОВСКИЙ РАЙОН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Муниципальное бюджетное  дошкольное образовательное учреждение </a:t>
            </a:r>
          </a:p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детский  сад  «Оленёнок»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5536" y="1484784"/>
            <a:ext cx="874846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ул. Северная, 5,  п. Тазовский, Ямало-Ненецкий автономный округ, 629350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тел./факс:8 (34940)2-00-15/2-00-10, </a:t>
            </a:r>
          </a:p>
          <a:p>
            <a:pPr algn="ctr"/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hlinkClick r:id="rId3"/>
              </a:rPr>
              <a:t>olenenok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@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hlinkClick r:id="rId3"/>
              </a:rPr>
              <a:t>tazovsky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.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hlinkClick r:id="rId3"/>
              </a:rPr>
              <a:t>yanao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hlinkClick r:id="rId3"/>
              </a:rPr>
              <a:t>.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  <a:hlinkClick r:id="rId3"/>
              </a:rPr>
              <a:t>ru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hlinkClick r:id="rId4"/>
              </a:rPr>
              <a:t>http://taz-olenenok.ru/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ctr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ctr"/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Административно-управленческий персонал</a:t>
            </a:r>
          </a:p>
          <a:p>
            <a:pPr marL="285750" indent="-285750" algn="ctr"/>
            <a:r>
              <a:rPr lang="ru-RU" sz="2400" b="1" i="1" dirty="0" err="1">
                <a:solidFill>
                  <a:schemeClr val="accent5">
                    <a:lumMod val="50000"/>
                  </a:schemeClr>
                </a:solidFill>
              </a:rPr>
              <a:t>Тугова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 Людмила Михайловна – </a:t>
            </a:r>
            <a:endParaRPr lang="en-US" sz="2400" b="1" i="1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Заведующий </a:t>
            </a:r>
          </a:p>
          <a:p>
            <a:pPr marL="285750" indent="-285750" algn="ctr"/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Турченко Елена Александровна – </a:t>
            </a:r>
          </a:p>
          <a:p>
            <a:pPr marL="285750" indent="-285750" algn="ctr"/>
            <a:r>
              <a:rPr lang="ru-RU" sz="2400" b="1" dirty="0">
                <a:solidFill>
                  <a:schemeClr val="accent5">
                    <a:lumMod val="50000"/>
                  </a:schemeClr>
                </a:solidFill>
              </a:rPr>
              <a:t>Заместитель заведующего по ВМР</a:t>
            </a:r>
          </a:p>
        </p:txBody>
      </p:sp>
      <p:pic>
        <p:nvPicPr>
          <p:cNvPr id="14" name="Picture 4" descr="C:\Users\Айболит.Aibolit\Desktop\Оленёнок\картинки\фиксы\hotpng.com (5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9015" y="4143380"/>
            <a:ext cx="3284985" cy="3284984"/>
          </a:xfrm>
          <a:prstGeom prst="rect">
            <a:avLst/>
          </a:prstGeom>
          <a:noFill/>
        </p:spPr>
      </p:pic>
      <p:pic>
        <p:nvPicPr>
          <p:cNvPr id="2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FE1CBA34-79B0-2B66-E79E-225C1C11D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8417" y="4883951"/>
            <a:ext cx="1879239" cy="18792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3" cstate="print"/>
          <a:srcRect r="15021"/>
          <a:stretch>
            <a:fillRect/>
          </a:stretch>
        </p:blipFill>
        <p:spPr bwMode="auto">
          <a:xfrm>
            <a:off x="-112777" y="0"/>
            <a:ext cx="9324528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4600" y="113787"/>
            <a:ext cx="4114800" cy="56207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группе работают: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4273" y="1158579"/>
            <a:ext cx="3168352" cy="46805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Конакова Валентина Владиславовна</a:t>
            </a:r>
          </a:p>
          <a:p>
            <a:pPr algn="ctr">
              <a:buNone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Учитель-дефектолог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buNone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1 квалификационная </a:t>
            </a:r>
            <a:endParaRPr lang="en-US" sz="2400" dirty="0">
              <a:solidFill>
                <a:schemeClr val="accent5">
                  <a:lumMod val="50000"/>
                </a:schemeClr>
              </a:solidFill>
            </a:endParaRPr>
          </a:p>
          <a:p>
            <a:pPr lvl="0" algn="ctr">
              <a:buNone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категория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-112777" y="1725373"/>
            <a:ext cx="3059832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Азарова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2400" b="1" i="1" dirty="0">
                <a:solidFill>
                  <a:schemeClr val="accent5">
                    <a:lumMod val="50000"/>
                  </a:schemeClr>
                </a:solidFill>
              </a:rPr>
              <a:t>Наталья Анатольевна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</a:rPr>
              <a:t>Воспитатель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1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907865" y="1608061"/>
            <a:ext cx="3643338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Тибичи</a:t>
            </a: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 Лидия </a:t>
            </a:r>
            <a:b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2400" b="1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Х</a:t>
            </a:r>
            <a:r>
              <a:rPr lang="ru-RU" sz="2400" b="1" i="1" dirty="0" err="1">
                <a:solidFill>
                  <a:schemeClr val="accent6">
                    <a:lumMod val="50000"/>
                  </a:schemeClr>
                </a:solidFill>
              </a:rPr>
              <a:t>адаивна</a:t>
            </a:r>
            <a:endParaRPr lang="ru-RU" sz="24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kumimoji="0" lang="ru-RU" sz="2400" b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+mn-lt"/>
                <a:ea typeface="+mn-ea"/>
                <a:cs typeface="+mn-cs"/>
              </a:rPr>
              <a:t>Тьютор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50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400" b="0" u="none" strike="noStrike" kern="1200" cap="none" spc="0" normalizeH="0" baseline="0" noProof="0" dirty="0">
              <a:ln>
                <a:noFill/>
              </a:ln>
              <a:solidFill>
                <a:schemeClr val="accent5">
                  <a:lumMod val="75000"/>
                </a:schemeClr>
              </a:solidFill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41" name="Picture 1" descr="C:\Users\Админ\Desktop\ВАЛЯ\фото, виде\5rXhCP92D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1631" y="3261084"/>
            <a:ext cx="2154060" cy="3074995"/>
          </a:xfrm>
          <a:prstGeom prst="rect">
            <a:avLst/>
          </a:prstGeom>
          <a:noFill/>
        </p:spPr>
      </p:pic>
      <p:pic>
        <p:nvPicPr>
          <p:cNvPr id="10242" name="Picture 2" descr="C:\Users\Админ\Desktop\визитка группы\IMG-20211020-WA0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8" y="3265846"/>
            <a:ext cx="3071802" cy="3071834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42DFC04-0039-7891-FAF0-DB800DE68480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15008" y="3264245"/>
            <a:ext cx="2570243" cy="3071834"/>
          </a:xfrm>
          <a:prstGeom prst="rect">
            <a:avLst/>
          </a:prstGeom>
        </p:spPr>
      </p:pic>
      <p:pic>
        <p:nvPicPr>
          <p:cNvPr id="6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B878E670-3E5F-563E-1BFA-EAA0387D8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80196" y="55194"/>
            <a:ext cx="1655500" cy="165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йболит.Aibolit\Downloads\1595726176_28-p-fon-fiksiki-44.jpg"/>
          <p:cNvPicPr>
            <a:picLocks noChangeAspect="1" noChangeArrowheads="1"/>
          </p:cNvPicPr>
          <p:nvPr/>
        </p:nvPicPr>
        <p:blipFill>
          <a:blip r:embed="rId2" cstate="print"/>
          <a:srcRect l="20725" r="42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Айболит.Aibolit\Desktop\Оленёнок\картинки\фиксы\gruppa_fiksik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57568" cy="23575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3108" y="142852"/>
            <a:ext cx="4805156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</a:rPr>
              <a:t>Наш девиз:</a:t>
            </a:r>
            <a:endParaRPr lang="ru-RU" sz="2000" i="1" u="sng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Мы маленькие </a:t>
            </a:r>
            <a:r>
              <a:rPr lang="ru-RU" sz="2400" b="1" i="1" dirty="0" err="1">
                <a:solidFill>
                  <a:schemeClr val="accent4">
                    <a:lumMod val="50000"/>
                  </a:schemeClr>
                </a:solidFill>
              </a:rPr>
              <a:t>фиксики</a:t>
            </a: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,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Весёлый мы народ!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Петь, танцевать, резвиться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accent4">
                    <a:lumMod val="50000"/>
                  </a:schemeClr>
                </a:solidFill>
              </a:rPr>
              <a:t>Готовы круглый год!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7786742" cy="6643710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/>
            </a:r>
            <a:br>
              <a:rPr lang="ru-RU" sz="3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</a:b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27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Сохранение и укрепление здоровья детей;</a:t>
            </a:r>
            <a:b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Физическое и психологическое </a:t>
            </a:r>
            <a:r>
              <a:rPr lang="ru-RU" sz="27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здоровьесбережение</a:t>
            </a: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детей, формирование навыков здорового образа жизни;</a:t>
            </a:r>
            <a:b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Обеспечение условий безопасности жизнедеятельности детей в ДОУ;</a:t>
            </a:r>
            <a:b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у воспитанников эмоционально-волевых качеств и общечеловеческих ценностей;</a:t>
            </a:r>
            <a:b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Взаимодействие с семьями детей на правах партнерства;</a:t>
            </a:r>
            <a:b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70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Гуманизация</a:t>
            </a:r>
            <a:r>
              <a:rPr lang="ru-RU" sz="27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целей и принципов образовательной работы с детьми.</a:t>
            </a:r>
            <a:r>
              <a:rPr lang="ru-RU" sz="3200" dirty="0">
                <a:solidFill>
                  <a:srgbClr val="4C2600"/>
                </a:solidFill>
              </a:rPr>
              <a:t/>
            </a:r>
            <a:br>
              <a:rPr lang="ru-RU" sz="3200" dirty="0">
                <a:solidFill>
                  <a:srgbClr val="4C2600"/>
                </a:solidFill>
              </a:rPr>
            </a:b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C:\Users\Айболит.Aibolit\Desktop\Оленёнок\картинки\фиксы\hotpng.com (4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0"/>
            <a:ext cx="1698030" cy="1698030"/>
          </a:xfrm>
          <a:prstGeom prst="rect">
            <a:avLst/>
          </a:prstGeom>
          <a:noFill/>
        </p:spPr>
      </p:pic>
      <p:pic>
        <p:nvPicPr>
          <p:cNvPr id="7" name="Picture 5" descr="C:\Users\Айболит.Aibolit\Desktop\Оленёнок\картинки\фиксы\hotpng.com (7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99155" y="4071942"/>
            <a:ext cx="1244845" cy="259228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928794" y="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Приоритетные</a:t>
            </a:r>
            <a:b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75000"/>
                  </a:schemeClr>
                </a:solidFill>
              </a:rPr>
              <a:t> направления работы</a:t>
            </a:r>
            <a:endParaRPr lang="ru-RU" sz="3200" dirty="0"/>
          </a:p>
        </p:txBody>
      </p:sp>
      <p:pic>
        <p:nvPicPr>
          <p:cNvPr id="3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34E0410F-1348-75E6-9939-4EFB25399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715042" y="-285750"/>
            <a:ext cx="2357568" cy="2357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9615" y="0"/>
            <a:ext cx="9144000" cy="714375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274051"/>
            <a:ext cx="8001024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Годовые задачи на 2022-2023 учебный год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0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cs typeface="Arial" pitchFamily="34" charset="0"/>
              </a:rPr>
              <a:t>Совершенствовать работу по укреплению физического здоровья детей, формировать основы двигательной и гигиенической культуры через использование разнообразных форм физкультурно-оздоровительной работы.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cs typeface="Arial" pitchFamily="34" charset="0"/>
              </a:rPr>
              <a:t>Акцентировать работу педагогов на развитии творческой активности детей путем интеграции театрализованной деятельности с непосредственно образовательной деятельностью ДОУ.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sz="2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Совершенствовать работу по развитию и формированию функциональной грамотности воспитанников детского сада в совместной образовательной деятельности.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200" b="0" i="0" u="none" strike="noStrike" cap="none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cs typeface="Arial" pitchFamily="34" charset="0"/>
              </a:rPr>
              <a:t>Продолжать углубленную работу по формированию у педагогов потребности в непрерывном совершенствовании уровня педагогического мастерства, профессиональных компетенций и внедрению новых форм работы с семьями воспитанников.</a:t>
            </a:r>
          </a:p>
        </p:txBody>
      </p:sp>
      <p:pic>
        <p:nvPicPr>
          <p:cNvPr id="4" name="Picture 6" descr="C:\Users\Айболит.Aibolit\Desktop\Оленёнок\картинки\фиксы\hotpng.com (6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28726" y="4071942"/>
            <a:ext cx="3283274" cy="3283274"/>
          </a:xfrm>
          <a:prstGeom prst="rect">
            <a:avLst/>
          </a:prstGeom>
          <a:noFill/>
        </p:spPr>
      </p:pic>
      <p:pic>
        <p:nvPicPr>
          <p:cNvPr id="5" name="Picture 3" descr="C:\Users\Айболит.Aibolit\Desktop\Оленёнок\картинки\фиксы\hotpng.com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14346" y="-285776"/>
            <a:ext cx="1557903" cy="2631991"/>
          </a:xfrm>
          <a:prstGeom prst="rect">
            <a:avLst/>
          </a:prstGeom>
          <a:noFill/>
        </p:spPr>
      </p:pic>
      <p:pic>
        <p:nvPicPr>
          <p:cNvPr id="3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AFD2FFE4-CD34-C81A-9ACE-BA7BB5889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725470" y="62585"/>
            <a:ext cx="1428145" cy="14281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Айболит.Aibolit\Desktop\Оленёнок\картинки\фиксы\gruppa_fiksi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3786190"/>
            <a:ext cx="1720758" cy="1720758"/>
          </a:xfrm>
          <a:prstGeom prst="rect">
            <a:avLst/>
          </a:prstGeom>
          <a:noFill/>
        </p:spPr>
      </p:pic>
      <p:pic>
        <p:nvPicPr>
          <p:cNvPr id="1026" name="Picture 2" descr="C:\Users\Админ\Desktop\ВАЛЯ\фото, виде\октябрь\Viber\IMG-0bbdc022c15a6bba497349191287874c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357298"/>
            <a:ext cx="6929486" cy="5197115"/>
          </a:xfrm>
          <a:prstGeom prst="rect">
            <a:avLst/>
          </a:prstGeom>
          <a:noFill/>
        </p:spPr>
      </p:pic>
      <p:pic>
        <p:nvPicPr>
          <p:cNvPr id="8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4" cstate="print"/>
          <a:srcRect r="17161"/>
          <a:stretch>
            <a:fillRect/>
          </a:stretch>
        </p:blipFill>
        <p:spPr bwMode="auto">
          <a:xfrm>
            <a:off x="0" y="0"/>
            <a:ext cx="9144000" cy="714375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85786" y="428604"/>
            <a:ext cx="764386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Развивающая 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предметно-пространственная среда</a:t>
            </a:r>
            <a:endParaRPr lang="ru-RU" sz="3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00166" y="1643050"/>
            <a:ext cx="62151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              Развивающая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предметно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-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пространственная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 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среда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 обеспечивает максимальную реализацию образовательного потенциала пространства </a:t>
            </a:r>
            <a:r>
              <a:rPr lang="ru-RU" sz="2400" b="1" dirty="0">
                <a:solidFill>
                  <a:schemeClr val="accent5">
                    <a:lumMod val="75000"/>
                  </a:schemeClr>
                </a:solidFill>
              </a:rPr>
              <a:t>группы</a:t>
            </a:r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, участка и материалов, оборудования и инвентаря для развития детей дошкольного возраста, охраны и укрепления их здоровья, учёта особенностей и коррекции недостатков их развития.</a:t>
            </a:r>
          </a:p>
        </p:txBody>
      </p:sp>
      <p:pic>
        <p:nvPicPr>
          <p:cNvPr id="12" name="Picture 3" descr="C:\Users\Айболит.Aibolit\Desktop\Оленёнок\картинки\фиксы\hotpng.c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86097" y="3431874"/>
            <a:ext cx="1557903" cy="2631991"/>
          </a:xfrm>
          <a:prstGeom prst="rect">
            <a:avLst/>
          </a:prstGeom>
          <a:noFill/>
        </p:spPr>
      </p:pic>
      <p:pic>
        <p:nvPicPr>
          <p:cNvPr id="13" name="Picture 4" descr="C:\Users\Айболит.Aibolit\Desktop\Оленёнок\картинки\фиксы\hotpng.com (9)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1377267" cy="2313949"/>
          </a:xfrm>
          <a:prstGeom prst="rect">
            <a:avLst/>
          </a:prstGeom>
          <a:noFill/>
        </p:spPr>
      </p:pic>
      <p:pic>
        <p:nvPicPr>
          <p:cNvPr id="14" name="Picture 5" descr="C:\Users\Айболит.Aibolit\Desktop\Оленёнок\картинки\фиксы\hotpng.com (7)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99155" y="0"/>
            <a:ext cx="1244845" cy="2592288"/>
          </a:xfrm>
          <a:prstGeom prst="rect">
            <a:avLst/>
          </a:prstGeom>
          <a:noFill/>
        </p:spPr>
      </p:pic>
      <p:pic>
        <p:nvPicPr>
          <p:cNvPr id="15" name="Picture 6" descr="C:\Users\Айболит.Aibolit\Desktop\Оленёнок\картинки\фиксы\hotpng.com (6)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500098" y="4143380"/>
            <a:ext cx="3283274" cy="3283274"/>
          </a:xfrm>
          <a:prstGeom prst="rect">
            <a:avLst/>
          </a:prstGeom>
          <a:noFill/>
        </p:spPr>
      </p:pic>
      <p:pic>
        <p:nvPicPr>
          <p:cNvPr id="16" name="Picture 7" descr="C:\Users\Айболит.Aibolit\Desktop\Оленёнок\картинки\фиксы\hotpng.com (4)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28868"/>
            <a:ext cx="1698030" cy="1698030"/>
          </a:xfrm>
          <a:prstGeom prst="rect">
            <a:avLst/>
          </a:prstGeom>
          <a:noFill/>
        </p:spPr>
      </p:pic>
      <p:pic>
        <p:nvPicPr>
          <p:cNvPr id="2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3D7845DB-4CC3-BCA1-790D-C6E158A22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47983" y="4786182"/>
            <a:ext cx="2357568" cy="2357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3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2928894" cy="1071570"/>
          </a:xfrm>
          <a:blipFill dpi="0" rotWithShape="1">
            <a:blip r:embed="rId4" cstate="print">
              <a:alphaModFix amt="46000"/>
            </a:blip>
            <a:srcRect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Центр воды и песка, </a:t>
            </a:r>
          </a:p>
          <a:p>
            <a:pPr algn="ctr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Центр</a:t>
            </a:r>
          </a:p>
          <a:p>
            <a:pPr algn="ctr">
              <a:buNone/>
            </a:pPr>
            <a:r>
              <a:rPr lang="ru-RU" sz="1800" i="1" dirty="0">
                <a:solidFill>
                  <a:schemeClr val="accent6">
                    <a:lumMod val="50000"/>
                  </a:schemeClr>
                </a:solidFill>
              </a:rPr>
              <a:t> экспериментирования</a:t>
            </a: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5464960"/>
            <a:ext cx="3000364" cy="1000132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сенсорного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развития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239193" y="5464960"/>
            <a:ext cx="2555776" cy="1000132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noProof="0" dirty="0">
                <a:solidFill>
                  <a:schemeClr val="accent6">
                    <a:lumMod val="50000"/>
                  </a:schemeClr>
                </a:solidFill>
              </a:rPr>
              <a:t>Уголок уединения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6500826" y="3571876"/>
            <a:ext cx="2643174" cy="1000132"/>
          </a:xfrm>
          <a:prstGeom prst="rect">
            <a:avLst/>
          </a:prstGeom>
          <a:blipFill dpi="0" rotWithShape="1">
            <a:blip r:embed="rId4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математического</a:t>
            </a:r>
            <a:r>
              <a:rPr kumimoji="0" lang="ru-RU" b="0" i="1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развития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69" name="Picture 1" descr="C:\Users\Админ\Desktop\визитка группы\IMG 20211019 0826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64215" y="2664804"/>
            <a:ext cx="2071702" cy="2762269"/>
          </a:xfrm>
          <a:prstGeom prst="rect">
            <a:avLst/>
          </a:prstGeom>
          <a:noFill/>
        </p:spPr>
      </p:pic>
      <p:pic>
        <p:nvPicPr>
          <p:cNvPr id="7170" name="Picture 2" descr="C:\Users\Админ\Desktop\визитка группы\IMG 20211008 11593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500042"/>
            <a:ext cx="1964513" cy="2619349"/>
          </a:xfrm>
          <a:prstGeom prst="rect">
            <a:avLst/>
          </a:prstGeom>
          <a:noFill/>
        </p:spPr>
      </p:pic>
      <p:pic>
        <p:nvPicPr>
          <p:cNvPr id="7171" name="Picture 3" descr="C:\Users\Админ\Desktop\визитка группы\IMG 20211019 1009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571480"/>
            <a:ext cx="1928826" cy="2571767"/>
          </a:xfrm>
          <a:prstGeom prst="rect">
            <a:avLst/>
          </a:prstGeom>
          <a:noFill/>
        </p:spPr>
      </p:pic>
      <p:pic>
        <p:nvPicPr>
          <p:cNvPr id="7175" name="Picture 7" descr="C:\Users\Админ\Desktop\визитка группы\IMG 20211008 11585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91165" y="2664804"/>
            <a:ext cx="2035966" cy="2714620"/>
          </a:xfrm>
          <a:prstGeom prst="rect">
            <a:avLst/>
          </a:prstGeom>
          <a:noFill/>
        </p:spPr>
      </p:pic>
      <p:pic>
        <p:nvPicPr>
          <p:cNvPr id="2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09B0C25E-30B8-32C6-8EAD-A151E89F6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57804" y="-190639"/>
            <a:ext cx="2357568" cy="2357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428860" y="0"/>
            <a:ext cx="3600400" cy="432048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 для сюжетно-ролевых игр</a:t>
            </a: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6084168" y="571480"/>
            <a:ext cx="3059832" cy="76470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Поликлиника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Аптека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1071538" y="2571744"/>
            <a:ext cx="3168352" cy="648072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2"/>
          <p:cNvSpPr txBox="1">
            <a:spLocks/>
          </p:cNvSpPr>
          <p:nvPr/>
        </p:nvSpPr>
        <p:spPr>
          <a:xfrm>
            <a:off x="4860032" y="3284984"/>
            <a:ext cx="3960440" cy="864096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5" name="Picture 1" descr="C:\Users\Админ\Desktop\визитка группы\IMG-20211020-WA0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786322"/>
            <a:ext cx="2357454" cy="1768091"/>
          </a:xfrm>
          <a:prstGeom prst="rect">
            <a:avLst/>
          </a:prstGeom>
          <a:noFill/>
        </p:spPr>
      </p:pic>
      <p:pic>
        <p:nvPicPr>
          <p:cNvPr id="6147" name="Picture 3" descr="C:\Users\Админ\Desktop\визитка группы\IMG-20211020-WA00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1285860"/>
            <a:ext cx="2000264" cy="2667019"/>
          </a:xfrm>
          <a:prstGeom prst="rect">
            <a:avLst/>
          </a:prstGeom>
          <a:noFill/>
        </p:spPr>
      </p:pic>
      <p:pic>
        <p:nvPicPr>
          <p:cNvPr id="6148" name="Picture 4" descr="C:\Users\Админ\Desktop\визитка группы\IMG-20211020-WA001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15140" y="1285860"/>
            <a:ext cx="2000264" cy="2667018"/>
          </a:xfrm>
          <a:prstGeom prst="rect">
            <a:avLst/>
          </a:prstGeom>
          <a:noFill/>
        </p:spPr>
      </p:pic>
      <p:pic>
        <p:nvPicPr>
          <p:cNvPr id="6149" name="Picture 5" descr="C:\Users\Админ\Desktop\визитка группы\IMG 20211005 09383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714744" y="1285860"/>
            <a:ext cx="1928913" cy="2643206"/>
          </a:xfrm>
          <a:prstGeom prst="rect">
            <a:avLst/>
          </a:prstGeom>
          <a:noFill/>
        </p:spPr>
      </p:pic>
      <p:pic>
        <p:nvPicPr>
          <p:cNvPr id="6150" name="Picture 6" descr="C:\Users\Админ\Desktop\визитка группы\IMG 20211008 11293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0034" y="4786322"/>
            <a:ext cx="2357422" cy="1768067"/>
          </a:xfrm>
          <a:prstGeom prst="rect">
            <a:avLst/>
          </a:prstGeom>
          <a:noFill/>
        </p:spPr>
      </p:pic>
      <p:sp>
        <p:nvSpPr>
          <p:cNvPr id="21" name="Содержимое 2"/>
          <p:cNvSpPr txBox="1">
            <a:spLocks/>
          </p:cNvSpPr>
          <p:nvPr/>
        </p:nvSpPr>
        <p:spPr>
          <a:xfrm>
            <a:off x="285720" y="571480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Парикмахерская</a:t>
            </a: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3500430" y="571480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Магазин</a:t>
            </a:r>
          </a:p>
        </p:txBody>
      </p:sp>
      <p:sp>
        <p:nvSpPr>
          <p:cNvPr id="23" name="Содержимое 2"/>
          <p:cNvSpPr txBox="1">
            <a:spLocks/>
          </p:cNvSpPr>
          <p:nvPr/>
        </p:nvSpPr>
        <p:spPr>
          <a:xfrm>
            <a:off x="285720" y="4357694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«Дочки-матери»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3214678" y="4286256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Кафе</a:t>
            </a: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6143636" y="4429132"/>
            <a:ext cx="2702642" cy="40751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ПДД</a:t>
            </a:r>
          </a:p>
        </p:txBody>
      </p:sp>
      <p:pic>
        <p:nvPicPr>
          <p:cNvPr id="6151" name="Picture 7" descr="C:\Users\Админ\Desktop\визитка группы\IMG 20211008 12001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57950" y="4857760"/>
            <a:ext cx="2357422" cy="1768067"/>
          </a:xfrm>
          <a:prstGeom prst="rect">
            <a:avLst/>
          </a:prstGeom>
          <a:noFill/>
        </p:spPr>
      </p:pic>
      <p:pic>
        <p:nvPicPr>
          <p:cNvPr id="20" name="Picture 3" descr="C:\Users\Айболит.Aibolit\Downloads\1595726185_8-p-fon-fiksiki-13.jpg"/>
          <p:cNvPicPr>
            <a:picLocks noChangeAspect="1" noChangeArrowheads="1"/>
          </p:cNvPicPr>
          <p:nvPr/>
        </p:nvPicPr>
        <p:blipFill>
          <a:blip r:embed="rId2" cstate="print"/>
          <a:srcRect r="17161"/>
          <a:stretch>
            <a:fillRect/>
          </a:stretch>
        </p:blipFill>
        <p:spPr bwMode="auto">
          <a:xfrm>
            <a:off x="0" y="-285750"/>
            <a:ext cx="9144000" cy="7143750"/>
          </a:xfrm>
          <a:prstGeom prst="rect">
            <a:avLst/>
          </a:prstGeom>
          <a:noFill/>
        </p:spPr>
      </p:pic>
      <p:pic>
        <p:nvPicPr>
          <p:cNvPr id="28" name="Picture 4" descr="C:\Users\Админ\Desktop\визитка группы\IMG 20211004 174900 (1)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27935" y="3062428"/>
            <a:ext cx="3119459" cy="2339595"/>
          </a:xfrm>
          <a:prstGeom prst="rect">
            <a:avLst/>
          </a:prstGeom>
          <a:noFill/>
        </p:spPr>
      </p:pic>
      <p:sp>
        <p:nvSpPr>
          <p:cNvPr id="29" name="Содержимое 2"/>
          <p:cNvSpPr txBox="1">
            <a:spLocks/>
          </p:cNvSpPr>
          <p:nvPr/>
        </p:nvSpPr>
        <p:spPr>
          <a:xfrm>
            <a:off x="794084" y="2213546"/>
            <a:ext cx="2664296" cy="504056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i="1" dirty="0">
                <a:solidFill>
                  <a:schemeClr val="accent6">
                    <a:lumMod val="50000"/>
                  </a:schemeClr>
                </a:solidFill>
              </a:rPr>
              <a:t>Центр природы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Picture 5" descr="C:\Users\Админ\Desktop\визитка группы\IMG 20211008 120014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0800000" flipH="1" flipV="1">
            <a:off x="4752618" y="547551"/>
            <a:ext cx="3071834" cy="2303879"/>
          </a:xfrm>
          <a:prstGeom prst="rect">
            <a:avLst/>
          </a:prstGeom>
          <a:noFill/>
        </p:spPr>
      </p:pic>
      <p:sp>
        <p:nvSpPr>
          <p:cNvPr id="31" name="Содержимое 2"/>
          <p:cNvSpPr txBox="1">
            <a:spLocks/>
          </p:cNvSpPr>
          <p:nvPr/>
        </p:nvSpPr>
        <p:spPr>
          <a:xfrm>
            <a:off x="5029219" y="-52576"/>
            <a:ext cx="2808312" cy="360040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Центр конструирования</a:t>
            </a:r>
          </a:p>
        </p:txBody>
      </p:sp>
      <p:pic>
        <p:nvPicPr>
          <p:cNvPr id="32" name="Picture 4" descr="C:\Users\Админ\Desktop\визитка группы\IMG_20211021_084524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69779" y="4329145"/>
            <a:ext cx="3140946" cy="2355710"/>
          </a:xfrm>
          <a:prstGeom prst="rect">
            <a:avLst/>
          </a:prstGeom>
          <a:noFill/>
        </p:spPr>
      </p:pic>
      <p:sp>
        <p:nvSpPr>
          <p:cNvPr id="33" name="Содержимое 2"/>
          <p:cNvSpPr txBox="1">
            <a:spLocks/>
          </p:cNvSpPr>
          <p:nvPr/>
        </p:nvSpPr>
        <p:spPr>
          <a:xfrm>
            <a:off x="4350515" y="3482423"/>
            <a:ext cx="4643470" cy="429744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tile tx="0" ty="0" sx="100000" sy="100000" flip="none" algn="tl"/>
          </a:blipFill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1" u="none" strike="noStrike" kern="1200" cap="none" spc="0" normalizeH="0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Развивающий</a:t>
            </a:r>
            <a:r>
              <a:rPr kumimoji="0" lang="ru-RU" b="0" i="1" u="none" strike="noStrike" kern="1200" cap="none" spc="0" normalizeH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центр «Фиолетовый лес»</a:t>
            </a:r>
            <a:endParaRPr kumimoji="0" lang="ru-RU" b="0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 descr="C:\Users\Айболит.Aibolit\Desktop\Оленёнок\картинки\фиксы\gruppa_fiksiki.jpg">
            <a:extLst>
              <a:ext uri="{FF2B5EF4-FFF2-40B4-BE49-F238E27FC236}">
                <a16:creationId xmlns:a16="http://schemas.microsoft.com/office/drawing/2014/main" xmlns="" id="{EB2CB195-D612-6CD0-5DFF-403C4F451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2604" b="96094" l="0" r="97656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4954" y="-83464"/>
            <a:ext cx="2110016" cy="2110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849</TotalTime>
  <Words>563</Words>
  <Application>Microsoft Office PowerPoint</Application>
  <PresentationFormat>Экран (4:3)</PresentationFormat>
  <Paragraphs>193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МУНИЦИПАЛЬНЫЙ ОКРУГ ТАЗОВСКИЙ РАЙОН Муниципальное бюджетное дошкольное образование  детский сад «Оленёнок»  Визитная карточка  разновозрастной группы компенсирующей направленности  </vt:lpstr>
      <vt:lpstr>Слайд 2</vt:lpstr>
      <vt:lpstr>В группе работают:</vt:lpstr>
      <vt:lpstr>Слайд 4</vt:lpstr>
      <vt:lpstr>  - Сохранение и укрепление здоровья детей; - Физическое и психологическое здоровьесбережение детей, формирование навыков здорового образа жизни; - Обеспечение условий безопасности жизнедеятельности детей в ДОУ; - Формирование у воспитанников эмоционально-волевых качеств и общечеловеческих ценностей; - Взаимодействие с семьями детей на правах партнерства; - Гуманизация целей и принципов образовательной работы с детьми.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Наши прогулки и экскурсии!</vt:lpstr>
      <vt:lpstr>Слайд 14</vt:lpstr>
      <vt:lpstr>Наши занятия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halidova</dc:creator>
  <cp:lastModifiedBy>про</cp:lastModifiedBy>
  <cp:revision>85</cp:revision>
  <dcterms:created xsi:type="dcterms:W3CDTF">2020-10-08T13:02:27Z</dcterms:created>
  <dcterms:modified xsi:type="dcterms:W3CDTF">2022-12-16T06:19:53Z</dcterms:modified>
</cp:coreProperties>
</file>