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5" r:id="rId4"/>
    <p:sldId id="263" r:id="rId5"/>
    <p:sldId id="262" r:id="rId6"/>
    <p:sldId id="281" r:id="rId7"/>
    <p:sldId id="278" r:id="rId8"/>
    <p:sldId id="267" r:id="rId9"/>
    <p:sldId id="275" r:id="rId10"/>
    <p:sldId id="279" r:id="rId11"/>
    <p:sldId id="280" r:id="rId12"/>
    <p:sldId id="282" r:id="rId13"/>
    <p:sldId id="283" r:id="rId14"/>
    <p:sldId id="269" r:id="rId15"/>
    <p:sldId id="284" r:id="rId16"/>
    <p:sldId id="286" r:id="rId17"/>
    <p:sldId id="287" r:id="rId18"/>
    <p:sldId id="288" r:id="rId19"/>
    <p:sldId id="274" r:id="rId20"/>
    <p:sldId id="28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9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0596-9149-4635-95F4-BEA592828014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112A-AA24-4D39-A2AE-97B281F04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3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0596-9149-4635-95F4-BEA592828014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112A-AA24-4D39-A2AE-97B281F04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37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0596-9149-4635-95F4-BEA592828014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112A-AA24-4D39-A2AE-97B281F04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830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0596-9149-4635-95F4-BEA592828014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112A-AA24-4D39-A2AE-97B281F04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16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0596-9149-4635-95F4-BEA592828014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112A-AA24-4D39-A2AE-97B281F04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15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0596-9149-4635-95F4-BEA592828014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112A-AA24-4D39-A2AE-97B281F04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86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0596-9149-4635-95F4-BEA592828014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112A-AA24-4D39-A2AE-97B281F04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56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0596-9149-4635-95F4-BEA592828014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112A-AA24-4D39-A2AE-97B281F04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01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0596-9149-4635-95F4-BEA592828014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112A-AA24-4D39-A2AE-97B281F04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25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0596-9149-4635-95F4-BEA592828014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112A-AA24-4D39-A2AE-97B281F04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441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0596-9149-4635-95F4-BEA592828014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112A-AA24-4D39-A2AE-97B281F04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38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D0596-9149-4635-95F4-BEA592828014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0112A-AA24-4D39-A2AE-97B281F04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5" Type="http://schemas.openxmlformats.org/officeDocument/2006/relationships/package" Target="../embeddings/_________Microsoft_Word1.docx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2.jpeg"/><Relationship Id="rId3" Type="http://schemas.openxmlformats.org/officeDocument/2006/relationships/image" Target="../media/image1.jpeg"/><Relationship Id="rId7" Type="http://schemas.openxmlformats.org/officeDocument/2006/relationships/image" Target="../media/image70.jpeg"/><Relationship Id="rId12" Type="http://schemas.openxmlformats.org/officeDocument/2006/relationships/image" Target="../media/image6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9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68.jpeg"/><Relationship Id="rId10" Type="http://schemas.openxmlformats.org/officeDocument/2006/relationships/image" Target="../media/image65.emf"/><Relationship Id="rId4" Type="http://schemas.openxmlformats.org/officeDocument/2006/relationships/image" Target="../media/image67.jpeg"/><Relationship Id="rId9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olenenok@tazovsky.yanao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olga-lozhkina67@mail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image" Target="../media/image1.jpeg"/><Relationship Id="rId16" Type="http://schemas.openxmlformats.org/officeDocument/2006/relationships/image" Target="../media/image32.jpe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19" Type="http://schemas.openxmlformats.org/officeDocument/2006/relationships/image" Target="../media/image35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09800" y="1142999"/>
            <a:ext cx="77266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Подготовительная группа  </a:t>
            </a:r>
            <a:endParaRPr lang="ru-RU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«Пчёлка»</a:t>
            </a:r>
          </a:p>
          <a:p>
            <a:pPr algn="ctr">
              <a:defRPr/>
            </a:pPr>
            <a:r>
              <a:rPr lang="ru-RU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Визитная карточка</a:t>
            </a:r>
            <a:endParaRPr lang="ru-RU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3169919" y="4308069"/>
            <a:ext cx="6766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МБДОУ Детский сад «Оленёнок»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0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3320" y="320040"/>
            <a:ext cx="518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01441" y="320040"/>
            <a:ext cx="48521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 smtClean="0">
                <a:solidFill>
                  <a:srgbClr val="FFC000"/>
                </a:solidFill>
              </a:rPr>
              <a:t>Наши традиции 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24" y="1752600"/>
            <a:ext cx="6138118" cy="4586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69" y="1152524"/>
            <a:ext cx="3737532" cy="2251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84" y="3512996"/>
            <a:ext cx="3747670" cy="1721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685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3320" y="320040"/>
            <a:ext cx="518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35880" y="148772"/>
            <a:ext cx="3749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Режим дня</a:t>
            </a:r>
            <a:endParaRPr lang="ru-RU" sz="3200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3456920" y="1854217"/>
            <a:ext cx="201168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06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="" xmlns:a16="http://schemas.microsoft.com/office/drawing/2014/main" id="{DCB55BC8-8EA9-9020-732C-B107872DFB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1202"/>
              </p:ext>
            </p:extLst>
          </p:nvPr>
        </p:nvGraphicFramePr>
        <p:xfrm>
          <a:off x="2903220" y="810491"/>
          <a:ext cx="6835140" cy="5329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Document" r:id="rId5" imgW="6647480" imgH="5184022" progId="Word.Document.12">
                  <p:embed/>
                </p:oleObj>
              </mc:Choice>
              <mc:Fallback>
                <p:oleObj name="Document" r:id="rId5" imgW="6647480" imgH="518402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03220" y="810491"/>
                        <a:ext cx="6835140" cy="5329351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 w="76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754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66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3320" y="320040"/>
            <a:ext cx="518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97680" y="441960"/>
            <a:ext cx="3931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Сетка занятий</a:t>
            </a:r>
            <a:endParaRPr lang="ru-RU" sz="3200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3456920" y="1854217"/>
            <a:ext cx="201168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06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481964"/>
              </p:ext>
            </p:extLst>
          </p:nvPr>
        </p:nvGraphicFramePr>
        <p:xfrm>
          <a:off x="1661160" y="1003696"/>
          <a:ext cx="9326881" cy="4585144"/>
        </p:xfrm>
        <a:graphic>
          <a:graphicData uri="http://schemas.openxmlformats.org/drawingml/2006/table">
            <a:tbl>
              <a:tblPr firstRow="1" firstCol="1" bandRow="1"/>
              <a:tblGrid>
                <a:gridCol w="2073695"/>
                <a:gridCol w="1656764"/>
                <a:gridCol w="1969829"/>
                <a:gridCol w="1656764"/>
                <a:gridCol w="1969829"/>
              </a:tblGrid>
              <a:tr h="4954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Понедельник</a:t>
                      </a:r>
                      <a:endParaRPr lang="ru-RU" sz="14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Вторник</a:t>
                      </a:r>
                      <a:endParaRPr lang="ru-RU" sz="14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Среда</a:t>
                      </a:r>
                      <a:endParaRPr lang="ru-RU" sz="14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Четверг</a:t>
                      </a:r>
                      <a:endParaRPr lang="ru-RU" sz="14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Пятница</a:t>
                      </a:r>
                      <a:endParaRPr lang="ru-RU" sz="14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89666">
                <a:tc>
                  <a:txBody>
                    <a:bodyPr/>
                    <a:lstStyle/>
                    <a:p>
                      <a:pPr marL="76200">
                        <a:lnSpc>
                          <a:spcPts val="125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-09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Физкультура (3 этаж)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800"/>
                        </a:spcAft>
                      </a:pPr>
                      <a:endParaRPr lang="ru-RU" sz="18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baseline="30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="1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Математическое развитие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1356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11.00-11.30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13560" algn="l"/>
                        </a:tabLs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11.30-12.00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1356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Плавание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800"/>
                        </a:spcAft>
                      </a:pPr>
                      <a:endParaRPr lang="ru-RU" sz="18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800" b="1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-16</a:t>
                      </a:r>
                      <a:r>
                        <a:rPr lang="ru-RU" sz="1800" b="1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Рисование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-09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грамотности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baseline="30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="1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Ознакомление с миром природы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Музыка (3 этаж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-09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Математическое развитие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="1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="1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Физкультура (3 этаж)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-16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Лепка\аппликация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-09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речи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="1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="1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Музыка (3 этаж)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-16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-09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Ознакомление с окружающим миром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-11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Физкультура (на прогулке)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-16</a:t>
                      </a:r>
                      <a:r>
                        <a:rPr lang="ru-RU" sz="18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Финансовая грамотность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483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66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3320" y="320040"/>
            <a:ext cx="518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97680" y="441960"/>
            <a:ext cx="3931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3456920" y="1854217"/>
            <a:ext cx="201168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06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811458"/>
              </p:ext>
            </p:extLst>
          </p:nvPr>
        </p:nvGraphicFramePr>
        <p:xfrm>
          <a:off x="964766" y="777240"/>
          <a:ext cx="9398435" cy="5055439"/>
        </p:xfrm>
        <a:graphic>
          <a:graphicData uri="http://schemas.openxmlformats.org/drawingml/2006/table">
            <a:tbl>
              <a:tblPr firstRow="1" firstCol="1" bandRow="1"/>
              <a:tblGrid>
                <a:gridCol w="2089603"/>
                <a:gridCol w="1669474"/>
                <a:gridCol w="1984942"/>
                <a:gridCol w="1669474"/>
                <a:gridCol w="1984942"/>
              </a:tblGrid>
              <a:tr h="10091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FFC000"/>
                          </a:solidFill>
                        </a:rPr>
                        <a:t>«Наши</a:t>
                      </a:r>
                      <a:r>
                        <a:rPr lang="ru-RU" sz="3200" b="1" baseline="0" dirty="0" smtClean="0">
                          <a:solidFill>
                            <a:srgbClr val="FFC000"/>
                          </a:solidFill>
                        </a:rPr>
                        <a:t> занятия»</a:t>
                      </a:r>
                      <a:endParaRPr lang="ru-RU" sz="3200" dirty="0"/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463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1" y="2488597"/>
            <a:ext cx="3233977" cy="1819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819" y="3995297"/>
            <a:ext cx="4410006" cy="2481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99" y="4448880"/>
            <a:ext cx="4011192" cy="2021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706" y="1854217"/>
            <a:ext cx="3367002" cy="2045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5" y="500873"/>
            <a:ext cx="2947269" cy="1847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486" y="535996"/>
            <a:ext cx="3777220" cy="1744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7529" y="2465658"/>
            <a:ext cx="3274740" cy="1842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346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0880" y="137160"/>
            <a:ext cx="556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«Наши прогулки и экскурсии»</a:t>
            </a:r>
            <a:endParaRPr lang="ru-RU" sz="2800" b="1" dirty="0">
              <a:solidFill>
                <a:srgbClr val="FFC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45" y="694182"/>
            <a:ext cx="3300254" cy="2475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98" y="705612"/>
            <a:ext cx="3285014" cy="2463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76" y="3429000"/>
            <a:ext cx="4404360" cy="2598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890" y="4145903"/>
            <a:ext cx="3343405" cy="1881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572" y="1045982"/>
            <a:ext cx="2732043" cy="2732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289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98520" y="381000"/>
            <a:ext cx="5394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 «</a:t>
            </a:r>
            <a:r>
              <a:rPr lang="ru-RU" sz="4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Читалочка</a:t>
            </a: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000" b="1" dirty="0">
              <a:solidFill>
                <a:srgbClr val="FFC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03" y="2310350"/>
            <a:ext cx="6976237" cy="3925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23" y="1210806"/>
            <a:ext cx="4401480" cy="247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5363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29000" y="167640"/>
            <a:ext cx="5364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праздники!</a:t>
            </a:r>
            <a:endParaRPr lang="ru-RU" sz="4000" b="1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40" y="4178875"/>
            <a:ext cx="4016854" cy="2261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3" y="875526"/>
            <a:ext cx="3848874" cy="3848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277" y="1043167"/>
            <a:ext cx="5338379" cy="3006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053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98520" y="381000"/>
            <a:ext cx="5394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Наше творчество!</a:t>
            </a:r>
            <a:endParaRPr lang="ru-RU" sz="4000" b="1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32" y="1019533"/>
            <a:ext cx="2783788" cy="1748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699" y="1019533"/>
            <a:ext cx="2439329" cy="1461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120" y="4294543"/>
            <a:ext cx="3664279" cy="2062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807" y="4294543"/>
            <a:ext cx="3664279" cy="2062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10" y="1019533"/>
            <a:ext cx="4621999" cy="298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38" y="2937511"/>
            <a:ext cx="2550823" cy="2071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383" y="2665875"/>
            <a:ext cx="1965960" cy="1339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470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4120" y="259080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успехи и достижения!</a:t>
            </a:r>
            <a:endParaRPr lang="ru-RU" sz="4000" b="1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1" y="966966"/>
            <a:ext cx="1806499" cy="2648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072" y="966966"/>
            <a:ext cx="1835467" cy="2630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31" y="4940515"/>
            <a:ext cx="2098538" cy="1484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75" y="3919930"/>
            <a:ext cx="2126327" cy="1503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78" y="937888"/>
            <a:ext cx="1842233" cy="2659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6378590"/>
              </p:ext>
            </p:extLst>
          </p:nvPr>
        </p:nvGraphicFramePr>
        <p:xfrm>
          <a:off x="7255725" y="937888"/>
          <a:ext cx="1832426" cy="2592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Acrobat Document" r:id="rId9" imgW="5667037" imgH="8019948" progId="AcroExch.Document.11">
                  <p:embed/>
                </p:oleObj>
              </mc:Choice>
              <mc:Fallback>
                <p:oleObj name="Acrobat Document" r:id="rId9" imgW="5667037" imgH="801994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55725" y="937888"/>
                        <a:ext cx="1832426" cy="2592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387635"/>
              </p:ext>
            </p:extLst>
          </p:nvPr>
        </p:nvGraphicFramePr>
        <p:xfrm>
          <a:off x="9276269" y="937888"/>
          <a:ext cx="1832426" cy="2592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Acrobat Document" r:id="rId11" imgW="5667037" imgH="8019948" progId="AcroExch.Document.11">
                  <p:embed/>
                </p:oleObj>
              </mc:Choice>
              <mc:Fallback>
                <p:oleObj name="Acrobat Document" r:id="rId11" imgW="5667037" imgH="801994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276269" y="937888"/>
                        <a:ext cx="1832426" cy="2592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26" y="3723727"/>
            <a:ext cx="3639086" cy="2729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39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78480" y="152400"/>
            <a:ext cx="670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Вместе с папой и мамой</a:t>
            </a:r>
            <a:endParaRPr lang="ru-RU" sz="4000" b="1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63" y="1012686"/>
            <a:ext cx="2301240" cy="3068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34" y="2954369"/>
            <a:ext cx="2377242" cy="3169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845" y="1117104"/>
            <a:ext cx="1876508" cy="3447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922" y="2666399"/>
            <a:ext cx="2593220" cy="3457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178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96440" y="426720"/>
            <a:ext cx="7498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МУНИЦИПАЛЬНЫЙ ОКРУГ ТАЗОВСКИЙ РАЙОН</a:t>
            </a:r>
          </a:p>
          <a:p>
            <a:pPr algn="ctr"/>
            <a:r>
              <a:rPr lang="ru-RU" b="1" dirty="0"/>
              <a:t>Муниципальное бюджетное  дошкольное образовательное учреждение </a:t>
            </a:r>
          </a:p>
          <a:p>
            <a:pPr algn="ctr"/>
            <a:r>
              <a:rPr lang="ru-RU" b="1" dirty="0"/>
              <a:t>детский  сад  «Оленёнок»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31720" y="1737360"/>
            <a:ext cx="733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ул. Северная, 5,  п. Тазовский, Ямало-Ненецкий автономный округ, 629350 </a:t>
            </a:r>
          </a:p>
          <a:p>
            <a:pPr algn="ctr"/>
            <a:r>
              <a:rPr lang="ru-RU" b="1" dirty="0"/>
              <a:t>тел./факс:8 (34940)2-00-15/2-00-10, </a:t>
            </a:r>
          </a:p>
          <a:p>
            <a:pPr algn="ctr"/>
            <a:r>
              <a:rPr lang="en-US" b="1" dirty="0" err="1">
                <a:hlinkClick r:id="rId3"/>
              </a:rPr>
              <a:t>olenenok</a:t>
            </a:r>
            <a:r>
              <a:rPr lang="ru-RU" b="1" dirty="0">
                <a:hlinkClick r:id="rId3"/>
              </a:rPr>
              <a:t>@</a:t>
            </a:r>
            <a:r>
              <a:rPr lang="en-US" b="1" dirty="0" err="1">
                <a:hlinkClick r:id="rId3"/>
              </a:rPr>
              <a:t>tazovsky</a:t>
            </a:r>
            <a:r>
              <a:rPr lang="ru-RU" b="1" dirty="0">
                <a:hlinkClick r:id="rId3"/>
              </a:rPr>
              <a:t>.</a:t>
            </a:r>
            <a:r>
              <a:rPr lang="en-US" b="1" dirty="0" err="1">
                <a:hlinkClick r:id="rId3"/>
              </a:rPr>
              <a:t>yanao</a:t>
            </a:r>
            <a:r>
              <a:rPr lang="ru-RU" b="1" dirty="0">
                <a:hlinkClick r:id="rId3"/>
              </a:rPr>
              <a:t>.</a:t>
            </a:r>
            <a:r>
              <a:rPr lang="en-US" b="1" dirty="0" err="1">
                <a:hlinkClick r:id="rId3"/>
              </a:rPr>
              <a:t>ru</a:t>
            </a:r>
            <a:endParaRPr lang="ru-RU" b="1" dirty="0"/>
          </a:p>
          <a:p>
            <a:pPr marL="285750" indent="-285750" algn="ctr"/>
            <a:r>
              <a:rPr lang="ru-RU" b="1" dirty="0"/>
              <a:t>http://taz-olenenok.ru/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96440" y="3324998"/>
            <a:ext cx="8016240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Административно-управленческий персонал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i="1" dirty="0">
              <a:ln>
                <a:solidFill>
                  <a:srgbClr val="462300"/>
                </a:solidFill>
              </a:ln>
              <a:solidFill>
                <a:srgbClr val="66330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i="1" dirty="0" err="1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Тугова</a:t>
            </a:r>
            <a:r>
              <a:rPr lang="ru-RU" i="1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 Людмила Михайловна </a:t>
            </a: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–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dirty="0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Заведующий МБДОУ «Оленёнок»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dirty="0">
              <a:ln>
                <a:solidFill>
                  <a:srgbClr val="462300"/>
                </a:solidFill>
              </a:ln>
              <a:solidFill>
                <a:srgbClr val="66330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i="1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Турченко Елена Александровна </a:t>
            </a: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–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Заместитель заведующего по ВМР</a:t>
            </a:r>
          </a:p>
        </p:txBody>
      </p:sp>
    </p:spTree>
    <p:extLst>
      <p:ext uri="{BB962C8B-B14F-4D97-AF65-F5344CB8AC3E}">
        <p14:creationId xmlns:p14="http://schemas.microsoft.com/office/powerpoint/2010/main" val="219960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53840" y="152400"/>
            <a:ext cx="5730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новых встреч!</a:t>
            </a:r>
            <a:endParaRPr lang="ru-RU" sz="4000" b="1" dirty="0">
              <a:solidFill>
                <a:srgbClr val="FFC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0" y="1138756"/>
            <a:ext cx="7833360" cy="4362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680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0" y="350519"/>
            <a:ext cx="833628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kern="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        </a:t>
            </a:r>
            <a:r>
              <a:rPr lang="ru-RU" sz="4000" b="1" kern="0" dirty="0" smtClean="0">
                <a:solidFill>
                  <a:srgbClr val="FFC000"/>
                </a:solidFill>
              </a:rPr>
              <a:t>Давайте </a:t>
            </a:r>
            <a:r>
              <a:rPr lang="ru-RU" sz="4000" b="1" kern="0" dirty="0">
                <a:solidFill>
                  <a:srgbClr val="FFC000"/>
                </a:solidFill>
              </a:rPr>
              <a:t>познакомимся! </a:t>
            </a:r>
          </a:p>
          <a:p>
            <a:pPr>
              <a:defRPr/>
            </a:pPr>
            <a:r>
              <a:rPr lang="ru-RU" b="1" kern="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ru-RU" b="1" u="sng" kern="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Воспитатели</a:t>
            </a:r>
            <a:r>
              <a:rPr lang="ru-RU" b="1" u="sng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defRPr/>
            </a:pPr>
            <a:r>
              <a:rPr lang="ru-RU" b="1" kern="0" dirty="0" smtClean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Ложкина </a:t>
            </a:r>
            <a:r>
              <a:rPr lang="ru-RU" b="1" kern="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Ольга Николаевна</a:t>
            </a:r>
          </a:p>
          <a:p>
            <a:pPr>
              <a:defRPr/>
            </a:pPr>
            <a:r>
              <a:rPr lang="ru-RU" b="1" kern="0" dirty="0" smtClean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1 </a:t>
            </a:r>
            <a:r>
              <a:rPr lang="ru-RU" b="1" kern="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квалифицированная категория</a:t>
            </a:r>
          </a:p>
          <a:p>
            <a:pPr>
              <a:defRPr/>
            </a:pPr>
            <a:r>
              <a:rPr lang="ru-RU" b="1" kern="0" dirty="0" smtClean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Моб</a:t>
            </a:r>
            <a:r>
              <a:rPr lang="ru-RU" b="1" kern="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8982-409-01-51 </a:t>
            </a:r>
            <a:r>
              <a:rPr lang="en-US" b="1" kern="0" dirty="0" smtClean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olga-lozhkina67@mail.ru</a:t>
            </a:r>
            <a:r>
              <a:rPr lang="ru-RU" b="1" kern="0" dirty="0" smtClean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</a:t>
            </a:r>
          </a:p>
          <a:p>
            <a:pPr>
              <a:defRPr/>
            </a:pPr>
            <a:r>
              <a:rPr lang="ru-RU" b="1" kern="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kern="0" dirty="0" smtClean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Васильева Анна Александровна</a:t>
            </a:r>
            <a:endParaRPr lang="ru-RU" b="1" kern="0" dirty="0">
              <a:solidFill>
                <a:srgbClr val="66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ru-RU" b="1" kern="0" dirty="0" smtClean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моб.8982-172-88-81 </a:t>
            </a:r>
            <a:r>
              <a:rPr lang="en-US" b="1" u="sng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mysik_80@mail.ru</a:t>
            </a:r>
            <a:endParaRPr lang="ru-RU" b="1" u="sng" kern="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ru-RU" b="1" kern="0" dirty="0">
              <a:solidFill>
                <a:srgbClr val="66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ru-RU" b="1" kern="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ru-RU" b="1" u="sng" kern="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Младший </a:t>
            </a:r>
            <a:r>
              <a:rPr lang="ru-RU" b="1" u="sng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воспитатель:</a:t>
            </a:r>
          </a:p>
          <a:p>
            <a:pPr>
              <a:defRPr/>
            </a:pPr>
            <a:r>
              <a:rPr lang="ru-RU" b="1" kern="0" dirty="0" smtClean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Журбенко </a:t>
            </a:r>
            <a:r>
              <a:rPr lang="ru-RU" b="1" kern="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Виктория Владимировна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1" y="868680"/>
            <a:ext cx="2505430" cy="3292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40" y="3551395"/>
            <a:ext cx="1917380" cy="2862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519" y="2910840"/>
            <a:ext cx="2799261" cy="3357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082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86840" y="259080"/>
            <a:ext cx="967740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0" dirty="0" smtClean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Девиз нашей группы:</a:t>
            </a:r>
          </a:p>
          <a:p>
            <a:r>
              <a:rPr lang="ru-RU" sz="28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Маленькие пчёлки не сидят без дела. </a:t>
            </a:r>
          </a:p>
          <a:p>
            <a:r>
              <a:rPr lang="ru-RU" sz="28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Знанья получают и несут их смело. </a:t>
            </a:r>
          </a:p>
          <a:p>
            <a:r>
              <a:rPr lang="ru-RU" sz="28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 играх, песнях, спорте ловко применяют. </a:t>
            </a:r>
          </a:p>
          <a:p>
            <a:r>
              <a:rPr lang="ru-RU" sz="28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Маленькие пчёлки учатся играя. </a:t>
            </a:r>
          </a:p>
          <a:p>
            <a:endParaRPr lang="ru-RU" b="0" i="0" dirty="0" smtClean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4400" b="1" i="0" dirty="0" smtClean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Наша </a:t>
            </a:r>
            <a:r>
              <a:rPr lang="ru-RU" sz="4400" b="1" i="0" dirty="0" err="1" smtClean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речёвка</a:t>
            </a:r>
            <a:r>
              <a:rPr lang="ru-RU" sz="4400" b="1" i="0" dirty="0" smtClean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ru-RU" sz="28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-Раз, два, три, четыре </a:t>
            </a:r>
          </a:p>
          <a:p>
            <a:r>
              <a:rPr lang="ru-RU" sz="28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-Нет ребят дружнее в мире! </a:t>
            </a:r>
          </a:p>
          <a:p>
            <a:r>
              <a:rPr lang="ru-RU" sz="28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-Всё на свете мы умеем! </a:t>
            </a:r>
          </a:p>
          <a:p>
            <a:r>
              <a:rPr lang="ru-RU" sz="28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-Петь, учиться, танцевать! </a:t>
            </a:r>
          </a:p>
          <a:p>
            <a:r>
              <a:rPr lang="ru-RU" sz="28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-Прочь с дороги нашей лень, </a:t>
            </a:r>
          </a:p>
          <a:p>
            <a:r>
              <a:rPr lang="ru-RU" sz="28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-Пчёлки трудятся весь день!.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99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52600" y="594360"/>
            <a:ext cx="8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Приоритетные направления работы</a:t>
            </a:r>
            <a:endParaRPr lang="ru-RU" sz="3200" b="1" i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87880" y="1179136"/>
            <a:ext cx="8046720" cy="4991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1.Сохранение и укрепление здоровья детей;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2.Физическое и психологическое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здоровьесбережение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детей, формирование навыков здорового образа жизни;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3.Обеспечение условий безопасности жизнедеятельности детей в ДОУ;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4.Формирование у воспитанников эмоционально-волевых качеств и общечеловеческих ценностей;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5.Развитие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интересов детей, любознательности и познавательной мотивации.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5.Взаимодействие с семьями детей на правах партнерства;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6.Гуманизация целей и принципов образовательной работы с детьми.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75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52600" y="594360"/>
            <a:ext cx="8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endParaRPr lang="ru-RU" sz="3200" b="1" i="1" dirty="0">
              <a:solidFill>
                <a:srgbClr val="FFC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26" y="1026735"/>
            <a:ext cx="7708188" cy="4337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783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3320" y="320040"/>
            <a:ext cx="518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72640" y="579120"/>
            <a:ext cx="75590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Развивающая  предметно-пространственная среда группы – должна обеспечивать:</a:t>
            </a:r>
            <a:endParaRPr lang="ru-RU" sz="2400" b="1" i="1" dirty="0">
              <a:solidFill>
                <a:srgbClr val="FFC000"/>
              </a:solidFill>
            </a:endParaRPr>
          </a:p>
          <a:p>
            <a:endParaRPr lang="ru-RU" sz="24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Гармоничное всестороннее развитие детей с учетом особенностей возраста, здоровья, психических, физических и речевых нарушений.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Полноценное общение между собой, а в процессе учебной деятельности с педагогом, дать возможность уединиться по желанию ребенка.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Реализацию образовательной программы ДОУ.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Учет национально-культурных, климатических условий, в которых осуществляется образовательная деятельность.</a:t>
            </a:r>
            <a:endParaRPr lang="ru-RU" sz="2400" b="1" i="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5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1698"/>
            <a:ext cx="1135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 smtClean="0">
                <a:solidFill>
                  <a:schemeClr val="accent2"/>
                </a:solidFill>
              </a:rPr>
              <a:t>                     </a:t>
            </a:r>
            <a:r>
              <a:rPr lang="ru-RU" altLang="ru-RU" sz="2400" b="1" dirty="0" smtClean="0">
                <a:solidFill>
                  <a:srgbClr val="FFC000"/>
                </a:solidFill>
              </a:rPr>
              <a:t>Развивающая предметно-пространственная среда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41" y="3145924"/>
            <a:ext cx="2394590" cy="1695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94" y="826085"/>
            <a:ext cx="2849944" cy="1836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518" y="3042309"/>
            <a:ext cx="1627521" cy="2666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522" y="881736"/>
            <a:ext cx="1444136" cy="1765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34" y="851365"/>
            <a:ext cx="2381749" cy="1828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568209" y="502920"/>
            <a:ext cx="3333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Центр сюжетно-ролевых игр 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                            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50" y="866575"/>
            <a:ext cx="2776037" cy="1795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657600" y="514260"/>
            <a:ext cx="44281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Этнический центр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39349" y="514260"/>
            <a:ext cx="4473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Патриотический центр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41976" y="2540904"/>
            <a:ext cx="2480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Физкультурный центр, мой конструктор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073640" y="2647025"/>
            <a:ext cx="1676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Центр по ПДД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0800000" flipH="1" flipV="1">
            <a:off x="8843386" y="530702"/>
            <a:ext cx="3113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Больница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294" y="5011398"/>
            <a:ext cx="1697570" cy="1481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29" y="3029914"/>
            <a:ext cx="2231246" cy="1749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5455919" y="2647026"/>
            <a:ext cx="1814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Центр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природы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69882" y="4657227"/>
            <a:ext cx="2695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Центр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ИЗО, библиотека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189758" y="3244334"/>
            <a:ext cx="181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Центр природы </a:t>
            </a: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7659040" y="4763347"/>
            <a:ext cx="3066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Центр исследования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63" y="5132679"/>
            <a:ext cx="1613745" cy="1429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34" y="5026559"/>
            <a:ext cx="1566150" cy="1431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 rot="10800000" flipV="1">
            <a:off x="3572833" y="4399629"/>
            <a:ext cx="1883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Центр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ФЭМП, развитие речи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39" y="2904341"/>
            <a:ext cx="2216704" cy="124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4" y="2906252"/>
            <a:ext cx="2245471" cy="1263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42" y="4191260"/>
            <a:ext cx="1201113" cy="2134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Прямоугольник 26"/>
          <p:cNvSpPr/>
          <p:nvPr/>
        </p:nvSpPr>
        <p:spPr>
          <a:xfrm>
            <a:off x="1874520" y="2568188"/>
            <a:ext cx="5127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Театральный центр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9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18e/0002728d-f48e9151/2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2" y="5439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3320" y="320040"/>
            <a:ext cx="518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85632" y="575378"/>
            <a:ext cx="721267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</a:rPr>
              <a:t>ДАВАЙТЕ 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</a:rPr>
              <a:t>ПОЗНАКОМИМСЯ!</a:t>
            </a:r>
            <a:endParaRPr lang="ru-RU" sz="2000" b="1" i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3" y="1282775"/>
            <a:ext cx="1010350" cy="1145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133" y="2935107"/>
            <a:ext cx="1070489" cy="1317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89" y="2746252"/>
            <a:ext cx="1047990" cy="1321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246" y="2777227"/>
            <a:ext cx="897974" cy="1314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32" y="4678791"/>
            <a:ext cx="1035391" cy="1492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242" y="1376821"/>
            <a:ext cx="904576" cy="1255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835" y="4646002"/>
            <a:ext cx="1230011" cy="1472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577" y="4643567"/>
            <a:ext cx="1046763" cy="1404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844" y="1221052"/>
            <a:ext cx="1072942" cy="1254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44" y="1130454"/>
            <a:ext cx="936265" cy="1144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32" y="2803336"/>
            <a:ext cx="1090263" cy="1242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419" y="2935106"/>
            <a:ext cx="1305999" cy="1329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24" y="1351952"/>
            <a:ext cx="1181776" cy="1287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24" y="1121823"/>
            <a:ext cx="972862" cy="1216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644" y="3095519"/>
            <a:ext cx="1198524" cy="1043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99" y="1076623"/>
            <a:ext cx="1056804" cy="1280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6" y="3095519"/>
            <a:ext cx="1144364" cy="1304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>
            <a:off x="63876" y="2420440"/>
            <a:ext cx="2093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Ядне</a:t>
            </a:r>
            <a:r>
              <a:rPr lang="ru-RU" dirty="0" smtClean="0"/>
              <a:t> Мария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 rot="10800000" flipH="1" flipV="1">
            <a:off x="1733199" y="6097019"/>
            <a:ext cx="5112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Анисимова Софья</a:t>
            </a:r>
          </a:p>
        </p:txBody>
      </p:sp>
      <p:sp>
        <p:nvSpPr>
          <p:cNvPr id="27" name="Прямоугольник 26"/>
          <p:cNvSpPr/>
          <p:nvPr/>
        </p:nvSpPr>
        <p:spPr>
          <a:xfrm rot="10800000" flipV="1">
            <a:off x="2255519" y="4215266"/>
            <a:ext cx="3733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Гаркуша Полина</a:t>
            </a:r>
          </a:p>
        </p:txBody>
      </p:sp>
      <p:sp>
        <p:nvSpPr>
          <p:cNvPr id="28" name="Прямоугольник 27"/>
          <p:cNvSpPr/>
          <p:nvPr/>
        </p:nvSpPr>
        <p:spPr>
          <a:xfrm rot="10800000" flipV="1">
            <a:off x="5315250" y="4212967"/>
            <a:ext cx="4045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Лапсуй Олег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365404" y="2670336"/>
            <a:ext cx="3415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Гольтяпин Саша</a:t>
            </a:r>
          </a:p>
        </p:txBody>
      </p:sp>
      <p:sp>
        <p:nvSpPr>
          <p:cNvPr id="30" name="Прямоугольник 29"/>
          <p:cNvSpPr/>
          <p:nvPr/>
        </p:nvSpPr>
        <p:spPr>
          <a:xfrm rot="10800000" flipV="1">
            <a:off x="7315200" y="4081419"/>
            <a:ext cx="2866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Горя </a:t>
            </a:r>
            <a:r>
              <a:rPr lang="ru-RU" dirty="0" err="1"/>
              <a:t>Марчел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1051560" y="2475849"/>
            <a:ext cx="6035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Кубарькова Алина</a:t>
            </a:r>
          </a:p>
        </p:txBody>
      </p:sp>
      <p:sp>
        <p:nvSpPr>
          <p:cNvPr id="32" name="Прямоугольник 31"/>
          <p:cNvSpPr/>
          <p:nvPr/>
        </p:nvSpPr>
        <p:spPr>
          <a:xfrm rot="10800000" flipH="1" flipV="1">
            <a:off x="4928610" y="6028376"/>
            <a:ext cx="59143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Лапсуй Костя</a:t>
            </a:r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1386840" y="2248256"/>
            <a:ext cx="2366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Паровых Альмира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469419" y="6008405"/>
            <a:ext cx="5240593" cy="666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Салиндер</a:t>
            </a:r>
          </a:p>
          <a:p>
            <a:pPr algn="ctr"/>
            <a:r>
              <a:rPr lang="ru-RU" dirty="0"/>
              <a:t>Александра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968" y="4618461"/>
            <a:ext cx="1168675" cy="1434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" name="Прямоугольник 38"/>
          <p:cNvSpPr/>
          <p:nvPr/>
        </p:nvSpPr>
        <p:spPr>
          <a:xfrm>
            <a:off x="4555939" y="2274976"/>
            <a:ext cx="2536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Киракосян Николь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568440" y="2583097"/>
            <a:ext cx="2082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Налимов Миша 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6301278" y="2312844"/>
            <a:ext cx="4793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Ненянг Андрей</a:t>
            </a:r>
          </a:p>
        </p:txBody>
      </p:sp>
      <p:sp>
        <p:nvSpPr>
          <p:cNvPr id="46" name="Прямоугольник 45"/>
          <p:cNvSpPr/>
          <p:nvPr/>
        </p:nvSpPr>
        <p:spPr>
          <a:xfrm rot="10800000" flipV="1">
            <a:off x="588836" y="4399149"/>
            <a:ext cx="6881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Сатыкова </a:t>
            </a:r>
            <a:r>
              <a:rPr lang="ru-RU" dirty="0" err="1" smtClean="0"/>
              <a:t>Ясмина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 rot="10800000" flipV="1">
            <a:off x="1666191" y="3996811"/>
            <a:ext cx="5740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Шмакова </a:t>
            </a:r>
            <a:r>
              <a:rPr lang="ru-RU" dirty="0" smtClean="0"/>
              <a:t>Софья</a:t>
            </a:r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 rot="10800000" flipV="1">
            <a:off x="4606778" y="4035718"/>
            <a:ext cx="2242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Тэсида Ливия</a:t>
            </a:r>
          </a:p>
        </p:txBody>
      </p:sp>
      <p:sp>
        <p:nvSpPr>
          <p:cNvPr id="49" name="Прямоугольник 48"/>
          <p:cNvSpPr/>
          <p:nvPr/>
        </p:nvSpPr>
        <p:spPr>
          <a:xfrm rot="10800000" flipV="1">
            <a:off x="8938057" y="4086801"/>
            <a:ext cx="2982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Ахраменко Егор</a:t>
            </a:r>
          </a:p>
        </p:txBody>
      </p:sp>
      <p:sp>
        <p:nvSpPr>
          <p:cNvPr id="50" name="Прямоугольник 49"/>
          <p:cNvSpPr/>
          <p:nvPr/>
        </p:nvSpPr>
        <p:spPr>
          <a:xfrm rot="10800000" flipV="1">
            <a:off x="7916622" y="6044548"/>
            <a:ext cx="3683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Халилова </a:t>
            </a:r>
            <a:r>
              <a:rPr lang="ru-RU" dirty="0" err="1"/>
              <a:t>Аделина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83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368</Words>
  <Application>Microsoft Office PowerPoint</Application>
  <PresentationFormat>Широкоэкранный</PresentationFormat>
  <Paragraphs>163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Monotype Corsiva</vt:lpstr>
      <vt:lpstr>Times New Roman</vt:lpstr>
      <vt:lpstr>Тема Office</vt:lpstr>
      <vt:lpstr>Document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79</cp:revision>
  <dcterms:created xsi:type="dcterms:W3CDTF">2021-10-19T11:57:05Z</dcterms:created>
  <dcterms:modified xsi:type="dcterms:W3CDTF">2022-12-16T14:23:29Z</dcterms:modified>
</cp:coreProperties>
</file>