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1" r:id="rId4"/>
    <p:sldId id="286" r:id="rId5"/>
    <p:sldId id="287" r:id="rId6"/>
    <p:sldId id="288" r:id="rId7"/>
    <p:sldId id="289" r:id="rId8"/>
    <p:sldId id="290" r:id="rId9"/>
    <p:sldId id="291" r:id="rId10"/>
    <p:sldId id="29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15.06.2020</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3074" name="Picture 2" descr="C:\Users\Alina\Desktop\Турченко Е.А\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799"/>
            <a:ext cx="6872312"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62303" y="1916832"/>
            <a:ext cx="4684219" cy="2554545"/>
          </a:xfrm>
          <a:prstGeom prst="rect">
            <a:avLst/>
          </a:prstGeom>
          <a:noFill/>
        </p:spPr>
        <p:txBody>
          <a:bodyPr wrap="square" rtlCol="0">
            <a:spAutoFit/>
          </a:bodyPr>
          <a:lstStyle/>
          <a:p>
            <a:pPr algn="ctr"/>
            <a:r>
              <a:rPr lang="ru-RU" sz="4000" b="1" dirty="0">
                <a:gradFill>
                  <a:gsLst>
                    <a:gs pos="0">
                      <a:srgbClr val="000082"/>
                    </a:gs>
                    <a:gs pos="30000">
                      <a:srgbClr val="66008F"/>
                    </a:gs>
                    <a:gs pos="64999">
                      <a:srgbClr val="BA0066"/>
                    </a:gs>
                    <a:gs pos="89999">
                      <a:srgbClr val="FF0000"/>
                    </a:gs>
                    <a:gs pos="100000">
                      <a:srgbClr val="FF8200"/>
                    </a:gs>
                  </a:gsLst>
                  <a:lin ang="5400000" scaled="0"/>
                </a:gradFill>
                <a:effectLst>
                  <a:outerShdw blurRad="38100" dist="38100" dir="2700000" algn="tl">
                    <a:srgbClr val="000000">
                      <a:alpha val="43137"/>
                    </a:srgbClr>
                  </a:outerShdw>
                </a:effectLst>
              </a:rPr>
              <a:t>Как разработать программу дополнительного образования в ДОУ</a:t>
            </a:r>
          </a:p>
        </p:txBody>
      </p:sp>
    </p:spTree>
    <p:extLst>
      <p:ext uri="{BB962C8B-B14F-4D97-AF65-F5344CB8AC3E}">
        <p14:creationId xmlns:p14="http://schemas.microsoft.com/office/powerpoint/2010/main" val="1282113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override="childStyle">
                                        <p:cTn id="6" dur="20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5908" y="548680"/>
            <a:ext cx="9036496" cy="6075509"/>
          </a:xfrm>
          <a:prstGeom prst="rect">
            <a:avLst/>
          </a:prstGeom>
          <a:solidFill>
            <a:schemeClr val="bg1">
              <a:alpha val="74000"/>
            </a:schemeClr>
          </a:solidFill>
          <a:effectLst>
            <a:softEdge rad="31750"/>
          </a:effectLst>
        </p:spPr>
        <p:txBody>
          <a:bodyPr wrap="square" rtlCol="0">
            <a:spAutoFit/>
          </a:bodyPr>
          <a:lstStyle/>
          <a:p>
            <a:pPr algn="just">
              <a:lnSpc>
                <a:spcPct val="120000"/>
              </a:lnSpc>
            </a:pPr>
            <a:endParaRPr lang="ru-RU" sz="2000" b="1" dirty="0">
              <a:latin typeface="Arial" pitchFamily="34" charset="0"/>
              <a:cs typeface="Arial" pitchFamily="34" charset="0"/>
            </a:endParaRPr>
          </a:p>
          <a:p>
            <a:pPr lvl="0" algn="just">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Разработка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критериев </a:t>
            </a: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освоения программы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детьми </a:t>
            </a:r>
            <a:r>
              <a:rPr lang="ru-RU" sz="2000" b="1" dirty="0">
                <a:latin typeface="Arial" pitchFamily="34" charset="0"/>
                <a:cs typeface="Arial" pitchFamily="34" charset="0"/>
              </a:rPr>
              <a:t>Процедура оценки результатов освоения программы – психолого-педагогическая диагностика, которая должна давать сведения об уровне сформированности качеств ребенка и содержать общий вывод об уровне его развития по данной программе. Формы оценки – мониторинг, </a:t>
            </a:r>
            <a:r>
              <a:rPr lang="ru-RU" sz="2000" b="1" dirty="0" err="1">
                <a:latin typeface="Arial" pitchFamily="34" charset="0"/>
                <a:cs typeface="Arial" pitchFamily="34" charset="0"/>
              </a:rPr>
              <a:t>критериально</a:t>
            </a:r>
            <a:r>
              <a:rPr lang="ru-RU" sz="2000" b="1" dirty="0">
                <a:latin typeface="Arial" pitchFamily="34" charset="0"/>
                <a:cs typeface="Arial" pitchFamily="34" charset="0"/>
              </a:rPr>
              <a:t>-ориентированное тестирование, карты-характеристики и др</a:t>
            </a:r>
            <a:r>
              <a:rPr lang="ru-RU" sz="2000" b="1" dirty="0" smtClean="0">
                <a:latin typeface="Arial" pitchFamily="34" charset="0"/>
                <a:cs typeface="Arial" pitchFamily="34" charset="0"/>
              </a:rPr>
              <a:t>.</a:t>
            </a:r>
          </a:p>
          <a:p>
            <a:pPr lvl="0" algn="just">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Результатом </a:t>
            </a:r>
            <a:r>
              <a:rPr lang="ru-RU" sz="2000" b="1" dirty="0">
                <a:latin typeface="Arial" pitchFamily="34" charset="0"/>
                <a:cs typeface="Arial" pitchFamily="34" charset="0"/>
              </a:rPr>
              <a:t>обучения детей по программе является определенный уровень личностных качеств дошкольника, а также объем знаний, умений и навыков. Контроль знаний, умений и навыков воспитанников выполняет обучающую, проверочную, воспитательную и корректирующую функции. В структуре программы проверочные средства должны находиться в логической связи с содержанием учебного материала.</a:t>
            </a:r>
          </a:p>
        </p:txBody>
      </p:sp>
    </p:spTree>
    <p:extLst>
      <p:ext uri="{BB962C8B-B14F-4D97-AF65-F5344CB8AC3E}">
        <p14:creationId xmlns:p14="http://schemas.microsoft.com/office/powerpoint/2010/main" val="350131174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76106" y="162477"/>
            <a:ext cx="7632848" cy="6703374"/>
          </a:xfrm>
          <a:prstGeom prst="rect">
            <a:avLst/>
          </a:prstGeom>
          <a:noFill/>
          <a:effectLst>
            <a:softEdge rad="31750"/>
          </a:effectLst>
        </p:spPr>
        <p:txBody>
          <a:bodyPr wrap="square" rtlCol="0">
            <a:spAutoFit/>
          </a:bodyPr>
          <a:lstStyle/>
          <a:p>
            <a:pPr algn="just">
              <a:lnSpc>
                <a:spcPct val="120000"/>
              </a:lnSpc>
            </a:pPr>
            <a:endParaRPr lang="ru-RU" sz="1100" b="1" dirty="0" smtClean="0">
              <a:latin typeface="Arial" pitchFamily="34" charset="0"/>
              <a:cs typeface="Arial" pitchFamily="34" charset="0"/>
            </a:endParaRPr>
          </a:p>
          <a:p>
            <a:pPr algn="just">
              <a:lnSpc>
                <a:spcPct val="120000"/>
              </a:lnSpc>
            </a:pPr>
            <a:endParaRPr lang="ru-RU" sz="1100" b="1" dirty="0" smtClean="0">
              <a:latin typeface="Arial" pitchFamily="34" charset="0"/>
              <a:cs typeface="Arial" pitchFamily="34" charset="0"/>
            </a:endParaRPr>
          </a:p>
          <a:p>
            <a:pPr algn="just">
              <a:lnSpc>
                <a:spcPct val="120000"/>
              </a:lnSpc>
            </a:pPr>
            <a:r>
              <a:rPr lang="ru-RU" sz="2400" b="1" dirty="0">
                <a:latin typeface="Arial" pitchFamily="34" charset="0"/>
                <a:cs typeface="Arial" pitchFamily="34" charset="0"/>
              </a:rPr>
              <a:t>Разнообразие образовательных потребностей детей и их родителей приводит к необходимости обеспечения вариативности содержания дошкольного образования, в том числе к разработке дополнительных программ. В том числе, и программ кружковой </a:t>
            </a:r>
            <a:r>
              <a:rPr lang="ru-RU" sz="2400" b="1" dirty="0" smtClean="0">
                <a:latin typeface="Arial" pitchFamily="34" charset="0"/>
                <a:cs typeface="Arial" pitchFamily="34" charset="0"/>
              </a:rPr>
              <a:t>работы.</a:t>
            </a:r>
          </a:p>
          <a:p>
            <a:pPr algn="just">
              <a:lnSpc>
                <a:spcPct val="120000"/>
              </a:lnSpc>
            </a:pPr>
            <a:endParaRPr lang="ru-RU" sz="2400" b="1" dirty="0" smtClean="0">
              <a:latin typeface="Arial" pitchFamily="34" charset="0"/>
              <a:cs typeface="Arial" pitchFamily="34" charset="0"/>
            </a:endParaRPr>
          </a:p>
          <a:p>
            <a:pPr algn="just">
              <a:lnSpc>
                <a:spcPct val="120000"/>
              </a:lnSpc>
            </a:pPr>
            <a:r>
              <a:rPr lang="ru-RU" sz="2400" b="1" dirty="0" smtClean="0">
                <a:latin typeface="Arial" pitchFamily="34" charset="0"/>
                <a:cs typeface="Arial" pitchFamily="34" charset="0"/>
              </a:rPr>
              <a:t>Педагог детского сада самостоятельно разрабатывает программу своей деятельности с учетом запросов детей, потребностей семьи, образовательного учреждения, особенностей национально-культурных традиций, а также в соответствии со своими профессиональными интересами и творческими.</a:t>
            </a:r>
            <a:endParaRPr lang="ru-RU" sz="2400" b="1" dirty="0">
              <a:latin typeface="Arial" pitchFamily="34" charset="0"/>
              <a:cs typeface="Arial" pitchFamily="34" charset="0"/>
            </a:endParaRPr>
          </a:p>
        </p:txBody>
      </p:sp>
    </p:spTree>
    <p:extLst>
      <p:ext uri="{BB962C8B-B14F-4D97-AF65-F5344CB8AC3E}">
        <p14:creationId xmlns:p14="http://schemas.microsoft.com/office/powerpoint/2010/main" val="2358807866"/>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75656" y="404664"/>
            <a:ext cx="7447212" cy="6315575"/>
          </a:xfrm>
          <a:prstGeom prst="rect">
            <a:avLst/>
          </a:prstGeom>
          <a:noFill/>
          <a:effectLst>
            <a:softEdge rad="31750"/>
          </a:effectLst>
        </p:spPr>
        <p:txBody>
          <a:bodyPr wrap="square" rtlCol="0">
            <a:spAutoFit/>
          </a:bodyPr>
          <a:lstStyle/>
          <a:p>
            <a:pPr algn="ctr">
              <a:lnSpc>
                <a:spcPct val="120000"/>
              </a:lnSpc>
            </a:pPr>
            <a:r>
              <a:rPr lang="ru-RU" sz="32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Алгоритм разработки </a:t>
            </a:r>
            <a:r>
              <a:rPr lang="ru-RU" sz="32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программы</a:t>
            </a:r>
            <a:endParaRPr lang="ru-RU" sz="12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endParaRPr>
          </a:p>
          <a:p>
            <a:pPr algn="ctr">
              <a:lnSpc>
                <a:spcPct val="120000"/>
              </a:lnSpc>
            </a:pPr>
            <a:endParaRPr lang="ru-RU" sz="1400" b="1" dirty="0">
              <a:latin typeface="Arial" pitchFamily="34" charset="0"/>
              <a:cs typeface="Arial" pitchFamily="34" charset="0"/>
            </a:endParaRPr>
          </a:p>
          <a:p>
            <a:pPr marL="457200" indent="-457200" algn="ctr">
              <a:lnSpc>
                <a:spcPct val="120000"/>
              </a:lnSpc>
              <a:buAutoNum type="arabicPeriod"/>
            </a:pPr>
            <a:r>
              <a:rPr lang="ru-RU" sz="2000" b="1" dirty="0" smtClean="0">
                <a:latin typeface="Arial" pitchFamily="34" charset="0"/>
                <a:cs typeface="Arial" pitchFamily="34" charset="0"/>
              </a:rPr>
              <a:t>Анализ </a:t>
            </a:r>
            <a:r>
              <a:rPr lang="ru-RU" sz="2000" b="1" dirty="0">
                <a:latin typeface="Arial" pitchFamily="34" charset="0"/>
                <a:cs typeface="Arial" pitchFamily="34" charset="0"/>
              </a:rPr>
              <a:t>образовательной ситуации и образовательных </a:t>
            </a:r>
            <a:r>
              <a:rPr lang="ru-RU" sz="2000" b="1" dirty="0" smtClean="0">
                <a:latin typeface="Arial" pitchFamily="34" charset="0"/>
                <a:cs typeface="Arial" pitchFamily="34" charset="0"/>
              </a:rPr>
              <a:t>потребностей</a:t>
            </a:r>
          </a:p>
          <a:p>
            <a:pPr algn="ctr">
              <a:lnSpc>
                <a:spcPct val="120000"/>
              </a:lnSpc>
            </a:pPr>
            <a:endParaRPr lang="ru-RU" sz="900" b="1" dirty="0">
              <a:latin typeface="Arial" pitchFamily="34" charset="0"/>
              <a:cs typeface="Arial" pitchFamily="34" charset="0"/>
            </a:endParaRPr>
          </a:p>
          <a:p>
            <a:pPr algn="just">
              <a:lnSpc>
                <a:spcPct val="120000"/>
              </a:lnSpc>
            </a:pPr>
            <a:r>
              <a:rPr lang="ru-RU" b="1" dirty="0">
                <a:latin typeface="Arial" pitchFamily="34" charset="0"/>
                <a:cs typeface="Arial" pitchFamily="34" charset="0"/>
              </a:rPr>
              <a:t>Это важный и необходимый этап при разработке программы. Необходимо провести опрос родителей в форме бесед или анкетирования. В анкету включить вопросы, которые помогут определить востребованность услуг, время их проведения и т.д</a:t>
            </a:r>
            <a:r>
              <a:rPr lang="ru-RU" b="1" dirty="0" smtClean="0">
                <a:latin typeface="Arial" pitchFamily="34" charset="0"/>
                <a:cs typeface="Arial" pitchFamily="34" charset="0"/>
              </a:rPr>
              <a:t>.</a:t>
            </a:r>
            <a:endParaRPr lang="ru-RU" sz="600" b="1" dirty="0" smtClean="0">
              <a:latin typeface="Arial" pitchFamily="34" charset="0"/>
              <a:cs typeface="Arial" pitchFamily="34" charset="0"/>
            </a:endParaRPr>
          </a:p>
          <a:p>
            <a:pPr algn="just">
              <a:lnSpc>
                <a:spcPct val="120000"/>
              </a:lnSpc>
            </a:pPr>
            <a:endParaRPr lang="ru-RU" b="1" dirty="0">
              <a:latin typeface="Arial" pitchFamily="34" charset="0"/>
              <a:cs typeface="Arial" pitchFamily="34" charset="0"/>
            </a:endParaRPr>
          </a:p>
          <a:p>
            <a:pPr algn="ctr">
              <a:lnSpc>
                <a:spcPct val="120000"/>
              </a:lnSpc>
            </a:pPr>
            <a:r>
              <a:rPr lang="ru-RU" sz="2000" b="1" dirty="0" smtClean="0">
                <a:latin typeface="Arial" pitchFamily="34" charset="0"/>
                <a:cs typeface="Arial" pitchFamily="34" charset="0"/>
              </a:rPr>
              <a:t>2. Определение </a:t>
            </a:r>
            <a:r>
              <a:rPr lang="ru-RU" sz="2000" b="1" dirty="0">
                <a:latin typeface="Arial" pitchFamily="34" charset="0"/>
                <a:cs typeface="Arial" pitchFamily="34" charset="0"/>
              </a:rPr>
              <a:t>ценностно-целевых </a:t>
            </a:r>
            <a:r>
              <a:rPr lang="ru-RU" sz="2000" b="1" dirty="0" smtClean="0">
                <a:latin typeface="Arial" pitchFamily="34" charset="0"/>
                <a:cs typeface="Arial" pitchFamily="34" charset="0"/>
              </a:rPr>
              <a:t>ориентиров</a:t>
            </a:r>
            <a:endParaRPr lang="ru-RU" sz="700" b="1" dirty="0" smtClean="0">
              <a:latin typeface="Arial" pitchFamily="34" charset="0"/>
              <a:cs typeface="Arial" pitchFamily="34" charset="0"/>
            </a:endParaRPr>
          </a:p>
          <a:p>
            <a:pPr algn="ctr">
              <a:lnSpc>
                <a:spcPct val="120000"/>
              </a:lnSpc>
            </a:pPr>
            <a:endParaRPr lang="ru-RU" sz="600" b="1" dirty="0">
              <a:latin typeface="Arial" pitchFamily="34" charset="0"/>
              <a:cs typeface="Arial" pitchFamily="34" charset="0"/>
            </a:endParaRPr>
          </a:p>
          <a:p>
            <a:pPr algn="just">
              <a:lnSpc>
                <a:spcPct val="120000"/>
              </a:lnSpc>
            </a:pPr>
            <a:r>
              <a:rPr lang="ru-RU" b="1" dirty="0">
                <a:latin typeface="Arial" pitchFamily="34" charset="0"/>
                <a:cs typeface="Arial" pitchFamily="34" charset="0"/>
              </a:rPr>
              <a:t>При формулировании цели следует помнить, что это основной обобщенный предполагаемый результат образовательного процесса, к которому необходимо стремиться. Цель должна быть связана с названием программы и отражать основное направление образовательной деятельности по ней</a:t>
            </a:r>
            <a:r>
              <a:rPr lang="ru-RU" b="1" dirty="0" smtClean="0">
                <a:latin typeface="Arial" pitchFamily="34" charset="0"/>
                <a:cs typeface="Arial" pitchFamily="34" charset="0"/>
              </a:rPr>
              <a:t>.</a:t>
            </a:r>
            <a:endParaRPr lang="ru-RU" b="1" dirty="0">
              <a:latin typeface="Arial" pitchFamily="34" charset="0"/>
              <a:cs typeface="Arial" pitchFamily="34" charset="0"/>
            </a:endParaRPr>
          </a:p>
        </p:txBody>
      </p:sp>
    </p:spTree>
    <p:extLst>
      <p:ext uri="{BB962C8B-B14F-4D97-AF65-F5344CB8AC3E}">
        <p14:creationId xmlns:p14="http://schemas.microsoft.com/office/powerpoint/2010/main" val="1583935933"/>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497396" y="608753"/>
            <a:ext cx="7447212" cy="5650778"/>
          </a:xfrm>
          <a:prstGeom prst="rect">
            <a:avLst/>
          </a:prstGeom>
          <a:noFill/>
          <a:effectLst>
            <a:softEdge rad="31750"/>
          </a:effectLst>
        </p:spPr>
        <p:txBody>
          <a:bodyPr wrap="square" rtlCol="0">
            <a:spAutoFit/>
          </a:bodyPr>
          <a:lstStyle/>
          <a:p>
            <a:pPr algn="ctr">
              <a:lnSpc>
                <a:spcPct val="120000"/>
              </a:lnSpc>
            </a:pPr>
            <a:r>
              <a:rPr lang="ru-RU" sz="32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Алгоритм разработки </a:t>
            </a:r>
            <a:r>
              <a:rPr lang="ru-RU" sz="32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программы</a:t>
            </a:r>
            <a:endParaRPr lang="ru-RU" sz="12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endParaRPr>
          </a:p>
          <a:p>
            <a:pPr algn="ctr">
              <a:lnSpc>
                <a:spcPct val="120000"/>
              </a:lnSpc>
            </a:pPr>
            <a:endParaRPr lang="ru-RU" sz="1400" b="1" dirty="0">
              <a:latin typeface="Arial" pitchFamily="34" charset="0"/>
              <a:cs typeface="Arial" pitchFamily="34" charset="0"/>
            </a:endParaRPr>
          </a:p>
          <a:p>
            <a:pPr marL="457200" indent="-457200" algn="ctr">
              <a:lnSpc>
                <a:spcPct val="120000"/>
              </a:lnSpc>
              <a:buAutoNum type="arabicPeriod"/>
            </a:pPr>
            <a:r>
              <a:rPr lang="ru-RU" sz="2000" b="1" dirty="0">
                <a:latin typeface="Arial" pitchFamily="34" charset="0"/>
                <a:cs typeface="Arial" pitchFamily="34" charset="0"/>
              </a:rPr>
              <a:t>Изучение нормативно-правовых </a:t>
            </a:r>
            <a:r>
              <a:rPr lang="ru-RU" sz="2000" b="1" dirty="0" smtClean="0">
                <a:latin typeface="Arial" pitchFamily="34" charset="0"/>
                <a:cs typeface="Arial" pitchFamily="34" charset="0"/>
              </a:rPr>
              <a:t>документов</a:t>
            </a:r>
          </a:p>
          <a:p>
            <a:pPr marL="457200" indent="-457200" algn="ctr">
              <a:lnSpc>
                <a:spcPct val="120000"/>
              </a:lnSpc>
              <a:buAutoNum type="arabicPeriod"/>
            </a:pPr>
            <a:endParaRPr lang="ru-RU" sz="900" b="1" dirty="0">
              <a:latin typeface="Arial" pitchFamily="34" charset="0"/>
              <a:cs typeface="Arial" pitchFamily="34" charset="0"/>
            </a:endParaRPr>
          </a:p>
          <a:p>
            <a:pPr algn="just">
              <a:lnSpc>
                <a:spcPct val="120000"/>
              </a:lnSpc>
            </a:pPr>
            <a:r>
              <a:rPr lang="ru-RU" b="1" dirty="0">
                <a:latin typeface="Arial" pitchFamily="34" charset="0"/>
                <a:cs typeface="Arial" pitchFamily="34" charset="0"/>
              </a:rPr>
              <a:t>Прежде чем приступить к разработке программы дополнительного образования, необходимо изучить законодательные акты, нормативные документы, регламентирующие вопросы дошкольного образования, педагогическую и методическую литературу</a:t>
            </a:r>
            <a:r>
              <a:rPr lang="ru-RU" b="1" dirty="0" smtClean="0">
                <a:latin typeface="Arial" pitchFamily="34" charset="0"/>
                <a:cs typeface="Arial" pitchFamily="34" charset="0"/>
              </a:rPr>
              <a:t>.</a:t>
            </a:r>
            <a:endParaRPr lang="ru-RU" sz="1050" b="1" dirty="0">
              <a:latin typeface="Arial" pitchFamily="34" charset="0"/>
              <a:cs typeface="Arial" pitchFamily="34" charset="0"/>
            </a:endParaRPr>
          </a:p>
          <a:p>
            <a:pPr algn="just">
              <a:lnSpc>
                <a:spcPct val="120000"/>
              </a:lnSpc>
            </a:pPr>
            <a:endParaRPr lang="ru-RU" sz="1000" b="1" dirty="0" smtClean="0">
              <a:latin typeface="Arial" pitchFamily="34" charset="0"/>
              <a:cs typeface="Arial" pitchFamily="34" charset="0"/>
            </a:endParaRPr>
          </a:p>
          <a:p>
            <a:pPr algn="just">
              <a:lnSpc>
                <a:spcPct val="120000"/>
              </a:lnSpc>
            </a:pPr>
            <a:endParaRPr lang="ru-RU" sz="1000" b="1" dirty="0">
              <a:latin typeface="Arial" pitchFamily="34" charset="0"/>
              <a:cs typeface="Arial" pitchFamily="34" charset="0"/>
            </a:endParaRPr>
          </a:p>
          <a:p>
            <a:pPr algn="ctr">
              <a:lnSpc>
                <a:spcPct val="120000"/>
              </a:lnSpc>
            </a:pPr>
            <a:r>
              <a:rPr lang="ru-RU" sz="2000" b="1" dirty="0" smtClean="0">
                <a:latin typeface="Arial" pitchFamily="34" charset="0"/>
                <a:cs typeface="Arial" pitchFamily="34" charset="0"/>
              </a:rPr>
              <a:t>2</a:t>
            </a:r>
            <a:r>
              <a:rPr lang="ru-RU" sz="2000" b="1" dirty="0">
                <a:latin typeface="Arial" pitchFamily="34" charset="0"/>
                <a:cs typeface="Arial" pitchFamily="34" charset="0"/>
              </a:rPr>
              <a:t>. Разработка программно-методического комплекта</a:t>
            </a:r>
            <a:endParaRPr lang="ru-RU" sz="700" b="1" dirty="0" smtClean="0">
              <a:latin typeface="Arial" pitchFamily="34" charset="0"/>
              <a:cs typeface="Arial" pitchFamily="34" charset="0"/>
            </a:endParaRPr>
          </a:p>
          <a:p>
            <a:pPr algn="ctr">
              <a:lnSpc>
                <a:spcPct val="120000"/>
              </a:lnSpc>
            </a:pPr>
            <a:endParaRPr lang="ru-RU" sz="600" b="1" dirty="0">
              <a:latin typeface="Arial" pitchFamily="34" charset="0"/>
              <a:cs typeface="Arial" pitchFamily="34" charset="0"/>
            </a:endParaRPr>
          </a:p>
          <a:p>
            <a:pPr algn="just">
              <a:lnSpc>
                <a:spcPct val="120000"/>
              </a:lnSpc>
            </a:pPr>
            <a:r>
              <a:rPr lang="ru-RU" b="1" dirty="0">
                <a:latin typeface="Arial" pitchFamily="34" charset="0"/>
                <a:cs typeface="Arial" pitchFamily="34" charset="0"/>
              </a:rPr>
              <a:t>В данном </a:t>
            </a:r>
            <a:r>
              <a:rPr lang="ru-RU" b="1">
                <a:latin typeface="Arial" pitchFamily="34" charset="0"/>
                <a:cs typeface="Arial" pitchFamily="34" charset="0"/>
              </a:rPr>
              <a:t>разделе </a:t>
            </a:r>
            <a:r>
              <a:rPr lang="ru-RU" b="1" smtClean="0">
                <a:latin typeface="Arial" pitchFamily="34" charset="0"/>
                <a:cs typeface="Arial" pitchFamily="34" charset="0"/>
              </a:rPr>
              <a:t>нужно обратить </a:t>
            </a:r>
            <a:r>
              <a:rPr lang="ru-RU" b="1" dirty="0">
                <a:latin typeface="Arial" pitchFamily="34" charset="0"/>
                <a:cs typeface="Arial" pitchFamily="34" charset="0"/>
              </a:rPr>
              <a:t>внимание на следующий момент: определить особенности программно-методического комплекса, то есть указать — на основе какой программы он разработан, используется без изменений или с изменениями, комбинированная программа, авторская и т.д.</a:t>
            </a:r>
          </a:p>
        </p:txBody>
      </p:sp>
    </p:spTree>
    <p:extLst>
      <p:ext uri="{BB962C8B-B14F-4D97-AF65-F5344CB8AC3E}">
        <p14:creationId xmlns:p14="http://schemas.microsoft.com/office/powerpoint/2010/main" val="450375469"/>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47664" y="544120"/>
            <a:ext cx="7396944" cy="5780044"/>
          </a:xfrm>
          <a:prstGeom prst="rect">
            <a:avLst/>
          </a:prstGeom>
          <a:noFill/>
          <a:effectLst>
            <a:softEdge rad="31750"/>
          </a:effectLst>
        </p:spPr>
        <p:txBody>
          <a:bodyPr wrap="square" rtlCol="0">
            <a:spAutoFit/>
          </a:bodyPr>
          <a:lstStyle/>
          <a:p>
            <a:pPr algn="ctr">
              <a:lnSpc>
                <a:spcPct val="120000"/>
              </a:lnSpc>
            </a:pP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Необходимо </a:t>
            </a: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обосновать выбор программно-методического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комплекта</a:t>
            </a:r>
            <a:endParaRPr lang="ru-RU" sz="12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endParaRPr>
          </a:p>
          <a:p>
            <a:pPr algn="ctr">
              <a:lnSpc>
                <a:spcPct val="120000"/>
              </a:lnSpc>
            </a:pPr>
            <a:endParaRPr lang="ru-RU" sz="1200" b="1" dirty="0">
              <a:latin typeface="Arial" pitchFamily="34" charset="0"/>
              <a:cs typeface="Arial" pitchFamily="34" charset="0"/>
            </a:endParaRPr>
          </a:p>
          <a:p>
            <a:pPr algn="just">
              <a:lnSpc>
                <a:spcPct val="120000"/>
              </a:lnSpc>
            </a:pPr>
            <a:r>
              <a:rPr lang="ru-RU" sz="2000" b="1" dirty="0" smtClean="0">
                <a:latin typeface="Arial" pitchFamily="34" charset="0"/>
                <a:cs typeface="Arial" pitchFamily="34" charset="0"/>
              </a:rPr>
              <a:t>а) </a:t>
            </a:r>
            <a:r>
              <a:rPr lang="ru-RU" sz="2000" b="1" dirty="0">
                <a:latin typeface="Arial" pitchFamily="34" charset="0"/>
                <a:cs typeface="Arial" pitchFamily="34" charset="0"/>
              </a:rPr>
              <a:t>соответствие цели и задачам программы;</a:t>
            </a:r>
          </a:p>
          <a:p>
            <a:pPr algn="just">
              <a:lnSpc>
                <a:spcPct val="120000"/>
              </a:lnSpc>
            </a:pPr>
            <a:r>
              <a:rPr lang="ru-RU" sz="2000" b="1" dirty="0">
                <a:latin typeface="Arial" pitchFamily="34" charset="0"/>
                <a:cs typeface="Arial" pitchFamily="34" charset="0"/>
              </a:rPr>
              <a:t>б) соответствие требованиям к психолого-педагогическим условиям обеспечения образовательного </a:t>
            </a:r>
            <a:r>
              <a:rPr lang="ru-RU" sz="2000" b="1" dirty="0" smtClean="0">
                <a:latin typeface="Arial" pitchFamily="34" charset="0"/>
                <a:cs typeface="Arial" pitchFamily="34" charset="0"/>
              </a:rPr>
              <a:t>процесса.</a:t>
            </a:r>
          </a:p>
          <a:p>
            <a:pPr algn="just">
              <a:lnSpc>
                <a:spcPct val="120000"/>
              </a:lnSpc>
            </a:pPr>
            <a:endParaRPr lang="ru-RU" sz="2000" b="1" dirty="0" smtClean="0">
              <a:latin typeface="Arial" pitchFamily="34" charset="0"/>
              <a:cs typeface="Arial" pitchFamily="34" charset="0"/>
            </a:endParaRPr>
          </a:p>
          <a:p>
            <a:pPr algn="just">
              <a:lnSpc>
                <a:spcPct val="120000"/>
              </a:lnSpc>
            </a:pPr>
            <a:r>
              <a:rPr lang="ru-RU" sz="2000" b="1" dirty="0" smtClean="0">
                <a:latin typeface="Arial" pitchFamily="34" charset="0"/>
                <a:cs typeface="Arial" pitchFamily="34" charset="0"/>
              </a:rPr>
              <a:t>Программно-методический </a:t>
            </a:r>
            <a:r>
              <a:rPr lang="ru-RU" sz="2000" b="1" dirty="0">
                <a:latin typeface="Arial" pitchFamily="34" charset="0"/>
                <a:cs typeface="Arial" pitchFamily="34" charset="0"/>
              </a:rPr>
              <a:t>комплект целесообразно представить в виде таблицы:</a:t>
            </a:r>
          </a:p>
          <a:p>
            <a:pPr algn="just">
              <a:lnSpc>
                <a:spcPct val="120000"/>
              </a:lnSpc>
            </a:pPr>
            <a:r>
              <a:rPr lang="ru-RU" sz="2000" b="1" dirty="0">
                <a:latin typeface="Arial" pitchFamily="34" charset="0"/>
                <a:cs typeface="Arial" pitchFamily="34" charset="0"/>
              </a:rPr>
              <a:t>1. Направление развития ребенка.</a:t>
            </a:r>
          </a:p>
          <a:p>
            <a:pPr algn="just">
              <a:lnSpc>
                <a:spcPct val="120000"/>
              </a:lnSpc>
            </a:pPr>
            <a:r>
              <a:rPr lang="ru-RU" sz="2000" b="1" dirty="0">
                <a:latin typeface="Arial" pitchFamily="34" charset="0"/>
                <a:cs typeface="Arial" pitchFamily="34" charset="0"/>
              </a:rPr>
              <a:t>2. Возрастная группа.</a:t>
            </a:r>
          </a:p>
          <a:p>
            <a:pPr algn="just">
              <a:lnSpc>
                <a:spcPct val="120000"/>
              </a:lnSpc>
            </a:pPr>
            <a:r>
              <a:rPr lang="ru-RU" sz="2000" b="1" dirty="0">
                <a:latin typeface="Arial" pitchFamily="34" charset="0"/>
                <a:cs typeface="Arial" pitchFamily="34" charset="0"/>
              </a:rPr>
              <a:t>3. Вид программы (комплексная, парциальная).</a:t>
            </a:r>
          </a:p>
          <a:p>
            <a:pPr algn="just">
              <a:lnSpc>
                <a:spcPct val="120000"/>
              </a:lnSpc>
            </a:pPr>
            <a:r>
              <a:rPr lang="ru-RU" sz="2000" b="1" dirty="0">
                <a:latin typeface="Arial" pitchFamily="34" charset="0"/>
                <a:cs typeface="Arial" pitchFamily="34" charset="0"/>
              </a:rPr>
              <a:t>4. Используемые методические пособия.</a:t>
            </a:r>
          </a:p>
          <a:p>
            <a:pPr algn="just">
              <a:lnSpc>
                <a:spcPct val="120000"/>
              </a:lnSpc>
            </a:pPr>
            <a:r>
              <a:rPr lang="ru-RU" sz="2000" b="1" dirty="0">
                <a:latin typeface="Arial" pitchFamily="34" charset="0"/>
                <a:cs typeface="Arial" pitchFamily="34" charset="0"/>
              </a:rPr>
              <a:t>5. Учебно-наглядные материалы.</a:t>
            </a:r>
          </a:p>
        </p:txBody>
      </p:sp>
    </p:spTree>
    <p:extLst>
      <p:ext uri="{BB962C8B-B14F-4D97-AF65-F5344CB8AC3E}">
        <p14:creationId xmlns:p14="http://schemas.microsoft.com/office/powerpoint/2010/main" val="62609874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9592" y="-30039"/>
            <a:ext cx="8136904" cy="6888039"/>
          </a:xfrm>
          <a:prstGeom prst="rect">
            <a:avLst/>
          </a:prstGeom>
          <a:solidFill>
            <a:schemeClr val="bg1">
              <a:alpha val="49000"/>
            </a:schemeClr>
          </a:solidFill>
          <a:effectLst>
            <a:softEdge rad="31750"/>
          </a:effectLst>
        </p:spPr>
        <p:txBody>
          <a:bodyPr wrap="square" rtlCol="0">
            <a:spAutoFit/>
          </a:bodyPr>
          <a:lstStyle/>
          <a:p>
            <a:pPr>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Структура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программы</a:t>
            </a:r>
            <a:endParaRPr lang="ru-RU" sz="2000" b="1" dirty="0" smtClean="0">
              <a:latin typeface="Arial" pitchFamily="34" charset="0"/>
              <a:cs typeface="Arial" pitchFamily="34" charset="0"/>
            </a:endParaRPr>
          </a:p>
          <a:p>
            <a:pPr algn="just">
              <a:lnSpc>
                <a:spcPct val="120000"/>
              </a:lnSpc>
            </a:pPr>
            <a:r>
              <a:rPr lang="ru-RU" sz="2000" b="1" dirty="0">
                <a:latin typeface="Arial" pitchFamily="34" charset="0"/>
                <a:cs typeface="Arial" pitchFamily="34" charset="0"/>
              </a:rPr>
              <a:t>1.Титульный лист.</a:t>
            </a:r>
          </a:p>
          <a:p>
            <a:pPr algn="just">
              <a:lnSpc>
                <a:spcPct val="120000"/>
              </a:lnSpc>
            </a:pPr>
            <a:r>
              <a:rPr lang="ru-RU" sz="2000" b="1" dirty="0">
                <a:latin typeface="Arial" pitchFamily="34" charset="0"/>
                <a:cs typeface="Arial" pitchFamily="34" charset="0"/>
              </a:rPr>
              <a:t>2. Пояснительная записка.</a:t>
            </a:r>
          </a:p>
          <a:p>
            <a:pPr algn="just">
              <a:lnSpc>
                <a:spcPct val="120000"/>
              </a:lnSpc>
            </a:pPr>
            <a:r>
              <a:rPr lang="ru-RU" sz="2000" b="1" dirty="0">
                <a:latin typeface="Arial" pitchFamily="34" charset="0"/>
                <a:cs typeface="Arial" pitchFamily="34" charset="0"/>
              </a:rPr>
              <a:t>3. Учебно-тематический план.</a:t>
            </a:r>
          </a:p>
          <a:p>
            <a:pPr algn="just">
              <a:lnSpc>
                <a:spcPct val="120000"/>
              </a:lnSpc>
            </a:pPr>
            <a:r>
              <a:rPr lang="ru-RU" sz="2000" b="1" dirty="0">
                <a:latin typeface="Arial" pitchFamily="34" charset="0"/>
                <a:cs typeface="Arial" pitchFamily="34" charset="0"/>
              </a:rPr>
              <a:t>4. Содержание изучаемого курса.</a:t>
            </a:r>
          </a:p>
          <a:p>
            <a:pPr algn="just">
              <a:lnSpc>
                <a:spcPct val="120000"/>
              </a:lnSpc>
            </a:pPr>
            <a:r>
              <a:rPr lang="ru-RU" sz="2000" b="1" dirty="0">
                <a:latin typeface="Arial" pitchFamily="34" charset="0"/>
                <a:cs typeface="Arial" pitchFamily="34" charset="0"/>
              </a:rPr>
              <a:t>5. Методическое обеспечение программы.</a:t>
            </a:r>
          </a:p>
          <a:p>
            <a:pPr algn="just">
              <a:lnSpc>
                <a:spcPct val="120000"/>
              </a:lnSpc>
            </a:pPr>
            <a:r>
              <a:rPr lang="ru-RU" sz="2000" b="1" dirty="0">
                <a:latin typeface="Arial" pitchFamily="34" charset="0"/>
                <a:cs typeface="Arial" pitchFamily="34" charset="0"/>
              </a:rPr>
              <a:t>6. Список литературы</a:t>
            </a:r>
            <a:r>
              <a:rPr lang="ru-RU" sz="2000" b="1" dirty="0" smtClean="0">
                <a:latin typeface="Arial" pitchFamily="34" charset="0"/>
                <a:cs typeface="Arial" pitchFamily="34" charset="0"/>
              </a:rPr>
              <a:t>.</a:t>
            </a:r>
          </a:p>
          <a:p>
            <a:pPr algn="just">
              <a:lnSpc>
                <a:spcPct val="120000"/>
              </a:lnSpc>
            </a:pPr>
            <a:endParaRPr lang="ru-RU" sz="1200" b="1" dirty="0" smtClean="0">
              <a:latin typeface="Arial" pitchFamily="34" charset="0"/>
              <a:cs typeface="Arial" pitchFamily="34" charset="0"/>
            </a:endParaRPr>
          </a:p>
          <a:p>
            <a:pPr lvl="0" algn="r">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Титульный лист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включает</a:t>
            </a:r>
          </a:p>
          <a:p>
            <a:pPr lvl="0" algn="r">
              <a:lnSpc>
                <a:spcPct val="120000"/>
              </a:lnSpc>
            </a:pPr>
            <a:r>
              <a:rPr lang="ru-RU" sz="2000" b="1" dirty="0">
                <a:latin typeface="Arial" pitchFamily="34" charset="0"/>
                <a:cs typeface="Arial" pitchFamily="34" charset="0"/>
              </a:rPr>
              <a:t>— наименование образовательного учреждения;</a:t>
            </a:r>
          </a:p>
          <a:p>
            <a:pPr lvl="0" algn="r">
              <a:lnSpc>
                <a:spcPct val="120000"/>
              </a:lnSpc>
            </a:pPr>
            <a:r>
              <a:rPr lang="ru-RU" sz="2000" b="1" dirty="0">
                <a:latin typeface="Arial" pitchFamily="34" charset="0"/>
                <a:cs typeface="Arial" pitchFamily="34" charset="0"/>
              </a:rPr>
              <a:t>— где, когда и кем утверждена программа дополнительного образования дошкольников;</a:t>
            </a:r>
          </a:p>
          <a:p>
            <a:pPr lvl="0" algn="r">
              <a:lnSpc>
                <a:spcPct val="120000"/>
              </a:lnSpc>
            </a:pPr>
            <a:r>
              <a:rPr lang="ru-RU" sz="2000" b="1" dirty="0">
                <a:latin typeface="Arial" pitchFamily="34" charset="0"/>
                <a:cs typeface="Arial" pitchFamily="34" charset="0"/>
              </a:rPr>
              <a:t>— название программы дополнительного образования;</a:t>
            </a:r>
          </a:p>
          <a:p>
            <a:pPr lvl="0" algn="r">
              <a:lnSpc>
                <a:spcPct val="120000"/>
              </a:lnSpc>
            </a:pPr>
            <a:r>
              <a:rPr lang="ru-RU" sz="2000" b="1" dirty="0">
                <a:latin typeface="Arial" pitchFamily="34" charset="0"/>
                <a:cs typeface="Arial" pitchFamily="34" charset="0"/>
              </a:rPr>
              <a:t>— возраст детей, на которых рассчитана программа;</a:t>
            </a:r>
          </a:p>
          <a:p>
            <a:pPr lvl="0" algn="r">
              <a:lnSpc>
                <a:spcPct val="120000"/>
              </a:lnSpc>
            </a:pPr>
            <a:r>
              <a:rPr lang="ru-RU" sz="2000" b="1" dirty="0">
                <a:latin typeface="Arial" pitchFamily="34" charset="0"/>
                <a:cs typeface="Arial" pitchFamily="34" charset="0"/>
              </a:rPr>
              <a:t>— срок реализации программы;</a:t>
            </a:r>
          </a:p>
          <a:p>
            <a:pPr lvl="0" algn="r">
              <a:lnSpc>
                <a:spcPct val="120000"/>
              </a:lnSpc>
            </a:pPr>
            <a:r>
              <a:rPr lang="ru-RU" sz="2000" b="1" dirty="0">
                <a:latin typeface="Arial" pitchFamily="34" charset="0"/>
                <a:cs typeface="Arial" pitchFamily="34" charset="0"/>
              </a:rPr>
              <a:t>— Ф. И. О., должность автора (авторов) программы;</a:t>
            </a:r>
          </a:p>
          <a:p>
            <a:pPr lvl="0" algn="r">
              <a:lnSpc>
                <a:spcPct val="120000"/>
              </a:lnSpc>
            </a:pPr>
            <a:r>
              <a:rPr lang="ru-RU" sz="2000" b="1" dirty="0">
                <a:latin typeface="Arial" pitchFamily="34" charset="0"/>
                <a:cs typeface="Arial" pitchFamily="34" charset="0"/>
              </a:rPr>
              <a:t>— название города или населенного пункта;</a:t>
            </a:r>
          </a:p>
          <a:p>
            <a:pPr lvl="0" algn="r">
              <a:lnSpc>
                <a:spcPct val="120000"/>
              </a:lnSpc>
            </a:pPr>
            <a:r>
              <a:rPr lang="ru-RU" sz="2000" b="1" dirty="0">
                <a:latin typeface="Arial" pitchFamily="34" charset="0"/>
                <a:cs typeface="Arial" pitchFamily="34" charset="0"/>
              </a:rPr>
              <a:t>— год разработки программы дополнительного образования</a:t>
            </a:r>
            <a:r>
              <a:rPr lang="ru-RU" sz="2000" b="1" dirty="0" smtClean="0">
                <a:latin typeface="Arial" pitchFamily="34" charset="0"/>
                <a:cs typeface="Arial" pitchFamily="34" charset="0"/>
              </a:rPr>
              <a:t>.</a:t>
            </a:r>
            <a:endParaRPr lang="ru-RU" sz="2000" b="1" dirty="0">
              <a:latin typeface="Arial" pitchFamily="34" charset="0"/>
              <a:cs typeface="Arial" pitchFamily="34" charset="0"/>
            </a:endParaRPr>
          </a:p>
        </p:txBody>
      </p:sp>
    </p:spTree>
    <p:extLst>
      <p:ext uri="{BB962C8B-B14F-4D97-AF65-F5344CB8AC3E}">
        <p14:creationId xmlns:p14="http://schemas.microsoft.com/office/powerpoint/2010/main" val="1730079014"/>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37395" y="339292"/>
            <a:ext cx="8136904" cy="6518708"/>
          </a:xfrm>
          <a:prstGeom prst="rect">
            <a:avLst/>
          </a:prstGeom>
          <a:solidFill>
            <a:schemeClr val="bg1">
              <a:alpha val="49000"/>
            </a:schemeClr>
          </a:solidFill>
          <a:effectLst>
            <a:softEdge rad="31750"/>
          </a:effectLst>
        </p:spPr>
        <p:txBody>
          <a:bodyPr wrap="square" rtlCol="0">
            <a:spAutoFit/>
          </a:bodyPr>
          <a:lstStyle/>
          <a:p>
            <a:pPr algn="ctr">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Пояснительная записка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раскрывает</a:t>
            </a:r>
          </a:p>
          <a:p>
            <a:pPr algn="just">
              <a:lnSpc>
                <a:spcPct val="120000"/>
              </a:lnSpc>
            </a:pPr>
            <a:r>
              <a:rPr lang="ru-RU" sz="2000" b="1" dirty="0" smtClean="0">
                <a:latin typeface="Arial" pitchFamily="34" charset="0"/>
                <a:cs typeface="Arial" pitchFamily="34" charset="0"/>
              </a:rPr>
              <a:t>— направленность </a:t>
            </a:r>
            <a:r>
              <a:rPr lang="ru-RU" sz="2000" b="1" dirty="0">
                <a:latin typeface="Arial" pitchFamily="34" charset="0"/>
                <a:cs typeface="Arial" pitchFamily="34" charset="0"/>
              </a:rPr>
              <a:t>программы дополнительного образования;</a:t>
            </a:r>
          </a:p>
          <a:p>
            <a:pPr algn="just">
              <a:lnSpc>
                <a:spcPct val="120000"/>
              </a:lnSpc>
            </a:pPr>
            <a:r>
              <a:rPr lang="ru-RU" sz="2000" b="1" dirty="0" smtClean="0">
                <a:latin typeface="Arial" pitchFamily="34" charset="0"/>
                <a:cs typeface="Arial" pitchFamily="34" charset="0"/>
              </a:rPr>
              <a:t>— новизну</a:t>
            </a:r>
            <a:r>
              <a:rPr lang="ru-RU" sz="2000" b="1" dirty="0">
                <a:latin typeface="Arial" pitchFamily="34" charset="0"/>
                <a:cs typeface="Arial" pitchFamily="34" charset="0"/>
              </a:rPr>
              <a:t>, актуальность, педагогическую целесообразность;</a:t>
            </a:r>
          </a:p>
          <a:p>
            <a:pPr algn="just">
              <a:lnSpc>
                <a:spcPct val="120000"/>
              </a:lnSpc>
            </a:pPr>
            <a:r>
              <a:rPr lang="ru-RU" sz="2000" b="1" dirty="0">
                <a:latin typeface="Arial" pitchFamily="34" charset="0"/>
                <a:cs typeface="Arial" pitchFamily="34" charset="0"/>
              </a:rPr>
              <a:t>— цель и задачи программы;</a:t>
            </a:r>
          </a:p>
          <a:p>
            <a:pPr algn="just">
              <a:lnSpc>
                <a:spcPct val="120000"/>
              </a:lnSpc>
            </a:pPr>
            <a:r>
              <a:rPr lang="ru-RU" sz="2000" b="1" dirty="0">
                <a:latin typeface="Arial" pitchFamily="34" charset="0"/>
                <a:cs typeface="Arial" pitchFamily="34" charset="0"/>
              </a:rPr>
              <a:t>— возраст детей, участвующих в реализации данной программы;</a:t>
            </a:r>
          </a:p>
          <a:p>
            <a:pPr algn="just">
              <a:lnSpc>
                <a:spcPct val="120000"/>
              </a:lnSpc>
            </a:pPr>
            <a:r>
              <a:rPr lang="ru-RU" sz="2000" b="1" dirty="0">
                <a:latin typeface="Arial" pitchFamily="34" charset="0"/>
                <a:cs typeface="Arial" pitchFamily="34" charset="0"/>
              </a:rPr>
              <a:t>— сроки реализации программы (продолжительность образовательного процесса, этапы);</a:t>
            </a:r>
          </a:p>
          <a:p>
            <a:pPr algn="just">
              <a:lnSpc>
                <a:spcPct val="120000"/>
              </a:lnSpc>
            </a:pPr>
            <a:r>
              <a:rPr lang="ru-RU" sz="2000" b="1" dirty="0">
                <a:latin typeface="Arial" pitchFamily="34" charset="0"/>
                <a:cs typeface="Arial" pitchFamily="34" charset="0"/>
              </a:rPr>
              <a:t>— формы и режим непосредственно образовательной деятельности;</a:t>
            </a:r>
          </a:p>
          <a:p>
            <a:pPr algn="just">
              <a:lnSpc>
                <a:spcPct val="120000"/>
              </a:lnSpc>
            </a:pPr>
            <a:r>
              <a:rPr lang="ru-RU" sz="2000" b="1" dirty="0">
                <a:latin typeface="Arial" pitchFamily="34" charset="0"/>
                <a:cs typeface="Arial" pitchFamily="34" charset="0"/>
              </a:rPr>
              <a:t>— методы, приемы, средства воспитания, обучения и развития детей;</a:t>
            </a:r>
          </a:p>
          <a:p>
            <a:pPr algn="just">
              <a:lnSpc>
                <a:spcPct val="120000"/>
              </a:lnSpc>
            </a:pPr>
            <a:r>
              <a:rPr lang="ru-RU" sz="2000" b="1" dirty="0">
                <a:latin typeface="Arial" pitchFamily="34" charset="0"/>
                <a:cs typeface="Arial" pitchFamily="34" charset="0"/>
              </a:rPr>
              <a:t>— ожидаемые результаты и способы их проверки;</a:t>
            </a:r>
          </a:p>
          <a:p>
            <a:pPr algn="just">
              <a:lnSpc>
                <a:spcPct val="120000"/>
              </a:lnSpc>
            </a:pPr>
            <a:r>
              <a:rPr lang="ru-RU" sz="2000" b="1" dirty="0">
                <a:latin typeface="Arial" pitchFamily="34" charset="0"/>
                <a:cs typeface="Arial" pitchFamily="34" charset="0"/>
              </a:rPr>
              <a:t>— формы подведения итогов реализации программы дополнительного образования (выставки, фестивали, конкурсы, концерты, соревнования и т.д</a:t>
            </a:r>
            <a:r>
              <a:rPr lang="ru-RU" sz="2000" b="1" dirty="0" smtClean="0">
                <a:latin typeface="Arial" pitchFamily="34" charset="0"/>
                <a:cs typeface="Arial" pitchFamily="34" charset="0"/>
              </a:rPr>
              <a:t>.).</a:t>
            </a:r>
          </a:p>
        </p:txBody>
      </p:sp>
    </p:spTree>
    <p:extLst>
      <p:ext uri="{BB962C8B-B14F-4D97-AF65-F5344CB8AC3E}">
        <p14:creationId xmlns:p14="http://schemas.microsoft.com/office/powerpoint/2010/main" val="3977448114"/>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407664"/>
            <a:ext cx="9036496" cy="6444841"/>
          </a:xfrm>
          <a:prstGeom prst="rect">
            <a:avLst/>
          </a:prstGeom>
          <a:solidFill>
            <a:schemeClr val="bg1">
              <a:alpha val="74000"/>
            </a:schemeClr>
          </a:solidFill>
          <a:effectLst>
            <a:softEdge rad="31750"/>
          </a:effectLst>
        </p:spPr>
        <p:txBody>
          <a:bodyPr wrap="square" rtlCol="0">
            <a:spAutoFit/>
          </a:bodyPr>
          <a:lstStyle/>
          <a:p>
            <a:pPr algn="just">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Учебно-тематический план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включает</a:t>
            </a:r>
          </a:p>
          <a:p>
            <a:pPr algn="just">
              <a:lnSpc>
                <a:spcPct val="120000"/>
              </a:lnSpc>
            </a:pPr>
            <a:r>
              <a:rPr lang="ru-RU" sz="2000" b="1" dirty="0">
                <a:latin typeface="Arial" pitchFamily="34" charset="0"/>
                <a:cs typeface="Arial" pitchFamily="34" charset="0"/>
              </a:rPr>
              <a:t>— перечень разделов, тем;</a:t>
            </a:r>
          </a:p>
          <a:p>
            <a:pPr algn="just">
              <a:lnSpc>
                <a:spcPct val="120000"/>
              </a:lnSpc>
            </a:pPr>
            <a:r>
              <a:rPr lang="ru-RU" sz="2000" b="1" dirty="0">
                <a:latin typeface="Arial" pitchFamily="34" charset="0"/>
                <a:cs typeface="Arial" pitchFamily="34" charset="0"/>
              </a:rPr>
              <a:t>— количество часов по каждой теме с разбивкой на виды занятий.</a:t>
            </a:r>
          </a:p>
          <a:p>
            <a:pPr lvl="0" algn="just">
              <a:lnSpc>
                <a:spcPct val="120000"/>
              </a:lnSpc>
            </a:pP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Содержание </a:t>
            </a: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программы </a:t>
            </a:r>
            <a:r>
              <a:rPr lang="ru-RU" sz="2000" b="1" dirty="0">
                <a:latin typeface="Arial" pitchFamily="34" charset="0"/>
                <a:cs typeface="Arial" pitchFamily="34" charset="0"/>
              </a:rPr>
              <a:t>раскрывается через краткое описание тем в порядке их представления в учебно-тематическом плане. В содержании каждой темы должны быть кратко отражены основные сведения, общие понятия, которые изучаются в рамках данной темы. Названия разделов и тем в УТП должны быть идентичны названиям в содержании программы</a:t>
            </a:r>
            <a:r>
              <a:rPr lang="ru-RU" sz="2000" b="1" dirty="0" smtClean="0">
                <a:latin typeface="Arial" pitchFamily="34" charset="0"/>
                <a:cs typeface="Arial" pitchFamily="34" charset="0"/>
              </a:rPr>
              <a:t>.</a:t>
            </a:r>
          </a:p>
          <a:p>
            <a:pPr lvl="0" algn="just">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Методическое обеспечение </a:t>
            </a:r>
            <a:r>
              <a:rPr lang="ru-RU" sz="2000" b="1" dirty="0">
                <a:latin typeface="Arial" pitchFamily="34" charset="0"/>
                <a:cs typeface="Arial" pitchFamily="34" charset="0"/>
              </a:rPr>
              <a:t>программы включает дидактический материал к программе (например, каталог игр, методические разработки игр, бесед, раздаточный материал, модели, макеты и др.). Все дидактические материалы должны быть у педагога в наличии. Желательно прописать материально-техническое оснащение занятий (музыкальный центр, компьютер, атрибуты и др.)</a:t>
            </a:r>
          </a:p>
        </p:txBody>
      </p:sp>
    </p:spTree>
    <p:extLst>
      <p:ext uri="{BB962C8B-B14F-4D97-AF65-F5344CB8AC3E}">
        <p14:creationId xmlns:p14="http://schemas.microsoft.com/office/powerpoint/2010/main" val="1869132435"/>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na\Desktop\Турченко Е.А\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0" y="10284"/>
            <a:ext cx="9144000" cy="68477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99592" y="193255"/>
            <a:ext cx="8136904" cy="6481774"/>
          </a:xfrm>
          <a:prstGeom prst="rect">
            <a:avLst/>
          </a:prstGeom>
          <a:solidFill>
            <a:schemeClr val="bg1">
              <a:alpha val="49000"/>
            </a:schemeClr>
          </a:solidFill>
          <a:effectLst>
            <a:softEdge rad="31750"/>
          </a:effectLst>
        </p:spPr>
        <p:txBody>
          <a:bodyPr wrap="square" rtlCol="0">
            <a:spAutoFit/>
          </a:bodyPr>
          <a:lstStyle/>
          <a:p>
            <a:pPr algn="just">
              <a:lnSpc>
                <a:spcPct val="120000"/>
              </a:lnSpc>
            </a:pPr>
            <a:endPar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endParaRPr>
          </a:p>
          <a:p>
            <a:pPr algn="just">
              <a:lnSpc>
                <a:spcPct val="120000"/>
              </a:lnSpc>
            </a:pP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Список </a:t>
            </a: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литературы </a:t>
            </a:r>
            <a:r>
              <a:rPr lang="ru-RU" sz="2000" b="1" dirty="0" smtClean="0">
                <a:latin typeface="Arial" pitchFamily="34" charset="0"/>
                <a:cs typeface="Arial" pitchFamily="34" charset="0"/>
              </a:rPr>
              <a:t>с </a:t>
            </a:r>
            <a:r>
              <a:rPr lang="ru-RU" sz="2000" b="1" dirty="0">
                <a:latin typeface="Arial" pitchFamily="34" charset="0"/>
                <a:cs typeface="Arial" pitchFamily="34" charset="0"/>
              </a:rPr>
              <a:t>указанием всех выходных данных (автор, название книги, место издания, название издательства, год издания, количество страниц). Список литературы составляется или ко всей программе, или отдельно по разделам. Если есть необходимость, то приводятся списки литературы для родителей</a:t>
            </a:r>
            <a:r>
              <a:rPr lang="ru-RU" sz="2000" b="1" dirty="0" smtClean="0">
                <a:latin typeface="Arial" pitchFamily="34" charset="0"/>
                <a:cs typeface="Arial" pitchFamily="34" charset="0"/>
              </a:rPr>
              <a:t>.</a:t>
            </a:r>
            <a:endParaRPr lang="ru-RU" sz="1200" b="1" dirty="0" smtClean="0">
              <a:latin typeface="Arial" pitchFamily="34" charset="0"/>
              <a:cs typeface="Arial" pitchFamily="34" charset="0"/>
            </a:endParaRPr>
          </a:p>
          <a:p>
            <a:pPr algn="just">
              <a:lnSpc>
                <a:spcPct val="120000"/>
              </a:lnSpc>
            </a:pPr>
            <a:endParaRPr lang="ru-RU" sz="1200" b="1" dirty="0">
              <a:latin typeface="Arial" pitchFamily="34" charset="0"/>
              <a:cs typeface="Arial" pitchFamily="34" charset="0"/>
            </a:endParaRPr>
          </a:p>
          <a:p>
            <a:pPr algn="just">
              <a:lnSpc>
                <a:spcPct val="120000"/>
              </a:lnSpc>
            </a:pPr>
            <a:endParaRPr lang="ru-RU" sz="1200" b="1" dirty="0" smtClean="0">
              <a:latin typeface="Arial" pitchFamily="34" charset="0"/>
              <a:cs typeface="Arial" pitchFamily="34" charset="0"/>
            </a:endParaRPr>
          </a:p>
          <a:p>
            <a:pPr lvl="0" algn="r">
              <a:lnSpc>
                <a:spcPct val="120000"/>
              </a:lnSpc>
            </a:pPr>
            <a:r>
              <a:rPr lang="ru-RU" sz="2800" b="1" dirty="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Планирование может быть представлено в разных </a:t>
            </a:r>
            <a:r>
              <a:rPr lang="ru-RU" sz="2800" b="1" dirty="0" smtClean="0">
                <a:ln>
                  <a:solidFill>
                    <a:srgbClr val="7030A0"/>
                  </a:solidFill>
                </a:ln>
                <a:gradFill flip="none" rotWithShape="1">
                  <a:gsLst>
                    <a:gs pos="0">
                      <a:srgbClr val="000082"/>
                    </a:gs>
                    <a:gs pos="30000">
                      <a:srgbClr val="66008F"/>
                    </a:gs>
                    <a:gs pos="64999">
                      <a:srgbClr val="BA0066"/>
                    </a:gs>
                    <a:gs pos="89999">
                      <a:srgbClr val="FF0000"/>
                    </a:gs>
                    <a:gs pos="100000">
                      <a:srgbClr val="FF8200"/>
                    </a:gs>
                  </a:gsLst>
                  <a:lin ang="16200000" scaled="0"/>
                  <a:tileRect/>
                </a:gradFill>
                <a:effectLst>
                  <a:outerShdw blurRad="38100" dist="38100" dir="2700000" algn="tl">
                    <a:srgbClr val="000000">
                      <a:alpha val="43137"/>
                    </a:srgbClr>
                  </a:outerShdw>
                </a:effectLst>
                <a:latin typeface="Arial" pitchFamily="34" charset="0"/>
                <a:cs typeface="Arial" pitchFamily="34" charset="0"/>
              </a:rPr>
              <a:t>вариантах</a:t>
            </a:r>
          </a:p>
          <a:p>
            <a:pPr lvl="0" algn="r">
              <a:lnSpc>
                <a:spcPct val="120000"/>
              </a:lnSpc>
            </a:pPr>
            <a:r>
              <a:rPr lang="ru-RU" sz="2000" b="1" dirty="0">
                <a:latin typeface="Arial" pitchFamily="34" charset="0"/>
                <a:cs typeface="Arial" pitchFamily="34" charset="0"/>
              </a:rPr>
              <a:t>1 вариант: Тематический блок – Тема – Занятие, вид деятельности — Количество занятий – Сроки</a:t>
            </a:r>
            <a:r>
              <a:rPr lang="ru-RU" sz="2000" b="1" dirty="0" smtClean="0">
                <a:latin typeface="Arial" pitchFamily="34" charset="0"/>
                <a:cs typeface="Arial" pitchFamily="34" charset="0"/>
              </a:rPr>
              <a:t>.</a:t>
            </a:r>
            <a:endParaRPr lang="ru-RU" sz="500" b="1" dirty="0">
              <a:latin typeface="Arial" pitchFamily="34" charset="0"/>
              <a:cs typeface="Arial" pitchFamily="34" charset="0"/>
            </a:endParaRPr>
          </a:p>
          <a:p>
            <a:pPr lvl="0" algn="r">
              <a:lnSpc>
                <a:spcPct val="120000"/>
              </a:lnSpc>
            </a:pPr>
            <a:endParaRPr lang="ru-RU" sz="1000" b="1" dirty="0">
              <a:latin typeface="Arial" pitchFamily="34" charset="0"/>
              <a:cs typeface="Arial" pitchFamily="34" charset="0"/>
            </a:endParaRPr>
          </a:p>
          <a:p>
            <a:pPr lvl="0" algn="r">
              <a:lnSpc>
                <a:spcPct val="120000"/>
              </a:lnSpc>
            </a:pPr>
            <a:r>
              <a:rPr lang="ru-RU" sz="2000" b="1" dirty="0">
                <a:latin typeface="Arial" pitchFamily="34" charset="0"/>
                <a:cs typeface="Arial" pitchFamily="34" charset="0"/>
              </a:rPr>
              <a:t>2 вариант: Тематический блок – Тема — Программное содержание (задачи) — Занятие, вид деятельности — Количество занятий – Сроки</a:t>
            </a:r>
            <a:r>
              <a:rPr lang="ru-RU" sz="2000" b="1" dirty="0" smtClean="0">
                <a:latin typeface="Arial" pitchFamily="34" charset="0"/>
                <a:cs typeface="Arial" pitchFamily="34" charset="0"/>
              </a:rPr>
              <a:t>.</a:t>
            </a:r>
            <a:endParaRPr lang="ru-RU" sz="2000" b="1" dirty="0">
              <a:latin typeface="Arial" pitchFamily="34" charset="0"/>
              <a:cs typeface="Arial" pitchFamily="34" charset="0"/>
            </a:endParaRPr>
          </a:p>
        </p:txBody>
      </p:sp>
    </p:spTree>
    <p:extLst>
      <p:ext uri="{BB962C8B-B14F-4D97-AF65-F5344CB8AC3E}">
        <p14:creationId xmlns:p14="http://schemas.microsoft.com/office/powerpoint/2010/main" val="1420704627"/>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818</Words>
  <Application>Microsoft Office PowerPoint</Application>
  <PresentationFormat>Экран (4:3)</PresentationFormat>
  <Paragraphs>79</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dns</cp:lastModifiedBy>
  <cp:revision>47</cp:revision>
  <dcterms:modified xsi:type="dcterms:W3CDTF">2020-06-15T13:37:57Z</dcterms:modified>
</cp:coreProperties>
</file>