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1" r:id="rId4"/>
    <p:sldId id="264" r:id="rId5"/>
    <p:sldId id="270" r:id="rId6"/>
    <p:sldId id="272" r:id="rId7"/>
    <p:sldId id="273" r:id="rId8"/>
    <p:sldId id="274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85D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81201" y="1815207"/>
            <a:ext cx="6862368" cy="4302879"/>
            <a:chOff x="2120264" y="2146448"/>
            <a:chExt cx="6828705" cy="561814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0264" y="2146448"/>
              <a:ext cx="6160830" cy="1004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864266" y="6840324"/>
              <a:ext cx="5084703" cy="924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Составитель: музыкальный руководитель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err="1">
                  <a:solidFill>
                    <a:srgbClr val="002060"/>
                  </a:solidFill>
                  <a:latin typeface="Monotype Corsiva" panose="03010101010201010101" pitchFamily="66" charset="0"/>
                </a:rPr>
                <a:t>Емелова</a:t>
              </a:r>
              <a:r>
                <a:rPr lang="ru-RU" sz="2000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 Ольга Николаевна</a:t>
              </a: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838200" y="624264"/>
            <a:ext cx="7651086" cy="824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5900" y="431710"/>
            <a:ext cx="635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МУНИЦИПАЛЬНЫЙ ОКРУГ ТАЗОВСКИЙ РАЙОН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детский сад  «Оленёнок»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ул. Северная, 5,  п. Тазовский, Ямало-Ненецкий автономный округ 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9471" y="2275373"/>
            <a:ext cx="5794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latin typeface="Monotype Corsiva" panose="03010101010201010101" pitchFamily="66" charset="0"/>
              </a:rPr>
              <a:t>Картотека</a:t>
            </a:r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«Музыкальные зимние </a:t>
            </a:r>
            <a:r>
              <a:rPr lang="ru-RU" sz="48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игры</a:t>
            </a:r>
            <a:r>
              <a:rPr lang="ru-RU" sz="4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4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2177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источник </a:t>
              </a:r>
              <a:r>
                <a:rPr lang="ru-RU" sz="2000" dirty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9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</a:t>
              </a:r>
              <a:r>
                <a:rPr lang="ru-RU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области </a:t>
              </a: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1"/>
                  </a:solidFill>
                  <a:latin typeface="Monotype Corsiva" pitchFamily="66" charset="0"/>
                  <a:hlinkClick r:id="rId2"/>
                </a:rPr>
                <a:t> </a:t>
              </a:r>
              <a:r>
                <a:rPr lang="en-US" sz="2000" b="1" dirty="0">
                  <a:solidFill>
                    <a:schemeClr val="accent1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dirty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Зимние народные игры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7162800" cy="46783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— 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часть русских национальных традиций. Зимы в наших краях раньше были очень снежными, а крепкие морозы заставляли людей много двигаться. Конечно, даже в холода дети и молодёжь не могли усидеть дома и придумывали разнообразные забавы. 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05800" y="762000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0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Игра "Рыбаки и рыбки"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028700"/>
            <a:ext cx="7772400" cy="467836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Эта музыкальная народная игра подходит как для дошкольников, так и для детей более младшего возраста и даже взрослых. Она развивает ловкость, скорость реакции и умение работать в команде.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Правила </a:t>
            </a:r>
            <a:r>
              <a:rPr lang="ru-RU" sz="2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игры:</a:t>
            </a:r>
            <a:r>
              <a:rPr lang="ru-RU" sz="2000" dirty="0">
                <a:solidFill>
                  <a:srgbClr val="00B050"/>
                </a:solidFill>
                <a:latin typeface="Monotype Corsiva" panose="03010101010201010101" pitchFamily="66" charset="0"/>
              </a:rPr>
              <a:t> сначала нужно выбрать двух </a:t>
            </a:r>
            <a:r>
              <a:rPr lang="ru-RU" sz="2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«рыбаков», </a:t>
            </a:r>
            <a:r>
              <a:rPr lang="ru-RU" sz="2000" dirty="0">
                <a:solidFill>
                  <a:srgbClr val="00B050"/>
                </a:solidFill>
                <a:latin typeface="Monotype Corsiva" panose="03010101010201010101" pitchFamily="66" charset="0"/>
              </a:rPr>
              <a:t>для этого можно использовать любую считалку. Все остальные участники становятся </a:t>
            </a:r>
            <a:r>
              <a:rPr lang="ru-RU" sz="2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«рыбами». "Рыбки" </a:t>
            </a:r>
            <a:r>
              <a:rPr lang="ru-RU" sz="2000" dirty="0">
                <a:solidFill>
                  <a:srgbClr val="00B050"/>
                </a:solidFill>
                <a:latin typeface="Monotype Corsiva" panose="03010101010201010101" pitchFamily="66" charset="0"/>
              </a:rPr>
              <a:t>берутся за руки и начинают петь: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В воде рыбки живут,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Нет клюва, а клюют.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Есть крылья – не летают,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Ног нет, а гуляют.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Гнёзда не заводят,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А детей выводят!</a:t>
            </a:r>
            <a:endParaRPr lang="ru-RU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После этого все "рыбки" разбегаются в разные стороны. "Рыбаки" должны взять за руки и поймать "рыбок", захватив их руками, словно сеткой. Пойманная «рыбка» присоединяется </a:t>
            </a:r>
            <a:r>
              <a:rPr lang="ru-RU" sz="2000" dirty="0" err="1">
                <a:solidFill>
                  <a:srgbClr val="00B050"/>
                </a:solidFill>
              </a:rPr>
              <a:t>к«рыбакам</a:t>
            </a:r>
            <a:r>
              <a:rPr lang="ru-RU" sz="2000" dirty="0">
                <a:solidFill>
                  <a:srgbClr val="00B050"/>
                </a:solidFill>
              </a:rPr>
              <a:t>». Когда все "рыбы" будут пойманы, игру можно повторить, выбрав новых "рыбаков".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4925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133600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1"/>
          <a:stretch/>
        </p:blipFill>
        <p:spPr>
          <a:xfrm>
            <a:off x="4341127" y="1098691"/>
            <a:ext cx="2386652" cy="261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529" y="1109883"/>
            <a:ext cx="2334081" cy="259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978" y="1121391"/>
            <a:ext cx="1647399" cy="2574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2561230" cy="2561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08913" cy="6096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Коммуникативные  игры на внимание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70C0"/>
                </a:solidFill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Снежный танец» </a:t>
            </a:r>
            <a:r>
              <a:rPr lang="en-US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stop-and-</a:t>
            </a:r>
            <a:r>
              <a:rPr lang="en-US" sz="32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gou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056" y="4038600"/>
            <a:ext cx="7772400" cy="1500187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1.Все дети делятся на (4) команды.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Ведущий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обьявляет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(показывает карточки) 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разные команды смены движений и дети перестраиваются: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«метель» </a:t>
            </a:r>
            <a:r>
              <a:rPr lang="ru-RU" sz="2400" dirty="0">
                <a:latin typeface="Monotype Corsiva" panose="03010101010201010101" pitchFamily="66" charset="0"/>
              </a:rPr>
              <a:t>- дети змейкой бегут по залу;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«снежинка»- </a:t>
            </a:r>
            <a:r>
              <a:rPr lang="ru-RU" sz="2400" dirty="0">
                <a:latin typeface="Monotype Corsiva" panose="03010101010201010101" pitchFamily="66" charset="0"/>
              </a:rPr>
              <a:t>дети в своем кругу бегут по кругу </a:t>
            </a:r>
            <a:r>
              <a:rPr lang="ru-RU" sz="2400" dirty="0" smtClean="0">
                <a:latin typeface="Monotype Corsiva" panose="03010101010201010101" pitchFamily="66" charset="0"/>
              </a:rPr>
              <a:t>соединив </a:t>
            </a:r>
            <a:r>
              <a:rPr lang="ru-RU" sz="2400" dirty="0">
                <a:latin typeface="Monotype Corsiva" panose="03010101010201010101" pitchFamily="66" charset="0"/>
              </a:rPr>
              <a:t>левые руки;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«елочки» </a:t>
            </a:r>
            <a:r>
              <a:rPr lang="ru-RU" sz="2400" dirty="0">
                <a:latin typeface="Monotype Corsiva" panose="03010101010201010101" pitchFamily="66" charset="0"/>
              </a:rPr>
              <a:t>- парами </a:t>
            </a:r>
            <a:r>
              <a:rPr lang="ru-RU" sz="2400" dirty="0" smtClean="0">
                <a:latin typeface="Monotype Corsiva" panose="03010101010201010101" pitchFamily="66" charset="0"/>
              </a:rPr>
              <a:t>соединяют </a:t>
            </a:r>
            <a:r>
              <a:rPr lang="ru-RU" sz="2400" dirty="0">
                <a:latin typeface="Monotype Corsiva" panose="03010101010201010101" pitchFamily="66" charset="0"/>
              </a:rPr>
              <a:t>правую-левую руки, кружатся;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«снеговик» </a:t>
            </a:r>
            <a:r>
              <a:rPr lang="ru-RU" sz="2400" dirty="0">
                <a:latin typeface="Monotype Corsiva" panose="03010101010201010101" pitchFamily="66" charset="0"/>
              </a:rPr>
              <a:t>- парами </a:t>
            </a:r>
            <a:r>
              <a:rPr lang="ru-RU" sz="2400" dirty="0" smtClean="0">
                <a:latin typeface="Monotype Corsiva" panose="03010101010201010101" pitchFamily="66" charset="0"/>
              </a:rPr>
              <a:t>встают </a:t>
            </a:r>
            <a:r>
              <a:rPr lang="ru-RU" sz="2400" dirty="0">
                <a:latin typeface="Monotype Corsiva" panose="03010101010201010101" pitchFamily="66" charset="0"/>
              </a:rPr>
              <a:t>спиной к друг-другу.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3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133600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295400"/>
            <a:ext cx="367172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9800"/>
            <a:ext cx="3824421" cy="416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08913" cy="6096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Русская народная игра «Мороз и волк»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056" y="4038600"/>
            <a:ext cx="7772400" cy="1500187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528" y="1905000"/>
            <a:ext cx="8095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(встают вокруг Волка, взявшись за руки, водят хоровод и поют)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Стоит 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волк под горой</a:t>
            </a:r>
            <a:r>
              <a:rPr lang="ru-RU" sz="20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 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      Волк стоит и притопывает одной ногой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Подпершися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кочергой.</a:t>
            </a:r>
          </a:p>
          <a:p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Эй, морозец, пощипли</a:t>
            </a:r>
            <a:r>
              <a:rPr lang="ru-RU" sz="20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          Идет </a:t>
            </a:r>
            <a:r>
              <a:rPr lang="ru-RU" sz="2000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противоходом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Волка с поля прогони.</a:t>
            </a:r>
          </a:p>
          <a:p>
            <a:endParaRPr lang="ru-RU" sz="2000" i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Волк</a:t>
            </a:r>
            <a:r>
              <a:rPr lang="ru-RU" sz="2000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 последний слог топает перед любым ребенком. Дети останавливаются и поднимают руки, образуя воротца.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Ребенок («морозец»),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которого</a:t>
            </a:r>
            <a:r>
              <a:rPr lang="ru-RU" sz="2000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Волк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выбрал, выходит за круг и стоит на месте, пока Волк под счет детей делает пять шагов в сторону от водящего-«морозца». Затем дети кричат: «Лови!» Волк и водящий бегут, то забегая в круг через воротца, то выбегая из него.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Водящий-«морозец»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должен догнать </a:t>
            </a:r>
            <a:r>
              <a:rPr lang="ru-RU" sz="2000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Волка </a:t>
            </a:r>
            <a:r>
              <a:rPr lang="ru-RU" sz="2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пощипать его легонько.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08913" cy="60960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Пальчиковая игра «Снежок»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876800"/>
            <a:ext cx="7772400" cy="150018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Раз, два, три, четыре,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(Загибать пальцы, начиная с большого.)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Мы с тобой снежок слепили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(«Лепить, меняя положение ладоней.)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Круглый, крепкий, очень гладкий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(Показать круг, сжать ладони вместе.)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 совсем-совсем не сладкий.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(Грозить пальчиком.)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Раз – подбросим. Два – поймаем.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(Подбрасывать и ловить «снежок».)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Три – уроним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(Ронять воображаемый снежок.)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И… сломаем.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(Хлопнуть в ладоши.)</a:t>
            </a:r>
          </a:p>
        </p:txBody>
      </p:sp>
    </p:spTree>
    <p:extLst>
      <p:ext uri="{BB962C8B-B14F-4D97-AF65-F5344CB8AC3E}">
        <p14:creationId xmlns:p14="http://schemas.microsoft.com/office/powerpoint/2010/main" xmlns="" val="150859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4488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Мы повесим шарики</a:t>
            </a:r>
            <a:b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513" y="9525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Мы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повесим шарики </a:t>
            </a:r>
            <a:r>
              <a:rPr lang="ru-RU" dirty="0">
                <a:latin typeface="Monotype Corsiva" panose="03010101010201010101" pitchFamily="66" charset="0"/>
              </a:rPr>
              <a:t>- вешаем шарики правой, левой рукой над головой (прищепки)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потом фонарики </a:t>
            </a:r>
            <a:r>
              <a:rPr lang="ru-RU" dirty="0">
                <a:latin typeface="Monotype Corsiva" panose="03010101010201010101" pitchFamily="66" charset="0"/>
              </a:rPr>
              <a:t>- фонарики на уровне глаз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А потом дождинки </a:t>
            </a:r>
            <a:r>
              <a:rPr lang="ru-RU" dirty="0">
                <a:latin typeface="Monotype Corsiva" panose="03010101010201010101" pitchFamily="66" charset="0"/>
              </a:rPr>
              <a:t>– поочередное движение руками вверх-вниз перед собой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 потом снежинки </a:t>
            </a:r>
            <a:r>
              <a:rPr lang="ru-RU" dirty="0">
                <a:latin typeface="Monotype Corsiva" panose="03010101010201010101" pitchFamily="66" charset="0"/>
              </a:rPr>
              <a:t>– сдуваем снежинки с правой ладошки, затем с левой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Рыбки золочёные </a:t>
            </a:r>
            <a:r>
              <a:rPr lang="ru-RU" dirty="0">
                <a:latin typeface="Monotype Corsiva" panose="03010101010201010101" pitchFamily="66" charset="0"/>
              </a:rPr>
              <a:t>– волнообразные движения правой, затем левой рукой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Огоньки веселые </a:t>
            </a:r>
            <a:r>
              <a:rPr lang="ru-RU" dirty="0">
                <a:latin typeface="Monotype Corsiva" panose="03010101010201010101" pitchFamily="66" charset="0"/>
              </a:rPr>
              <a:t>– руками фонарики на уровне глаз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Набросаем мишуру </a:t>
            </a:r>
            <a:r>
              <a:rPr lang="ru-RU" dirty="0">
                <a:latin typeface="Monotype Corsiva" panose="03010101010201010101" pitchFamily="66" charset="0"/>
              </a:rPr>
              <a:t>– бросаем на елку мишуру правой, левой руками (брызгаемся)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на ускорение…</a:t>
            </a:r>
          </a:p>
          <a:p>
            <a:pPr>
              <a:spcBef>
                <a:spcPts val="0"/>
              </a:spcBef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410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Зимние народные игры </vt:lpstr>
      <vt:lpstr>Игра "Рыбаки и рыбки" </vt:lpstr>
      <vt:lpstr>Слайд 4</vt:lpstr>
      <vt:lpstr>Коммуникативные  игры на внимание «Снежный танец» stop-and-gou</vt:lpstr>
      <vt:lpstr>Слайд 6</vt:lpstr>
      <vt:lpstr>Русская народная игра «Мороз и волк» </vt:lpstr>
      <vt:lpstr>Пальчиковая игра «Снежок»</vt:lpstr>
      <vt:lpstr>Мы повесим шарики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про</cp:lastModifiedBy>
  <cp:revision>45</cp:revision>
  <dcterms:created xsi:type="dcterms:W3CDTF">2014-07-06T18:18:01Z</dcterms:created>
  <dcterms:modified xsi:type="dcterms:W3CDTF">2023-01-20T08:08:30Z</dcterms:modified>
</cp:coreProperties>
</file>