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71" r:id="rId5"/>
    <p:sldId id="272" r:id="rId6"/>
    <p:sldId id="273" r:id="rId7"/>
    <p:sldId id="274" r:id="rId8"/>
    <p:sldId id="275" r:id="rId9"/>
    <p:sldId id="276" r:id="rId10"/>
    <p:sldId id="26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ina\Desktop\Турченко Е.А\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799"/>
            <a:ext cx="68723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4045" y="1858749"/>
            <a:ext cx="48245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</a:t>
            </a:r>
          </a:p>
          <a:p>
            <a:pPr algn="ctr"/>
            <a:r>
              <a:rPr lang="ru-RU" sz="40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профилактике синдрома профессионального выгорания педагога</a:t>
            </a:r>
            <a:endParaRPr lang="ru-RU" sz="40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211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2586" y="-9554"/>
            <a:ext cx="9144000" cy="686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16632"/>
            <a:ext cx="9036497" cy="6647974"/>
          </a:xfrm>
          <a:prstGeom prst="rect">
            <a:avLst/>
          </a:prstGeom>
          <a:solidFill>
            <a:schemeClr val="bg1">
              <a:alpha val="87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endParaRPr lang="ru-RU" sz="1600" b="1" dirty="0" smtClean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ЧТО </a:t>
            </a:r>
            <a:r>
              <a:rPr lang="ru-RU" sz="24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НУЖНО И ЧЕГО НЕ НУЖНО ДЕЛАТЬ ПРИ </a:t>
            </a:r>
            <a:r>
              <a:rPr lang="ru-RU" sz="24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ВЫГОРАНИИ</a:t>
            </a:r>
          </a:p>
          <a:p>
            <a:pPr algn="ctr"/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скрывайте свои чувства. Проявляйте ваши эмоции и давайте вашим друзьям обсуждать их вместе с вами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20000"/>
              </a:lnSpc>
            </a:pPr>
            <a:endParaRPr lang="ru-RU" sz="5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избегайте говорить о том, что случилось. Используйте каждую возможность пересмотреть свой опыт наедине с собой или вместе с другими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20000"/>
              </a:lnSpc>
            </a:pPr>
            <a:endParaRPr lang="ru-RU" sz="5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позволяйте вашему чувству стеснения останавливать вас, когда другие предоставляют вам шанс говорить или предлагают помощь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20000"/>
              </a:lnSpc>
            </a:pPr>
            <a:endParaRPr lang="ru-RU" sz="5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ожидайте, что тяжелые состояния, характерные для выгорания, уйдут сами по себе. Если не предпринимать мер, они будут посещать вас в течение длительного времени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20000"/>
              </a:lnSpc>
            </a:pPr>
            <a:endParaRPr lang="ru-RU" sz="5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Выделяйте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достаточное время для сна, отдыха, размышлений.</a:t>
            </a:r>
          </a:p>
          <a:p>
            <a:pPr algn="ctr">
              <a:lnSpc>
                <a:spcPct val="120000"/>
              </a:lnSpc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Проявляйте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ваши желания прямо, ясно и честно, говорите о них семье, друзьям и на работе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20000"/>
              </a:lnSpc>
            </a:pPr>
            <a:endParaRPr lang="ru-RU" sz="5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Постарайтесь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сохранять нормальный распорядок вашей жизни, насколько это возможно.</a:t>
            </a:r>
          </a:p>
          <a:p>
            <a:pPr>
              <a:lnSpc>
                <a:spcPct val="120000"/>
              </a:lnSpc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ru-RU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Здоровья Вам, душевного и физического!</a:t>
            </a:r>
          </a:p>
        </p:txBody>
      </p:sp>
    </p:spTree>
    <p:extLst>
      <p:ext uri="{BB962C8B-B14F-4D97-AF65-F5344CB8AC3E}">
        <p14:creationId xmlns:p14="http://schemas.microsoft.com/office/powerpoint/2010/main" val="18593489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62477"/>
            <a:ext cx="8908954" cy="6564874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КОНКРЕТНЫЕ ПРИЕМЫ 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САМОПОДДЕРЖКИ</a:t>
            </a:r>
          </a:p>
          <a:p>
            <a:pPr algn="ctr"/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1. Прием «Вечерний пересмотр событий» (для тех, кто работает с людьми, самый губительный принцип — «Я подумаю об этом завтра». Не прорабатывать пережитый опыт дня, уходить от мыслей о них, проявлять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сверхактивность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в работе (к примеру, работая и днём- на работе, и ночью-дома, за компьютером) крайне вредно для нас).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endParaRPr lang="ru-RU" sz="9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2. Визуализация: мысленное представление, проигрывание, видение себя в ситуации, которая еще не произошла, — это прием, помогающий строить реальность. Человек воображает себя делающим (или имеющим) то, к чему он стремится, и — получает желаемое. (10 минут перед отходом ко сну и 10 минут утром. Всего 20 минут!)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endParaRPr lang="ru-RU" sz="9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3. Техника самопомощи. «Признание своих достоинств». Помогает при излишней самокритичности. Одно из противоядий — осознать, что вы, так же как и другие люди, не можете и не должны быть совершенством. Но вы достаточно хороши для того, чтобы жить, радоваться и, конечно, быть успешным.</a:t>
            </a:r>
          </a:p>
        </p:txBody>
      </p:sp>
    </p:spTree>
    <p:extLst>
      <p:ext uri="{BB962C8B-B14F-4D97-AF65-F5344CB8AC3E}">
        <p14:creationId xmlns:p14="http://schemas.microsoft.com/office/powerpoint/2010/main" val="4115538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404664"/>
            <a:ext cx="9144000" cy="5740033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Научитесь жить с 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юмором</a:t>
            </a:r>
          </a:p>
          <a:p>
            <a:pPr algn="ctr"/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«Юмор - соль жизни,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algn="r">
              <a:lnSpc>
                <a:spcPct val="12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говорил К. Чапек,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algn="r">
              <a:lnSpc>
                <a:spcPct val="12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кто лучше просолен,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2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дольше живет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».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Юмористическое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отношение к событию несовместимо с повышенной тревожностью по поводу его влияния на нашу жизнь. Поэтому смех 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защищает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нас от чрезмерного напряжения. Юмор дает возможность человеку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увеличить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дистанцию по отношению к чему угодно, в том числе и к самому себе, т.е. облегчает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самоотстранение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Смех - это отдушина. Посмеявшись над чем-то, человек чувствует себя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свободнее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 Он освобождается от страха перед проблемой, которая начинает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выглядеть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простой и преодолимой. Человек начинает ощущать себя хозяином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положения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46264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88640"/>
            <a:ext cx="9144000" cy="6471002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40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Жизнь на 10% состоит из того, что вы в ней делаете, а на 90% - из того, как вы ее воспринимаете</a:t>
            </a:r>
            <a:r>
              <a:rPr lang="ru-RU" sz="40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</a:p>
          <a:p>
            <a:pPr algn="ctr"/>
            <a:endParaRPr lang="ru-RU" sz="2400" b="1" dirty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050" b="1" dirty="0" smtClean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b="1" dirty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40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Если не можете изменить ситуацию, измените свое </a:t>
            </a:r>
            <a:r>
              <a:rPr lang="ru-RU" sz="40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отношение </a:t>
            </a:r>
            <a:r>
              <a:rPr lang="ru-RU" sz="40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 ней</a:t>
            </a:r>
            <a:r>
              <a:rPr lang="ru-RU" sz="40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</a:p>
          <a:p>
            <a:pPr algn="ctr"/>
            <a:endParaRPr lang="ru-RU" sz="4000" b="1" dirty="0" smtClean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0958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32656"/>
            <a:ext cx="8908954" cy="6047809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Экспресс-приемы для снятия эмоционального 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напряжения</a:t>
            </a:r>
          </a:p>
          <a:p>
            <a:pPr algn="ctr"/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Сложите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руки «в замок» за спиной. Так как отрицательные эмоции «живут» на шее ниже затылка и на плечах, напрягите руки и спину, потянитесь,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расслабьте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плечи и руки. Сбросьте напряжение с кистей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Ø"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Сложите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руки «в замок» перед собой. Потянитесь, напрягая плечи и руки, расслабьтесь, встряхните кисти (во время потягивания происходит выброс «гормона счастья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»).</a:t>
            </a: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Ø"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Улыбнитесь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! Зафиксируйте улыбку на лице на 10 - 15 секунд. При улыбке расслабляется гораздо больше мышц, чем при обычном положении.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Почувствуйте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благодать, которая расходится по всему телу от улыбки. Сохраните это состояние.</a:t>
            </a:r>
          </a:p>
        </p:txBody>
      </p:sp>
    </p:spTree>
    <p:extLst>
      <p:ext uri="{BB962C8B-B14F-4D97-AF65-F5344CB8AC3E}">
        <p14:creationId xmlns:p14="http://schemas.microsoft.com/office/powerpoint/2010/main" val="823095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4006" y="476672"/>
            <a:ext cx="9148005" cy="5586145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Экспресс-приемы 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снятия эмоционального 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напряжения</a:t>
            </a:r>
          </a:p>
          <a:p>
            <a:pPr algn="ctr"/>
            <a:endParaRPr lang="ru-RU" sz="11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Эффективным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средством снятия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напряжения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является расслабление на фоне йоговского дыхания: сядьте свободно на стуле, закройте глаза и послушайте свое дыхание: спокойное, ровное. Дышите по схеме «4 + 4 + 4»: четыре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секунды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на вдох, четыре - на задержку дыхания, четыре - на выдох. Проделайте так три раза, слушая дыхание, ощущая, как воздух наполняет легкие, разбегается по телу до кончиков пальцев, освобождает легкие. Других мыслей быть не должно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20000"/>
              </a:lnSpc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56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4006" y="476672"/>
            <a:ext cx="9148005" cy="6324808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Экспресс-приемы 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снятия эмоционального 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напряжения</a:t>
            </a:r>
          </a:p>
          <a:p>
            <a:pPr algn="ctr"/>
            <a:endParaRPr lang="ru-RU" sz="11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Самым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мощным и при этом часто игнорируемым средством избавления от эмоционального напряжения является сознание человека. Главное - это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уста¬новка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человека на то, что жизнь - прекрасна и удивительна, что мы обладаем мозгом, чтобы мыслить, мечтать, самосовершенствоваться; глазами - чтобы видеть прекрасное вокруг: природу, красивые лица, рукотворные шедевры; слухом - чтобы слышать прекрасное: музыку, птиц, шелест листвы. Мы можем творить, двигаться, любить, получать массу удовольствий от того, что на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каж¬дом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шагу дарит на жизнь. Вопрос лишь в том, умеем ли мы все это замечать, ощущать, умеем ли радоваться. Главное - это установка на радость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9804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595" y="-26774"/>
            <a:ext cx="9122406" cy="6921831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Экспресс-приемы 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снятия эмоционального 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напряжения</a:t>
            </a:r>
          </a:p>
          <a:p>
            <a:pPr algn="ctr"/>
            <a:endParaRPr lang="ru-RU" sz="11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Мудра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Земли. (Мудра - особое положение пальцев рук на фоне медитации, которое замыкает и направляет биологическую энергию человека.) Сложите большой и безымянный пальцы кольцом, остальные выпрямите. Закройте глаза. Замрите. Эта мудра улучшает психофизическое состояние организма,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снимает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стрессы, повышает самооценку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Мудра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«Лестница небесного храма». Снимает депрессию, улучшается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настроение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снимает состояние безысходности и тоски. Сложите пальцы в виде лестницы: большой на большой, указательный на указательный, средний на средний, безымянный на безымянный, мизинцы выпрямите и несколько минут медитируйте. Скажите себе, что вы самый уравновешенный человек.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Улыбнитесь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!</a:t>
            </a:r>
          </a:p>
          <a:p>
            <a:pPr algn="ctr">
              <a:lnSpc>
                <a:spcPct val="120000"/>
              </a:lnSpc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9293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595" y="-26774"/>
            <a:ext cx="9122405" cy="6844951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Экспресс-приемы 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снятия эмоционального 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напряжения</a:t>
            </a:r>
          </a:p>
          <a:p>
            <a:pPr algn="ctr"/>
            <a:endParaRPr lang="ru-RU" sz="11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Мышечная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разрядка отрицательных эмоций (пешие прогулки, физические упражнения). Например: в течение 10 минут утром и вечером (под музыку, как бы танцуя), стоя, ритмично отрывая пятки от пола, поворачиваться на носках на 90 градусов влево, вправо, одновременно перекручиваясь в талии вокруг своей оси насколько возможно и при поворотах делая махи руками и моргая. Это средство от нервно-психического перенапряжения, для улучшения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настроения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и работоспособности (из альтернативной индийской медицины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). </a:t>
            </a:r>
            <a:endParaRPr lang="ru-RU" sz="6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Учтите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что стрессы реже «пристают» к человеку, который умеет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дурачиться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или, как говорят, «валять дурака». Например, дома побоксируйте 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воображаемым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противником, состройте самому себе рожицу перед зеркалом,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наденьте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на себя что-нибудь экстравагантное, поиграйте с игрушкой вашего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ребенка...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816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595" y="-26774"/>
            <a:ext cx="9122405" cy="6918817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Экспресс-приемы 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снятия эмоционального 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напряжения</a:t>
            </a:r>
          </a:p>
          <a:p>
            <a:pPr algn="ctr"/>
            <a:endParaRPr lang="ru-RU" sz="11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моделирования настроения рекомендуются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следующие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музыкальные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произведения:</a:t>
            </a:r>
          </a:p>
          <a:p>
            <a:pPr algn="ctr">
              <a:lnSpc>
                <a:spcPct val="120000"/>
              </a:lnSpc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переутомлении и нервном истощении - «Утро» Грига, «Полонез» Огинского;</a:t>
            </a: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угнетенном меланхолическом настроении - ода «К радости»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Бетховена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«Аве Мария» Шуберта,</a:t>
            </a: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выраженной раздражимости, гневе - «Сентиментальный вальс»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Чайковского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снижении сосредоточенности внимания - «Времена года» Чайковского, «Грезы» Шумана;</a:t>
            </a: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расслабляющее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действие - «Лебедь» Сен-Санса, «Баркарола» Чайковского;</a:t>
            </a: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тонизирующее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воздействие - «Чардаш» Кальмана, «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Кумпарсита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» Родригеса, «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Шербурские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зонтики»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Леграна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32442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7624" y="418912"/>
            <a:ext cx="7704856" cy="6463308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Содержание</a:t>
            </a:r>
          </a:p>
          <a:p>
            <a:pPr algn="ctr"/>
            <a:endParaRPr lang="ru-RU" b="1" dirty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1.Как 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избежать встречи с эмоциональным 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выгоранием</a:t>
            </a:r>
          </a:p>
          <a:p>
            <a:pPr algn="ctr"/>
            <a:endParaRPr lang="ru-RU" sz="1400" b="1" dirty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2.Что 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делать, если вы заметили первые признаки выгорания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endParaRPr lang="ru-RU" sz="1400" b="1" dirty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3.Что 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нужно и чего не нужно делать при 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выгорании</a:t>
            </a:r>
          </a:p>
          <a:p>
            <a:pPr algn="ctr"/>
            <a:endParaRPr lang="ru-RU" sz="1400" b="1" dirty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4.Конкретные 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приемы </a:t>
            </a:r>
            <a:r>
              <a:rPr lang="ru-RU" sz="2800" b="1" dirty="0" err="1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самоподдержки</a:t>
            </a:r>
            <a:endParaRPr lang="ru-RU" sz="2800" b="1" dirty="0" smtClean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5.Научитесь 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жить с 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юмором</a:t>
            </a:r>
          </a:p>
          <a:p>
            <a:pPr algn="ctr"/>
            <a:endParaRPr lang="ru-RU" sz="1400" b="1" dirty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6.Экспресс-приемы 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снятия эмоционального напряжения</a:t>
            </a:r>
          </a:p>
        </p:txBody>
      </p:sp>
    </p:spTree>
    <p:extLst>
      <p:ext uri="{BB962C8B-B14F-4D97-AF65-F5344CB8AC3E}">
        <p14:creationId xmlns:p14="http://schemas.microsoft.com/office/powerpoint/2010/main" val="21187844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76106" y="162477"/>
            <a:ext cx="7632848" cy="6543330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 избежать встречи с эмоциональным выгоранием</a:t>
            </a:r>
            <a:endParaRPr lang="ru-RU" sz="3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Относитесь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к жизни позитивно. Помните психологическое правило: если можешь изменить ситуацию - измени ее, не можешь изменить обстоятельства - измени к ним отношение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Ведите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разумный образ жизни. Помните психологическое правило: не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можешь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жить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напряженнее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начинай жить умнее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  <a:buAutoNum type="arabicPeriod" startAt="3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Будьте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внимательны к себе: это поможет вам своевременно заметить первые симптомы усталости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1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  <a:buAutoNum type="arabicPeriod" startAt="3"/>
            </a:pPr>
            <a:endParaRPr lang="ru-RU" sz="11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  <a:buAutoNum type="arabicPeriod" startAt="3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Почаще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прислушивайтесь к своему внутреннему голосу. Он может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подсказать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вам, в каких мероприятиях не следует участвовать, чтобы предупредить стресс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lnSpc>
                <a:spcPct val="120000"/>
              </a:lnSpc>
              <a:buAutoNum type="arabicPeriod" startAt="3"/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  <a:buAutoNum type="arabicPeriod" startAt="3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Заботьтесь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 себе: стремитесь к равновесию и гармонии, ведите здоровый образ жизни, удовлетворяйте свои потребности в общении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8078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6" y="620688"/>
            <a:ext cx="7447212" cy="5429179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6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Высыпайтесь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! Если нормальный режим сна нарушен в результате стресса, есть риск оказаться в замкнутом круге: стресс провоцирует бессонницу, 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бессонница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еще больше усиливает стресс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7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Любите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себя или по крайней мере старайтесь себе нравиться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8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Подбирайте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дело по себе: сообразно своим склонностям и возможностям. Это позволит вам обрести себя, поверить в свои силы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9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Перестаньте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искать в работе счастье или спасение. Она - не убежище, 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деятельность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которая хороша сама по себе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10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Перестаньте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жить за других их жизнью. Живите, пожалуйста, своей. Не вместо людей, а вместе с ними.</a:t>
            </a:r>
          </a:p>
        </p:txBody>
      </p:sp>
    </p:spTree>
    <p:extLst>
      <p:ext uri="{BB962C8B-B14F-4D97-AF65-F5344CB8AC3E}">
        <p14:creationId xmlns:p14="http://schemas.microsoft.com/office/powerpoint/2010/main" val="15839359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6" y="808679"/>
            <a:ext cx="7447212" cy="5250925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11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Находите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время для себя, вы имеете право не только на работу, но и на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частную жизнь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«Свободное время педагога - это корень, питающий ветви педагогического творчества», - писал В.А. Сухомлинский. Вечно занятые педагоги редко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читают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бестселлеры, не смотрят нашумевшие фильмы, постановки и... постепенно теряют к этому вкус. Следствием может стать потеря уважения со стороны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учеников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 Такого учителя ученики считают безнадежно отставшим от жизни, 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тем переносят свой вывод на предмет, который тот преподает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12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У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вас нет хобби? Обязательно найдите себе занятие по душе. Запишитесь на какие-нибудь курсы, не связанные с вашей профессиональной деятельностью. Хобби-терапия - способ оперативно уйти от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аффектогенной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ситуации1.</a:t>
            </a:r>
          </a:p>
        </p:txBody>
      </p:sp>
    </p:spTree>
    <p:extLst>
      <p:ext uri="{BB962C8B-B14F-4D97-AF65-F5344CB8AC3E}">
        <p14:creationId xmlns:p14="http://schemas.microsoft.com/office/powerpoint/2010/main" val="15526281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808679"/>
            <a:ext cx="7303196" cy="5484578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13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Время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от времени вносите в вашу жизнь что-то новое: переставляйте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мебель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 квартире, изменяйте прическу, ходите на работу другим маршрутом... Тогда стресс будет «приставать» к вам реже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14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Умейте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отвлекаться от переживаний, связанных с работой. К сожалению, многие люди постоянным атрибутом своего существования сделали тягостные переживания негативных жизненных мелочей: неприятности они возводят в ранг трагедии (что особенно характерно для учителей с их ранимостью); всех оценивают через призму прежних разочарований, копят недовольство и обиды и при этом страдают прежде всего сами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15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Учитесь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трезво осмысливать события каждого дня. Можно сделать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традицией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вечерний пересмотр событий.</a:t>
            </a:r>
          </a:p>
        </p:txBody>
      </p:sp>
    </p:spTree>
    <p:extLst>
      <p:ext uri="{BB962C8B-B14F-4D97-AF65-F5344CB8AC3E}">
        <p14:creationId xmlns:p14="http://schemas.microsoft.com/office/powerpoint/2010/main" val="28927529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6" y="1484784"/>
            <a:ext cx="7447212" cy="3792064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20000"/>
              </a:lnSpc>
              <a:buAutoNum type="arabicPeriod" startAt="16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Тому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кто верит в Бога, предотвратить или снять стресс может помочь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молитва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или посещение церкви. Там все - от икон с ликами святых до запаха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ладана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- помогает обрести покой в душе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lnSpc>
                <a:spcPct val="120000"/>
              </a:lnSpc>
              <a:buAutoNum type="arabicPeriod" startAt="16"/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20000"/>
              </a:lnSpc>
              <a:buAutoNum type="arabicPeriod" startAt="17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вам очень хочется кому-то помочь или сделать за него его работу,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задайте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себе вопрос: так ли уж ему это нужно? А может, он справится сам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indent="-342900">
              <a:lnSpc>
                <a:spcPct val="120000"/>
              </a:lnSpc>
              <a:buAutoNum type="arabicPeriod" startAt="17"/>
            </a:pP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18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Дни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проведенные вдали от дома, помогут отвлечься,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   взглянуть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на свои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проблемы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со стороны.</a:t>
            </a:r>
          </a:p>
        </p:txBody>
      </p:sp>
    </p:spTree>
    <p:extLst>
      <p:ext uri="{BB962C8B-B14F-4D97-AF65-F5344CB8AC3E}">
        <p14:creationId xmlns:p14="http://schemas.microsoft.com/office/powerpoint/2010/main" val="11990167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16310"/>
            <a:ext cx="9144000" cy="6635663"/>
          </a:xfrm>
          <a:prstGeom prst="rect">
            <a:avLst/>
          </a:prstGeom>
          <a:solidFill>
            <a:schemeClr val="bg1">
              <a:alpha val="83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ЧТО </a:t>
            </a:r>
            <a:r>
              <a:rPr lang="ru-RU" sz="24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ДЕЛАТЬ, ЕСЛИ ВЫ ЗАМЕТИЛИ ПЕРВЫЕ ПРИЗНАКИ ВЫГОРАНИЯ</a:t>
            </a:r>
            <a:r>
              <a:rPr lang="ru-RU" sz="24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endParaRPr lang="ru-RU" sz="10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Прежде всего, признать, что они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есть!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Те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кто помогает другим людям, как правило, стремятся отрицать собственные психологические затруднения. Трудно признаться самому себе: «Я страдаю профессиональным выгоранием». Тем более что в трудных жизненных ситуациях включаются внутренние неосознаваемые механизмы защиты. Среди них — рационализация, вытеснение травматических событий, «окаменение» чувств и тела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Люди часто оценивают эти проявления неверно — как признак собственной «силы». Некоторые защищаются от своих собственных трудных состояний и проблем при помощи ухода в активность, они стараются не думать о них (помните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Скарлет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с ее «Я подумаю об этом завтра»?) и полностью отдают себя работе, помощи другим людям. Помощь другим действительно на некоторое время может принести облегчение. Однако только на некоторое время. Ведь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сверхактивность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вредна, если она отвлекает внимание от помощи, в которой нуждаетесь вы сами. Помните: блокирование своих чувств и активность, выраженная сверх меры, могут замедлить процесс вашего восстановления.</a:t>
            </a:r>
          </a:p>
        </p:txBody>
      </p:sp>
    </p:spTree>
    <p:extLst>
      <p:ext uri="{BB962C8B-B14F-4D97-AF65-F5344CB8AC3E}">
        <p14:creationId xmlns:p14="http://schemas.microsoft.com/office/powerpoint/2010/main" val="17148160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0284"/>
            <a:ext cx="9144000" cy="68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69" y="260648"/>
            <a:ext cx="9144000" cy="6340197"/>
          </a:xfrm>
          <a:prstGeom prst="rect">
            <a:avLst/>
          </a:prstGeom>
          <a:solidFill>
            <a:schemeClr val="bg1">
              <a:alpha val="83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ЧТО </a:t>
            </a:r>
            <a:r>
              <a:rPr lang="ru-RU" sz="2400" b="1" dirty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ДЕЛАТЬ, ЕСЛИ ВЫ ЗАМЕТИЛИ ПЕРВЫЕ ПРИЗНАКИ ВЫГОРАНИЯ</a:t>
            </a:r>
            <a:r>
              <a:rPr lang="ru-RU" sz="2400" b="1" dirty="0" smtClean="0">
                <a:ln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endParaRPr lang="ru-RU" sz="2400" b="1" dirty="0" smtClean="0">
              <a:ln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Во-первых, ваше состояние может облегчить физическая и эмоциональная поддержка от других людей. Не отказывайтесь от нее. Обсудите свою ситуацию с теми, кто, имея подобный опыт, чувствует себя хорошо.</a:t>
            </a:r>
          </a:p>
          <a:p>
            <a:pPr algn="ctr">
              <a:lnSpc>
                <a:spcPct val="120000"/>
              </a:lnSpc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endParaRPr lang="ru-RU" sz="10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Для профессионала при этом уместна и полезна работа с профессионально более опытным человеком ( в нашем случае - старшим воспитателем, коллегой, работающим с Вами на одной группе), который при необходимости помогает в профессионально-личностном совершенствовании, обсуждая сложные рабочие моменты. В ходе такого обсуждения совершается обучение и развитие, которые помогают выйти из выгорания.</a:t>
            </a:r>
          </a:p>
          <a:p>
            <a:pPr algn="ctr">
              <a:lnSpc>
                <a:spcPct val="120000"/>
              </a:lnSpc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Во-вторых, в нерабочее время вам нужно уединение. Для того чтобы справиться со своими чувствами, вам необходимо найти возможность побыть одному, без семьи и близких друзей.</a:t>
            </a:r>
          </a:p>
        </p:txBody>
      </p:sp>
    </p:spTree>
    <p:extLst>
      <p:ext uri="{BB962C8B-B14F-4D97-AF65-F5344CB8AC3E}">
        <p14:creationId xmlns:p14="http://schemas.microsoft.com/office/powerpoint/2010/main" val="15039686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2081</Words>
  <Application>Microsoft Office PowerPoint</Application>
  <PresentationFormat>Экран (4:3)</PresentationFormat>
  <Paragraphs>149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Alina</cp:lastModifiedBy>
  <cp:revision>39</cp:revision>
  <dcterms:modified xsi:type="dcterms:W3CDTF">2020-06-15T13:27:52Z</dcterms:modified>
</cp:coreProperties>
</file>