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9" r:id="rId2"/>
    <p:sldId id="260" r:id="rId3"/>
    <p:sldId id="262" r:id="rId4"/>
    <p:sldId id="265" r:id="rId5"/>
    <p:sldId id="263" r:id="rId6"/>
    <p:sldId id="264" r:id="rId7"/>
    <p:sldId id="257" r:id="rId8"/>
    <p:sldId id="266" r:id="rId9"/>
    <p:sldId id="258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6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err="1" smtClean="0"/>
              <a:t>Дорисовывание</a:t>
            </a:r>
            <a:r>
              <a:rPr lang="ru-RU" baseline="0" dirty="0" smtClean="0"/>
              <a:t> фигур О.М. Дьяченко</a:t>
            </a:r>
            <a:endParaRPr lang="ru-RU" dirty="0"/>
          </a:p>
        </c:rich>
      </c:tx>
      <c:layout/>
      <c:overlay val="0"/>
    </c:title>
    <c:autoTitleDeleted val="0"/>
    <c:view3D>
      <c:rotX val="1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76</c:v>
                </c:pt>
                <c:pt idx="1">
                  <c:v>33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</c:v>
                </c:pt>
                <c:pt idx="1">
                  <c:v>46</c:v>
                </c:pt>
                <c:pt idx="2">
                  <c:v>34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21</c:v>
                </c:pt>
                <c:pt idx="2">
                  <c:v>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6070784"/>
        <c:axId val="126072320"/>
        <c:axId val="0"/>
      </c:bar3DChart>
      <c:catAx>
        <c:axId val="12607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6072320"/>
        <c:crosses val="autoZero"/>
        <c:auto val="1"/>
        <c:lblAlgn val="ctr"/>
        <c:lblOffset val="100"/>
        <c:noMultiLvlLbl val="0"/>
      </c:catAx>
      <c:valAx>
        <c:axId val="126072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607078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Сочини историю и нарисуй ее по </a:t>
            </a:r>
          </a:p>
          <a:p>
            <a:pPr>
              <a:defRPr/>
            </a:pPr>
            <a:r>
              <a:rPr lang="ru-RU" dirty="0" smtClean="0"/>
              <a:t>Г.А. </a:t>
            </a:r>
            <a:r>
              <a:rPr lang="ru-RU" dirty="0" err="1" smtClean="0"/>
              <a:t>Урунтаевой</a:t>
            </a:r>
            <a:r>
              <a:rPr lang="ru-RU" dirty="0" smtClean="0"/>
              <a:t>  и Ю.А. </a:t>
            </a:r>
            <a:r>
              <a:rPr lang="ru-RU" dirty="0" err="1" smtClean="0"/>
              <a:t>Афонькиной</a:t>
            </a:r>
            <a:endParaRPr lang="ru-RU" dirty="0"/>
          </a:p>
        </c:rich>
      </c:tx>
      <c:layout>
        <c:manualLayout>
          <c:xMode val="edge"/>
          <c:yMode val="edge"/>
          <c:x val="0.1822523285351397"/>
          <c:y val="4.2855947325653905E-2"/>
        </c:manualLayout>
      </c:layout>
      <c:overlay val="0"/>
    </c:title>
    <c:autoTitleDeleted val="0"/>
    <c:view3D>
      <c:rotX val="1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</c:v>
                </c:pt>
                <c:pt idx="1">
                  <c:v>33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</c:v>
                </c:pt>
                <c:pt idx="1">
                  <c:v>50</c:v>
                </c:pt>
                <c:pt idx="2">
                  <c:v>34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17</c:v>
                </c:pt>
                <c:pt idx="2">
                  <c:v>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65610880"/>
        <c:axId val="65612416"/>
        <c:axId val="0"/>
      </c:bar3DChart>
      <c:catAx>
        <c:axId val="6561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5612416"/>
        <c:crosses val="autoZero"/>
        <c:auto val="1"/>
        <c:lblAlgn val="ctr"/>
        <c:lblOffset val="100"/>
        <c:noMultiLvlLbl val="0"/>
      </c:catAx>
      <c:valAx>
        <c:axId val="65612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561088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EC236-5F67-4771-B64A-2DFF0333BCF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537A5-8EF7-4417-AC4D-9756D1AA5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33801-AA4E-457B-BA41-4FFFCB7BBA1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3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5.png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jpeg"/><Relationship Id="rId11" Type="http://schemas.openxmlformats.org/officeDocument/2006/relationships/image" Target="../media/image31.jpeg"/><Relationship Id="rId5" Type="http://schemas.openxmlformats.org/officeDocument/2006/relationships/image" Target="../media/image29.jpeg"/><Relationship Id="rId10" Type="http://schemas.openxmlformats.org/officeDocument/2006/relationships/image" Target="../media/image28.emf"/><Relationship Id="rId4" Type="http://schemas.openxmlformats.org/officeDocument/2006/relationships/image" Target="../media/image26.emf"/><Relationship Id="rId9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424936" cy="50732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ТАЗОВСКИЙ РАЙОН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 сад  «Оленёнок»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Северная, 5,  п. Тазовский, Ямало-Ненецкий автономный округ, 629350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тел./факс:8 (34940)2-00-15/2-00-10,</a:t>
            </a:r>
            <a:r>
              <a:rPr lang="ru-RU" sz="13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mkdou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olenenok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 8904081720/КПП 890401001; ОГРН 1168901053012; ОКВЭД 85.11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внедрению инновационных методов и технологий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эффективности образовательной деятельности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гранта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«Я- воспитатель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Ямала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творческого воображения у детей старшего дошкольного возраста при помощи методики </a:t>
            </a:r>
            <a:r>
              <a:rPr lang="ru-RU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пескография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5038" y="5189910"/>
            <a:ext cx="7543800" cy="1143000"/>
          </a:xfrm>
        </p:spPr>
        <p:txBody>
          <a:bodyPr>
            <a:normAutofit/>
          </a:bodyPr>
          <a:lstStyle/>
          <a:p>
            <a:pPr algn="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: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Обанина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Э.Э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«Оленёнок»</a:t>
            </a:r>
          </a:p>
        </p:txBody>
      </p:sp>
    </p:spTree>
    <p:extLst>
      <p:ext uri="{BB962C8B-B14F-4D97-AF65-F5344CB8AC3E}">
        <p14:creationId xmlns:p14="http://schemas.microsoft.com/office/powerpoint/2010/main" val="33999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Пользователь\Desktop\ВСЕ ПАПКИ ПО ПРОЕКТУ\отчет 2022\2021 год\портфолио 2022г\конкурс Цветы на клумб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6" y="121955"/>
            <a:ext cx="2647148" cy="37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ВСЕ ПАПКИ ПО ПРОЕКТУ\отчет 2022\2021 год\портфолио 2022г\конференция докладчик проек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08" y="22688"/>
            <a:ext cx="2644932" cy="371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ВСЕ ПАПКИ ПО ПРОЕКТУ\отчет 2022\2021 год\портфолио 2022г\олимпиада разработка рабочих програм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67"/>
            <a:ext cx="2815873" cy="398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ьзователь\Desktop\ВСЕ ПАПКИ ПО ПРОЕКТУ\отчет 2022\2021 год\портфолио 2022г\публикация рисуем сказк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7" y="3254715"/>
            <a:ext cx="2547241" cy="36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ьзователь\Desktop\ВСЕ ПАПКИ ПО ПРОЕКТУ\отчет 2022\2021 год\портфолио 2022г\публикауия проек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91" y="3356992"/>
            <a:ext cx="2479649" cy="35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Пользователь\Desktop\ВСЕ ПАПКИ ПО ПРОЕКТУ\отчет 2022\2021 год\портфолио 2022г\конкурс коллекц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20" y="3140653"/>
            <a:ext cx="2627874" cy="371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90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4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64704"/>
            <a:ext cx="8280920" cy="54784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творческого воображения дошкольников через создание образовательной среды в дошкольной организации.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Образовательный процесс развития творческого воображения дошкольников.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Влияние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пескографии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развитие творческого воображения дошкольника.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дошкольниками систематически будет использоваться метод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пескографии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использованием мультифункционального игрового детского комплекса «Творческая мастерская», то в полной мере будет наблюдаться положительная динамика развития творческого воображения воспитанников.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9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1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012160" y="1052736"/>
            <a:ext cx="2994549" cy="5256584"/>
          </a:xfrm>
          <a:noFill/>
          <a:ln>
            <a:noFill/>
          </a:ln>
        </p:spPr>
        <p:txBody>
          <a:bodyPr>
            <a:normAutofit fontScale="85000" lnSpcReduction="10000"/>
          </a:bodyPr>
          <a:lstStyle/>
          <a:p>
            <a:pPr indent="342900"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 Заключительный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Повторная диагностика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творческого воображения дошкольников. Февраль – март 2022г.</a:t>
            </a: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итогового отчета по реализации проекта. Май 2022г. </a:t>
            </a: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материалов на персональном сайте и на сайтах педагогических сообществ. Обобщение опыта работы и внедрение программы по развитию творческого воображения дошкольников в ДОУ, диссеминация опыта на региональном уровне. Январь – май 2022г.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0" y="1124744"/>
            <a:ext cx="3024871" cy="5400600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 Организационно-подготовительный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научно- методической литературы по данной проблеме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Сентябрь-ноябрь 2019г.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Поиск и приобретение необходимого оборудования, методического материала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Декабрь 2019г.- январь 2020г.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по выявлению уровня развития творческого воображения у детей старшей группы ДОУ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Февраль – март 2020г.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диагностики по выявлению уровня развития творческого воображения у детей старшей группы ДОУ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Апрель- май 2020г.</a:t>
            </a: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2915816" y="1124744"/>
            <a:ext cx="3108533" cy="5210184"/>
          </a:xfrm>
          <a:ln>
            <a:noFill/>
          </a:ln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этап  Содержательно-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предметно-пространственной среды в ДОУ направленной на эффективное развитие творческого воображения дошкольников. Сентябрь 2020г.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методов обучения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пескографии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использованием мультифункционального игрового комплекса. Сентябрь – октябрь 2020г.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оборудования, обучение детей работе с мультифункциональным игровым детским комплексом «Творческая мастерская». Ноябрь 2020г.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методических материалов для развития творческого воображения дошкольников. Октябрь 2020г. – май 2021г.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занятий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пескографии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совместной деятельности педагога с детьми, для развития творческого воображения. Декабрь 2020г. – январь 2022г.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6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8044269"/>
              </p:ext>
            </p:extLst>
          </p:nvPr>
        </p:nvGraphicFramePr>
        <p:xfrm>
          <a:off x="1115616" y="404664"/>
          <a:ext cx="7499350" cy="2963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776058"/>
              </p:ext>
            </p:extLst>
          </p:nvPr>
        </p:nvGraphicFramePr>
        <p:xfrm>
          <a:off x="1331640" y="3212976"/>
          <a:ext cx="749935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95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980728"/>
            <a:ext cx="9144000" cy="4184906"/>
          </a:xfrm>
        </p:spPr>
        <p:txBody>
          <a:bodyPr/>
          <a:lstStyle/>
          <a:p>
            <a:pPr marL="82296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7" name="Picture 3" descr="C:\Users\Эльнара\Desktop\ВСЕ ПАПКИ ПО ПРОЕКТУ\фото по проекту\IMG_88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6637" y="116632"/>
            <a:ext cx="2627171" cy="2627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Эльнара\Desktop\ВСЕ ПАПКИ ПО ПРОЕКТУ\фото по проекту\IMG_9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83812" y="739470"/>
            <a:ext cx="3165949" cy="2213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Эльнара\Desktop\ВСЕ ПАПКИ ПО ПРОЕКТУ\фото по проекту\IMG_95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28" y="125346"/>
            <a:ext cx="3850329" cy="3288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Эльнара\Desktop\ВСЕ ПАПКИ ПО ПРОЕКТУ\фото по проекту\IMG_98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87095" y="3249595"/>
            <a:ext cx="3861048" cy="289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Эльнара\Desktop\ВСЕ ПАПКИ ПО ПРОЕКТУ\фото по проекту\IMG_9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2403" y="3103240"/>
            <a:ext cx="2829091" cy="3564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E:\iBRIDGE Photos\IMG_94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2093" y="3643072"/>
            <a:ext cx="3248725" cy="243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0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Эльнара\Desktop\ВСЕ ПАПКИ ПО ПРОЕКТУ\фото по проекту\IMG_9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78616"/>
            <a:ext cx="3076928" cy="3076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Эльнара\Desktop\ВСЕ ПАПКИ ПО ПРОЕКТУ\фото по проекту\IMG_9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0032" y="361576"/>
            <a:ext cx="3119787" cy="305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Эльнара\Desktop\ВСЕ ПАПКИ ПО ПРОЕКТУ\фото по проекту\IMG_98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8706" y="3488142"/>
            <a:ext cx="3009639" cy="307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Эльнара\Desktop\ВСЕ ПАПКИ ПО ПРОЕКТУ\фото по проекту\IMG_97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088347" y="3548546"/>
            <a:ext cx="3087730" cy="302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Эльнара\Desktop\ВСЕ ПАПКИ ПО ПРОЕКТУ\фото по проекту\IMG_98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048182" y="367384"/>
            <a:ext cx="3123732" cy="306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Эльнара\Desktop\ВСЕ ПАПКИ ПО ПРОЕКТУ\фото по проекту\IMG_97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09274" y="426114"/>
            <a:ext cx="3109146" cy="296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6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iBRIDGE Photos\IMG_94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5952" r="12139" b="7298"/>
          <a:stretch/>
        </p:blipFill>
        <p:spPr bwMode="auto">
          <a:xfrm rot="10800000">
            <a:off x="721621" y="123439"/>
            <a:ext cx="3764598" cy="295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iBRIDGE Photos\IMG_95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9335" r="11245" b="14017"/>
          <a:stretch/>
        </p:blipFill>
        <p:spPr bwMode="auto">
          <a:xfrm rot="10800000">
            <a:off x="4570053" y="97040"/>
            <a:ext cx="4166982" cy="298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iBRIDGE Photos\IMG_95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12974" r="21953" b="11206"/>
          <a:stretch/>
        </p:blipFill>
        <p:spPr bwMode="auto">
          <a:xfrm rot="10800000">
            <a:off x="475724" y="3128532"/>
            <a:ext cx="4094329" cy="30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iBRIDGE Photos\IMG_91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35854" y="2634414"/>
            <a:ext cx="3282007" cy="42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06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606432"/>
              </p:ext>
            </p:extLst>
          </p:nvPr>
        </p:nvGraphicFramePr>
        <p:xfrm>
          <a:off x="0" y="3393666"/>
          <a:ext cx="2286000" cy="323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Acrobat Document" r:id="rId3" imgW="3238236" imgH="4582684" progId="AcroExch.Document.11">
                  <p:embed/>
                </p:oleObj>
              </mc:Choice>
              <mc:Fallback>
                <p:oleObj name="Acrobat Document" r:id="rId3" imgW="3238236" imgH="4582684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93666"/>
                        <a:ext cx="2286000" cy="323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97449"/>
              </p:ext>
            </p:extLst>
          </p:nvPr>
        </p:nvGraphicFramePr>
        <p:xfrm>
          <a:off x="4572000" y="3347364"/>
          <a:ext cx="2376264" cy="336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Acrobat Document" r:id="rId5" imgW="3238236" imgH="4582684" progId="AcroExch.Document.11">
                  <p:embed/>
                </p:oleObj>
              </mc:Choice>
              <mc:Fallback>
                <p:oleObj name="Acrobat Document" r:id="rId5" imgW="3238236" imgH="4582684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347364"/>
                        <a:ext cx="2376264" cy="3362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676688"/>
              </p:ext>
            </p:extLst>
          </p:nvPr>
        </p:nvGraphicFramePr>
        <p:xfrm>
          <a:off x="2267744" y="3368032"/>
          <a:ext cx="2362200" cy="3342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Acrobat Document" r:id="rId7" imgW="3238236" imgH="4582684" progId="AcroExch.Document.11">
                  <p:embed/>
                </p:oleObj>
              </mc:Choice>
              <mc:Fallback>
                <p:oleObj name="Acrobat Document" r:id="rId7" imgW="3238236" imgH="4582684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3368032"/>
                        <a:ext cx="2362200" cy="3342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806067"/>
              </p:ext>
            </p:extLst>
          </p:nvPr>
        </p:nvGraphicFramePr>
        <p:xfrm>
          <a:off x="2411760" y="0"/>
          <a:ext cx="2376994" cy="336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Acrobat Document" r:id="rId9" imgW="3238236" imgH="4582684" progId="AcroExch.Document.11">
                  <p:embed/>
                </p:oleObj>
              </mc:Choice>
              <mc:Fallback>
                <p:oleObj name="Acrobat Document" r:id="rId9" imgW="3238236" imgH="4582684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0"/>
                        <a:ext cx="2376994" cy="336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507267"/>
              </p:ext>
            </p:extLst>
          </p:nvPr>
        </p:nvGraphicFramePr>
        <p:xfrm>
          <a:off x="107504" y="116632"/>
          <a:ext cx="2362200" cy="3342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Acrobat Document" r:id="rId11" imgW="3238236" imgH="4582684" progId="AcroExch.Document.11">
                  <p:embed/>
                </p:oleObj>
              </mc:Choice>
              <mc:Fallback>
                <p:oleObj name="Acrobat Document" r:id="rId11" imgW="3238236" imgH="4582684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6632"/>
                        <a:ext cx="2362200" cy="33429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C:\Users\Пользователь\Desktop\ВСЕ ПАПКИ ПО ПРОЕКТУ\отчет 2022\2021 год\портфолио 2022г\Александр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2373839" cy="33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\Desktop\ВСЕ ПАПКИ ПО ПРОЕКТУ\отчет 2022\2021 год\портфолио 2022г\Даша Я.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05" y="3379340"/>
            <a:ext cx="2246495" cy="31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Пользователь\Downloads\2022-02-15_21-51-23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67" y="160527"/>
            <a:ext cx="2314080" cy="32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2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781660"/>
              </p:ext>
            </p:extLst>
          </p:nvPr>
        </p:nvGraphicFramePr>
        <p:xfrm>
          <a:off x="-642" y="33048"/>
          <a:ext cx="2893997" cy="4095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Acrobat Document" r:id="rId3" imgW="3447000" imgH="4855320" progId="AcroExch.Document.11">
                  <p:embed/>
                </p:oleObj>
              </mc:Choice>
              <mc:Fallback>
                <p:oleObj name="Acrobat Document" r:id="rId3" imgW="3447000" imgH="485532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42" y="33048"/>
                        <a:ext cx="2893997" cy="4095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D:\портфолио по проекту\Свидетельство проекта infourok.ru №ФК788859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165" y="131627"/>
            <a:ext cx="2746175" cy="3881529"/>
          </a:xfrm>
          <a:prstGeom prst="rect">
            <a:avLst/>
          </a:prstGeom>
          <a:noFill/>
        </p:spPr>
      </p:pic>
      <p:pic>
        <p:nvPicPr>
          <p:cNvPr id="6" name="Picture 3" descr="D:\портфолио по проекту\Свидетельство проекта infourok.ru №ЯУ279972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7357"/>
            <a:ext cx="2805795" cy="3965799"/>
          </a:xfrm>
          <a:prstGeom prst="rect">
            <a:avLst/>
          </a:prstGeom>
          <a:noFill/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072031"/>
              </p:ext>
            </p:extLst>
          </p:nvPr>
        </p:nvGraphicFramePr>
        <p:xfrm>
          <a:off x="7096252" y="3525184"/>
          <a:ext cx="2362200" cy="3342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Acrobat Document" r:id="rId7" imgW="3238236" imgH="4582684" progId="AcroExch.Document.11">
                  <p:embed/>
                </p:oleObj>
              </mc:Choice>
              <mc:Fallback>
                <p:oleObj name="Acrobat Document" r:id="rId7" imgW="3238236" imgH="4582684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252" y="3525184"/>
                        <a:ext cx="2362200" cy="3342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371797"/>
              </p:ext>
            </p:extLst>
          </p:nvPr>
        </p:nvGraphicFramePr>
        <p:xfrm>
          <a:off x="4890895" y="3508728"/>
          <a:ext cx="2444061" cy="345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Acrobat Document" r:id="rId9" imgW="3238236" imgH="4582684" progId="AcroExch.Document.11">
                  <p:embed/>
                </p:oleObj>
              </mc:Choice>
              <mc:Fallback>
                <p:oleObj name="Acrobat Document" r:id="rId9" imgW="3238236" imgH="4582684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0895" y="3508728"/>
                        <a:ext cx="2444061" cy="3458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7" descr="D:\портфолио по проекту\IMG_915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366" y="3535345"/>
            <a:ext cx="2362200" cy="3322655"/>
          </a:xfrm>
          <a:prstGeom prst="rect">
            <a:avLst/>
          </a:prstGeom>
          <a:noFill/>
        </p:spPr>
      </p:pic>
      <p:pic>
        <p:nvPicPr>
          <p:cNvPr id="10" name="Picture 6" descr="D:\портфолио по проекту\Свидетельство проекта infourok.ru №ЯУ2799722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4566" y="3504924"/>
            <a:ext cx="2506329" cy="3525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03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134</TotalTime>
  <Words>332</Words>
  <Application>Microsoft Office PowerPoint</Application>
  <PresentationFormat>Экран (4:3)</PresentationFormat>
  <Paragraphs>29</Paragraphs>
  <Slides>11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Солнцестояние</vt:lpstr>
      <vt:lpstr>Acrobat Document</vt:lpstr>
      <vt:lpstr>   МУНИЦИПАЛЬНОЕ ОБРАЗОВАНИЕ ТАЗОВСКИЙ РАЙОН Муниципальное бюджетное дошкольное образовательное учреждение детский  сад  «Оленёнок» ул. Северная, 5,  п. Тазовский, Ямало-Ненецкий автономный округ, 629350 тел./факс:8 (34940)2-00-15/2-00-10, mkdou_olenenok@list.ru ИНН 8904081720/КПП 890401001; ОГРН 1168901053012; ОКВЭД 85.11  Индивидуальный проект по внедрению инновационных методов и технологий повышения эффективности образовательной деятельности в рамках реализации гранта «Я- воспитатель Ямала»  Развитие творческого воображения у детей старшего дошкольного возраста при помощи методики пескография  </vt:lpstr>
      <vt:lpstr>Презентация PowerPoint</vt:lpstr>
      <vt:lpstr>Этапы реализации проекта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МУНИЦИПАЛЬНОЕ ОБРАЗОВАНИЕ ТАЗОВСКИЙ РАЙОН Муниципальное бюджетное дошкольное образовательное учреждение детский  сад  «Оленёнок» ул. Северная, 5,  п. Тазовский, Ямало-Ненецкий автономный округ, 629350 тел./факс:8 (34940)2-00-15/2-00-10, mkdou_olenenok@list.ru ИНН 8904081720/КПП 890401001; ОГРН 1168901053012; ОКВЭД 85.11  Индивидуальный проект по внедрению инновационных методов и технологий повышения эффективности образовательной деятельности в рамках реализации гранта «Я- воспитатель Ямала»  Развитие творческого воображения у детей старшего дошкольного возраста при помощи методики пескография  </dc:title>
  <dc:creator>Пользователь</dc:creator>
  <cp:lastModifiedBy>Пользователь</cp:lastModifiedBy>
  <cp:revision>14</cp:revision>
  <dcterms:created xsi:type="dcterms:W3CDTF">2022-02-15T15:46:26Z</dcterms:created>
  <dcterms:modified xsi:type="dcterms:W3CDTF">2022-02-15T18:28:27Z</dcterms:modified>
</cp:coreProperties>
</file>