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97" r:id="rId8"/>
    <p:sldId id="264" r:id="rId9"/>
    <p:sldId id="265" r:id="rId10"/>
    <p:sldId id="263" r:id="rId11"/>
    <p:sldId id="266" r:id="rId12"/>
    <p:sldId id="267" r:id="rId13"/>
    <p:sldId id="268" r:id="rId14"/>
    <p:sldId id="269" r:id="rId15"/>
    <p:sldId id="276" r:id="rId16"/>
    <p:sldId id="270" r:id="rId17"/>
    <p:sldId id="288" r:id="rId18"/>
    <p:sldId id="289" r:id="rId19"/>
    <p:sldId id="290" r:id="rId20"/>
    <p:sldId id="272" r:id="rId21"/>
    <p:sldId id="271" r:id="rId22"/>
    <p:sldId id="277" r:id="rId23"/>
    <p:sldId id="278" r:id="rId24"/>
    <p:sldId id="280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92" r:id="rId33"/>
    <p:sldId id="287" r:id="rId34"/>
    <p:sldId id="293" r:id="rId35"/>
    <p:sldId id="294" r:id="rId36"/>
    <p:sldId id="295" r:id="rId37"/>
    <p:sldId id="273" r:id="rId38"/>
    <p:sldId id="274" r:id="rId39"/>
    <p:sldId id="275" r:id="rId40"/>
    <p:sldId id="296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/>
              <a:t>Уровень педагогической оценки развития навыков театрализованной </a:t>
            </a:r>
            <a:r>
              <a:rPr lang="ru-RU" sz="2800" dirty="0" smtClean="0"/>
              <a:t>деятельности  на начало учебного</a:t>
            </a:r>
            <a:r>
              <a:rPr lang="ru-RU" sz="2800" baseline="0" dirty="0" smtClean="0"/>
              <a:t> года </a:t>
            </a:r>
            <a:endParaRPr lang="ru-RU" sz="2800" dirty="0"/>
          </a:p>
        </c:rich>
      </c:tx>
      <c:spPr>
        <a:noFill/>
        <a:ln>
          <a:noFill/>
        </a:ln>
        <a:effectLst/>
      </c:spPr>
    </c:title>
    <c:view3D>
      <c:rotX val="5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педагогической оценки развития навыков театрализованной деятельности на начало учебного года </c:v>
                </c:pt>
              </c:strCache>
            </c:strRef>
          </c:tx>
          <c:dPt>
            <c:idx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dLblPos val="inEnd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dLblPos val="inEnd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dLblPos val="inEnd"/>
              <c:showPercent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Percent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низкий </c:v>
                </c:pt>
                <c:pt idx="1">
                  <c:v>средний </c:v>
                </c:pt>
                <c:pt idx="2">
                  <c:v>высокий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54</c:v>
                </c:pt>
                <c:pt idx="1">
                  <c:v>34</c:v>
                </c:pt>
                <c:pt idx="2">
                  <c:v>12</c:v>
                </c:pt>
              </c:numCache>
            </c:numRef>
          </c:val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7488916295101651"/>
          <c:y val="0.47714622950523833"/>
          <c:w val="0.21822615546550672"/>
          <c:h val="0.44608947888730127"/>
        </c:manualLayout>
      </c:layout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64720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1827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30926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0630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6752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7218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2127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51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9721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9836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408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8FC57-CB1C-4F8D-B68E-9F7722C0A39D}" type="datetimeFigureOut">
              <a:rPr lang="ru-RU" smtClean="0"/>
              <a:pPr/>
              <a:t>28.10.2020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1AA24-DFEE-4223-BCAE-3DB56D3F6D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817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401888"/>
            <a:ext cx="9144000" cy="1655763"/>
          </a:xfrm>
        </p:spPr>
        <p:txBody>
          <a:bodyPr/>
          <a:lstStyle/>
          <a:p>
            <a:r>
              <a:rPr lang="ru-RU" b="1" dirty="0"/>
              <a:t>Проект по театральной деятельности в средней группе </a:t>
            </a:r>
            <a:endParaRPr lang="ru-RU" b="1" dirty="0" smtClean="0"/>
          </a:p>
          <a:p>
            <a:endParaRPr lang="ru-RU" dirty="0"/>
          </a:p>
          <a:p>
            <a:r>
              <a:rPr lang="ru-RU" sz="4400" b="1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«</a:t>
            </a:r>
            <a:r>
              <a:rPr lang="ru-RU" sz="4400" b="1" i="1" dirty="0">
                <a:latin typeface="Batang" panose="02030600000101010101" pitchFamily="18" charset="-127"/>
                <a:ea typeface="Batang" panose="02030600000101010101" pitchFamily="18" charset="-127"/>
              </a:rPr>
              <a:t>Играем в сказку»</a:t>
            </a:r>
            <a:endParaRPr lang="ru-RU" sz="4400" i="1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258170" y="4953000"/>
            <a:ext cx="42570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Подготовила : </a:t>
            </a:r>
            <a:r>
              <a:rPr lang="ru-RU" sz="2400" b="1" dirty="0" err="1" smtClean="0"/>
              <a:t>Лукьянцева</a:t>
            </a:r>
            <a:r>
              <a:rPr lang="ru-RU" sz="2400" b="1" dirty="0" smtClean="0"/>
              <a:t> Н.А</a:t>
            </a:r>
          </a:p>
          <a:p>
            <a:r>
              <a:rPr lang="ru-RU" sz="2400" b="1" dirty="0" smtClean="0"/>
              <a:t>                                  Воспитатель 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29897" y="365533"/>
            <a:ext cx="11600548" cy="13849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800" b="1" dirty="0"/>
              <a:t>Муниципальное </a:t>
            </a:r>
            <a:r>
              <a:rPr lang="ru-RU" sz="2800" b="1" dirty="0" smtClean="0"/>
              <a:t>бюджетное </a:t>
            </a:r>
            <a:r>
              <a:rPr lang="ru-RU" sz="2800" b="1" dirty="0"/>
              <a:t>дошкольное образовательное учреждение </a:t>
            </a:r>
          </a:p>
          <a:p>
            <a:pPr algn="ctr"/>
            <a:r>
              <a:rPr lang="ru-RU" sz="2800" b="1" dirty="0"/>
              <a:t>детский  сад  «Олененок»</a:t>
            </a:r>
            <a:endParaRPr lang="ru-RU" sz="28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13686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01" y="644525"/>
            <a:ext cx="12001500" cy="43513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i="1" dirty="0"/>
              <a:t>Тип проекта:</a:t>
            </a:r>
            <a:r>
              <a:rPr lang="ru-RU" sz="4400" i="1" dirty="0"/>
              <a:t>  </a:t>
            </a:r>
            <a:r>
              <a:rPr lang="ru-RU" sz="4400" i="1" dirty="0" err="1"/>
              <a:t>ролево</a:t>
            </a:r>
            <a:r>
              <a:rPr lang="ru-RU" sz="4400" i="1" dirty="0"/>
              <a:t> – игровой, групповой, творческий.</a:t>
            </a:r>
          </a:p>
          <a:p>
            <a:pPr marL="0" indent="0">
              <a:buNone/>
            </a:pPr>
            <a:r>
              <a:rPr lang="ru-RU" sz="4400" b="1" i="1" dirty="0"/>
              <a:t>Продолжительность проекта:</a:t>
            </a:r>
            <a:r>
              <a:rPr lang="ru-RU" sz="4400" i="1" dirty="0"/>
              <a:t> долгосрочный</a:t>
            </a:r>
          </a:p>
          <a:p>
            <a:pPr marL="0" indent="0">
              <a:buNone/>
            </a:pPr>
            <a:r>
              <a:rPr lang="ru-RU" sz="4400" i="1" dirty="0"/>
              <a:t> (сентябрь-май)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="" xmlns:p14="http://schemas.microsoft.com/office/powerpoint/2010/main" val="22428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Формы и методы реализации проекта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30945612"/>
              </p:ext>
            </p:extLst>
          </p:nvPr>
        </p:nvGraphicFramePr>
        <p:xfrm>
          <a:off x="0" y="1279717"/>
          <a:ext cx="12192002" cy="557658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579363"/>
                <a:gridCol w="4612639"/>
              </a:tblGrid>
              <a:tr h="739585">
                <a:tc>
                  <a:txBody>
                    <a:bodyPr/>
                    <a:lstStyle/>
                    <a:p>
                      <a:pPr algn="ctr"/>
                      <a:r>
                        <a:rPr lang="ru-RU" sz="1900" u="none" kern="1200" dirty="0" smtClean="0">
                          <a:effectLst/>
                        </a:rPr>
                        <a:t>С ДЕТЬМИ</a:t>
                      </a:r>
                      <a:endParaRPr lang="ru-RU" sz="1900" u="non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u="none" kern="1200" dirty="0" smtClean="0">
                          <a:effectLst/>
                        </a:rPr>
                        <a:t>С РОДИТЕЛЯМИ</a:t>
                      </a:r>
                      <a:endParaRPr lang="ru-RU" sz="1900" b="1" u="none" kern="1200" dirty="0" smtClean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8370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Чтение художественной литературы;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Беседы;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Рассказывание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Игры – драматизации;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Слушание музыкальных произведений;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Разные виды игр (пальчиковые, подвижные,</a:t>
                      </a:r>
                      <a:r>
                        <a:rPr lang="ru-RU" sz="2000" kern="1200" baseline="0" dirty="0" smtClean="0">
                          <a:effectLst/>
                        </a:rPr>
                        <a:t> </a:t>
                      </a:r>
                      <a:r>
                        <a:rPr lang="ru-RU" sz="2000" kern="1200" dirty="0" smtClean="0">
                          <a:effectLst/>
                        </a:rPr>
                        <a:t>хороводные)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Просмотр мультфильмов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Рассматривание иллюстраций к сказкам;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Викторины по сказкам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Творческие работы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Постановка сказок и мини-спектаклей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Участие в районных, всероссийских конкурсах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000" kern="1200" dirty="0" smtClean="0">
                          <a:effectLst/>
                        </a:rPr>
                        <a:t>Педагогическая диагностика театрализованной деятельности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dirty="0" smtClean="0">
                          <a:effectLst/>
                        </a:rPr>
                        <a:t>Консультации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dirty="0" smtClean="0">
                          <a:effectLst/>
                        </a:rPr>
                        <a:t>Папки-передвижки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dirty="0" smtClean="0">
                          <a:effectLst/>
                        </a:rPr>
                        <a:t>Праздники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kern="1200" dirty="0" smtClean="0">
                          <a:effectLst/>
                        </a:rPr>
                        <a:t>Совместные досуговые мероприятия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ru-RU" sz="19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317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804107" y="2452072"/>
            <a:ext cx="4796844" cy="160557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Образовательные области</a:t>
            </a:r>
            <a:endParaRPr lang="ru-RU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50068" y="4439327"/>
            <a:ext cx="3369515" cy="236061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Художественно-эстетическое развитие</a:t>
            </a:r>
          </a:p>
        </p:txBody>
      </p:sp>
      <p:sp>
        <p:nvSpPr>
          <p:cNvPr id="8" name="Овал 7"/>
          <p:cNvSpPr/>
          <p:nvPr/>
        </p:nvSpPr>
        <p:spPr>
          <a:xfrm>
            <a:off x="4058937" y="10014"/>
            <a:ext cx="2702257" cy="184472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800" b="1" dirty="0">
                <a:solidFill>
                  <a:schemeClr val="tx1"/>
                </a:solidFill>
              </a:rPr>
              <a:t>Речевое развитие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014967" y="4332785"/>
            <a:ext cx="3882220" cy="24115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  <a:r>
              <a:rPr lang="ru-RU" sz="2800" b="1" dirty="0">
                <a:solidFill>
                  <a:schemeClr val="tx1"/>
                </a:solidFill>
              </a:rPr>
              <a:t>Социально – коммуникативное развитие</a:t>
            </a:r>
          </a:p>
          <a:p>
            <a:pPr algn="ctr"/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8435925" y="457202"/>
            <a:ext cx="3603675" cy="2680908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tx1"/>
                </a:solidFill>
              </a:rPr>
              <a:t>Познавательное развитие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181726" y="297173"/>
            <a:ext cx="2702257" cy="223823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>
                <a:solidFill>
                  <a:schemeClr val="tx1"/>
                </a:solidFill>
              </a:rPr>
              <a:t>Физическое развитие</a:t>
            </a:r>
          </a:p>
        </p:txBody>
      </p:sp>
      <p:sp>
        <p:nvSpPr>
          <p:cNvPr id="13" name="Стрелка вправо 12"/>
          <p:cNvSpPr/>
          <p:nvPr/>
        </p:nvSpPr>
        <p:spPr>
          <a:xfrm rot="13414207">
            <a:off x="2458990" y="2234842"/>
            <a:ext cx="573249" cy="66666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8527237">
            <a:off x="3030317" y="4090002"/>
            <a:ext cx="613044" cy="60795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922929">
            <a:off x="5992643" y="4120610"/>
            <a:ext cx="624256" cy="66666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20418528">
            <a:off x="7716933" y="2515515"/>
            <a:ext cx="690145" cy="52157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6200000">
            <a:off x="5227590" y="1755387"/>
            <a:ext cx="521415" cy="72010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57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0100" y="968375"/>
            <a:ext cx="5791200" cy="1714500"/>
          </a:xfrm>
        </p:spPr>
        <p:txBody>
          <a:bodyPr>
            <a:noAutofit/>
          </a:bodyPr>
          <a:lstStyle/>
          <a:p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</a:t>
            </a:r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</a:t>
            </a: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67050" y="2503487"/>
            <a:ext cx="10515600" cy="4351338"/>
          </a:xfrm>
        </p:spPr>
        <p:txBody>
          <a:bodyPr/>
          <a:lstStyle/>
          <a:p>
            <a:pPr marL="1142971" indent="-1142971">
              <a:buFont typeface="+mj-lt"/>
              <a:buAutoNum type="arabicPeriod"/>
            </a:pPr>
            <a:r>
              <a:rPr lang="ru-RU" sz="6600" dirty="0"/>
              <a:t>Подготовительный</a:t>
            </a:r>
          </a:p>
          <a:p>
            <a:pPr marL="1142971" indent="-1142971">
              <a:buFont typeface="+mj-lt"/>
              <a:buAutoNum type="arabicPeriod"/>
            </a:pPr>
            <a:r>
              <a:rPr lang="ru-RU" sz="6600" dirty="0"/>
              <a:t>Основной</a:t>
            </a:r>
          </a:p>
          <a:p>
            <a:pPr marL="1142971" indent="-1142971">
              <a:buFont typeface="+mj-lt"/>
              <a:buAutoNum type="arabicPeriod"/>
            </a:pPr>
            <a:r>
              <a:rPr lang="ru-RU" sz="6600" dirty="0"/>
              <a:t>Итоговый</a:t>
            </a:r>
          </a:p>
          <a:p>
            <a:pPr marL="514338" indent="-514338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833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4950" y="500062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ПОДГОТОВИТЕЛЬНЫЙ </a:t>
            </a:r>
            <a:r>
              <a:rPr lang="ru-RU" b="1" dirty="0"/>
              <a:t>ЭТАП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6550" y="1276350"/>
            <a:ext cx="8477250" cy="558165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000" dirty="0"/>
              <a:t>Постановка целей и задач.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dirty="0"/>
              <a:t>Составление плана мероприятий по работе с детьми и родителями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dirty="0"/>
              <a:t>Подбор методической, познавательной и художественной литературы.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dirty="0"/>
              <a:t>Организация развивающей предметно – пространственной среды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dirty="0"/>
              <a:t>Подбор иллюстративного материала.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dirty="0"/>
              <a:t>Мониторинг творческих способностей детей, их умений и навыков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000" dirty="0"/>
              <a:t>Работа с родителями по взаимодействию в рамках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6745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4308740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12348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ОСНОВНОЙ ЭТАП. РЕАЛИЗАЦИЯ ПРОЕКТА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i="1" dirty="0"/>
              <a:t> Календарно – тематический план 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87834167"/>
              </p:ext>
            </p:extLst>
          </p:nvPr>
        </p:nvGraphicFramePr>
        <p:xfrm>
          <a:off x="0" y="1195133"/>
          <a:ext cx="11963400" cy="5687568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8267700"/>
                <a:gridCol w="36957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</a:rPr>
                        <a:t> Тема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</a:rPr>
                        <a:t> Сроки</a:t>
                      </a:r>
                      <a:endParaRPr lang="ru-RU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Драматизация сказки </a:t>
                      </a:r>
                    </a:p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«Репка»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Сентябрь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Драматизация сказки «Теремок»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Октябрь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841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Инсценировка сказки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/>
                        </a:rPr>
                        <a:t>«Маша-растеряша» Воронковой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Ноябрь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Драматизация ненецкой сказки «Человек и собака»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Декабрь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Драматизация сказки «</a:t>
                      </a:r>
                      <a:r>
                        <a:rPr lang="ru-RU" sz="2400" b="1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Заюшкина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 избушка»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Январь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Театрализованная игра «Сказка о глупом мышонке»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Февраль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Кукольный спектакль по правилам дорожного движения «</a:t>
                      </a:r>
                      <a:r>
                        <a:rPr lang="ru-RU" sz="2400" b="1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Огнехвостик</a:t>
                      </a: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Март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Театр ложек «Коза – дереза»»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Апрель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/>
                        </a:rPr>
                        <a:t>Театрализованное развлечение «Кто сказал мяу?»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Май</a:t>
                      </a:r>
                      <a:endParaRPr lang="ru-RU" sz="2400" b="1" i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2636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00" t="37500" r="18333" b="14722"/>
          <a:stretch/>
        </p:blipFill>
        <p:spPr>
          <a:xfrm>
            <a:off x="6972300" y="228600"/>
            <a:ext cx="4953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625" t="16111" r="13125"/>
          <a:stretch/>
        </p:blipFill>
        <p:spPr>
          <a:xfrm>
            <a:off x="6972300" y="3238500"/>
            <a:ext cx="4953000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959" t="32778" r="33200" b="31667"/>
          <a:stretch/>
        </p:blipFill>
        <p:spPr>
          <a:xfrm>
            <a:off x="200025" y="228600"/>
            <a:ext cx="6772275" cy="638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00025" y="112574"/>
            <a:ext cx="46656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600" b="1" dirty="0"/>
              <a:t>Драматизация сказки </a:t>
            </a:r>
          </a:p>
          <a:p>
            <a:r>
              <a:rPr lang="ru-RU" sz="3600" b="1" dirty="0"/>
              <a:t>«Репка»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37871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850" y="155577"/>
            <a:ext cx="767715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13" t="34218" r="20550"/>
          <a:stretch/>
        </p:blipFill>
        <p:spPr>
          <a:xfrm>
            <a:off x="144797" y="155577"/>
            <a:ext cx="4370053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53" t="25579" r="25052" b="-3895"/>
          <a:stretch/>
        </p:blipFill>
        <p:spPr>
          <a:xfrm>
            <a:off x="297196" y="2955927"/>
            <a:ext cx="4065253" cy="408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822257" y="5811820"/>
            <a:ext cx="582049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2800" b="1" dirty="0"/>
              <a:t>Драматизация ненецкой сказки «Человек и собака»</a:t>
            </a:r>
          </a:p>
        </p:txBody>
      </p:sp>
    </p:spTree>
    <p:extLst>
      <p:ext uri="{BB962C8B-B14F-4D97-AF65-F5344CB8AC3E}">
        <p14:creationId xmlns="" xmlns:p14="http://schemas.microsoft.com/office/powerpoint/2010/main" val="109247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12" t="29843" b="32068"/>
          <a:stretch/>
        </p:blipFill>
        <p:spPr>
          <a:xfrm>
            <a:off x="0" y="678655"/>
            <a:ext cx="7079377" cy="5276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9652" b="30878"/>
          <a:stretch/>
        </p:blipFill>
        <p:spPr>
          <a:xfrm>
            <a:off x="6806173" y="52390"/>
            <a:ext cx="5385827" cy="3781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553" t="45360" r="8034" b="28056"/>
          <a:stretch/>
        </p:blipFill>
        <p:spPr>
          <a:xfrm>
            <a:off x="7235388" y="3450303"/>
            <a:ext cx="3962400" cy="340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26326" y="5633049"/>
            <a:ext cx="4514850" cy="122495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/>
              <a:t>Инсценировка сказки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/>
              <a:t>«Маша-растеряша</a:t>
            </a:r>
            <a:r>
              <a:rPr lang="ru-RU" sz="3200" b="1" dirty="0" smtClean="0"/>
              <a:t>»</a:t>
            </a:r>
            <a:endParaRPr lang="ru-RU" sz="32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299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051" y="1"/>
            <a:ext cx="10515600" cy="1325563"/>
          </a:xfrm>
        </p:spPr>
        <p:txBody>
          <a:bodyPr/>
          <a:lstStyle/>
          <a:p>
            <a:r>
              <a:rPr lang="ru-RU" b="1" dirty="0" smtClean="0"/>
              <a:t>Актуальность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6151" y="677861"/>
            <a:ext cx="8572500" cy="5930107"/>
          </a:xfrm>
        </p:spPr>
        <p:txBody>
          <a:bodyPr>
            <a:normAutofit fontScale="92500"/>
          </a:bodyPr>
          <a:lstStyle/>
          <a:p>
            <a:r>
              <a:rPr lang="ru-RU" dirty="0"/>
              <a:t>Одним из самых эффективных средств развития и воспитания ребенка в  дошкольном возрасте является театр и театрализованные игры. Игра - ведущий вид деятельности детей дошкольного возраста, а театр - один из самых демократичных и доступных видов искусства, который позволяет решать многие актуальные проблемы педагогики и психологии, связанные с художественным и нравственным воспитанием, развитием коммуникативных качеств личности, развитием воображения, фантазии, инициативности и т. д.</a:t>
            </a:r>
          </a:p>
          <a:p>
            <a:r>
              <a:rPr lang="ru-RU" dirty="0" smtClean="0"/>
              <a:t>Театрализованная </a:t>
            </a:r>
            <a:r>
              <a:rPr lang="ru-RU" dirty="0"/>
              <a:t>деятельность способствует развитию у ребенка общечеловеческой способности к межличностному взаимодействию, творчеству в любой области, помогает адаптироваться в обществе, почувствовать себя успешным, </a:t>
            </a:r>
            <a:r>
              <a:rPr lang="ru-RU" dirty="0" err="1"/>
              <a:t>т.е</a:t>
            </a:r>
            <a:r>
              <a:rPr lang="ru-RU" dirty="0"/>
              <a:t> способствует развитию интегративных качеств личности, заложенных в ФГОС ДО</a:t>
            </a:r>
          </a:p>
        </p:txBody>
      </p:sp>
    </p:spTree>
    <p:extLst>
      <p:ext uri="{BB962C8B-B14F-4D97-AF65-F5344CB8AC3E}">
        <p14:creationId xmlns="" xmlns:p14="http://schemas.microsoft.com/office/powerpoint/2010/main" val="270712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Совместная деятельность взрослых и детей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4093431"/>
              </p:ext>
            </p:extLst>
          </p:nvPr>
        </p:nvGraphicFramePr>
        <p:xfrm>
          <a:off x="0" y="1919288"/>
          <a:ext cx="12192000" cy="4805362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6096000"/>
                <a:gridCol w="6096000"/>
              </a:tblGrid>
              <a:tr h="1518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Чтение художественной литературы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/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Сказки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Беседы «О чём нам рассказывают сказки?». 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Просмотр мультфильма по сказкам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Отгадывание и сочинение детьми загадок</a:t>
                      </a:r>
                      <a:endParaRPr lang="ru-RU" sz="1900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1767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Игровая деятельность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Дидактические игры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Сюжетно-ролевые игры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Театрализованные игры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Игры- драматизации</a:t>
                      </a:r>
                      <a:endParaRPr lang="ru-RU" sz="1900" b="0" i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15187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Двигательная деятельность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l"/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Подвижные игры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Русские народные игры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Игры-пантомимы</a:t>
                      </a:r>
                    </a:p>
                    <a:p>
                      <a:pPr marL="342900" indent="-342900" algn="l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Игры – превращения</a:t>
                      </a:r>
                      <a:endParaRPr lang="ru-RU" sz="1900" b="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22308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9212164"/>
              </p:ext>
            </p:extLst>
          </p:nvPr>
        </p:nvGraphicFramePr>
        <p:xfrm>
          <a:off x="0" y="0"/>
          <a:ext cx="12192002" cy="6858002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5794963"/>
                <a:gridCol w="6397039"/>
              </a:tblGrid>
              <a:tr h="29109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Коммуникативная деятельность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Рассматривание иллюстраций к сказкам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Беседы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Словесные игры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Обыгрывание </a:t>
                      </a:r>
                      <a:r>
                        <a:rPr lang="ru-RU" sz="1900" b="0" i="1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потешек</a:t>
                      </a: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 и стихотворений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Чистоговорки</a:t>
                      </a:r>
                      <a:endParaRPr lang="ru-RU" sz="1900" b="0" i="1" kern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Артикуляционная гимнастика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Упражнения на развитие дыхания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Мимические этюды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Этюды на изменение тембра голоса</a:t>
                      </a:r>
                      <a:endParaRPr lang="ru-RU" sz="19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286000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Познавательно - исследовательская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Конструирование из крупного и среднего строительного материала, конструктора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Загадки к сказкам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Виды театров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Обучение детей основам </a:t>
                      </a:r>
                      <a:r>
                        <a:rPr lang="ru-RU" sz="1900" b="0" i="1" kern="1200" dirty="0" err="1" smtClean="0">
                          <a:solidFill>
                            <a:schemeClr val="tx1"/>
                          </a:solidFill>
                          <a:effectLst/>
                        </a:rPr>
                        <a:t>кукловождения</a:t>
                      </a:r>
                      <a:endParaRPr lang="ru-RU" sz="1900" b="0" i="1" kern="12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Рассказ воспитателя «Что такое театр?»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Целевая прогулка в ЦНК (РДМ)</a:t>
                      </a:r>
                    </a:p>
                  </a:txBody>
                  <a:tcPr/>
                </a:tc>
              </a:tr>
              <a:tr h="16610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Художественно - эстетическая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Рисование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Лепка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Аппликация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Прослушивание песенок из мультфильмов и сказок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ru-RU" sz="1900" b="0" i="1" kern="1200" dirty="0" smtClean="0">
                          <a:solidFill>
                            <a:schemeClr val="tx1"/>
                          </a:solidFill>
                          <a:effectLst/>
                        </a:rPr>
                        <a:t>Разучивание песен, движения танцев</a:t>
                      </a:r>
                      <a:endParaRPr lang="ru-RU" sz="1900" b="0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9410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124"/>
          <a:stretch/>
        </p:blipFill>
        <p:spPr>
          <a:xfrm>
            <a:off x="0" y="1690689"/>
            <a:ext cx="6038850" cy="4675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86"/>
          <a:stretch/>
        </p:blipFill>
        <p:spPr>
          <a:xfrm>
            <a:off x="6115050" y="1720854"/>
            <a:ext cx="5810250" cy="4645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4735" y="-96116"/>
            <a:ext cx="2694690" cy="201979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83893" y="436729"/>
            <a:ext cx="836701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/>
              <a:t>Конструирование из </a:t>
            </a:r>
            <a:r>
              <a:rPr lang="ru-RU" sz="2800" b="1" i="1" dirty="0" smtClean="0"/>
              <a:t>строительного материала</a:t>
            </a:r>
            <a:r>
              <a:rPr lang="ru-RU" sz="2800" b="1" i="1" dirty="0"/>
              <a:t> </a:t>
            </a:r>
            <a:endParaRPr lang="ru-RU" sz="2800" b="1" i="1" dirty="0" smtClean="0"/>
          </a:p>
          <a:p>
            <a:pPr algn="ctr"/>
            <a:r>
              <a:rPr lang="ru-RU" sz="2800" b="1" i="1" dirty="0" smtClean="0"/>
              <a:t>по сказке «Теремок» </a:t>
            </a:r>
            <a:endParaRPr lang="ru-RU" sz="2800" b="1" i="1" dirty="0"/>
          </a:p>
        </p:txBody>
      </p:sp>
    </p:spTree>
    <p:extLst>
      <p:ext uri="{BB962C8B-B14F-4D97-AF65-F5344CB8AC3E}">
        <p14:creationId xmlns="" xmlns:p14="http://schemas.microsoft.com/office/powerpoint/2010/main" val="7011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6200"/>
            <a:ext cx="6063192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66"/>
          <a:stretch/>
        </p:blipFill>
        <p:spPr>
          <a:xfrm>
            <a:off x="6128808" y="3233740"/>
            <a:ext cx="5976407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5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331789" y="5382596"/>
            <a:ext cx="694401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400" b="1" i="1" dirty="0" smtClean="0">
                <a:solidFill>
                  <a:srgbClr val="FFFF00"/>
                </a:solidFill>
              </a:rPr>
              <a:t>        </a:t>
            </a:r>
            <a:r>
              <a:rPr lang="ru-RU" sz="4400" b="1" i="1" dirty="0" smtClean="0">
                <a:solidFill>
                  <a:srgbClr val="FF0000"/>
                </a:solidFill>
              </a:rPr>
              <a:t>Рисование  по сказке</a:t>
            </a:r>
          </a:p>
          <a:p>
            <a:r>
              <a:rPr lang="ru-RU" sz="4400" b="1" i="1" dirty="0">
                <a:solidFill>
                  <a:srgbClr val="FF0000"/>
                </a:solidFill>
              </a:rPr>
              <a:t> </a:t>
            </a:r>
            <a:r>
              <a:rPr lang="ru-RU" sz="4400" b="1" i="1" dirty="0" smtClean="0">
                <a:solidFill>
                  <a:srgbClr val="FF0000"/>
                </a:solidFill>
              </a:rPr>
              <a:t>    «Колобок», «Рукавичка»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046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769"/>
          <a:stretch/>
        </p:blipFill>
        <p:spPr>
          <a:xfrm>
            <a:off x="133350" y="1714216"/>
            <a:ext cx="5695950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0" y="1809750"/>
            <a:ext cx="6362700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54596" y="55424"/>
            <a:ext cx="875164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Викторина по русским народным сказкам </a:t>
            </a:r>
            <a:endParaRPr lang="ru-RU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857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836" r="14629" b="15067"/>
          <a:stretch/>
        </p:blipFill>
        <p:spPr>
          <a:xfrm>
            <a:off x="0" y="0"/>
            <a:ext cx="5884682" cy="67579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167" t="3333" r="-24167" b="-3333"/>
          <a:stretch/>
        </p:blipFill>
        <p:spPr>
          <a:xfrm>
            <a:off x="49911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9534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28" y="365127"/>
            <a:ext cx="10917072" cy="1325563"/>
          </a:xfrm>
        </p:spPr>
        <p:txBody>
          <a:bodyPr>
            <a:normAutofit fontScale="90000"/>
          </a:bodyPr>
          <a:lstStyle/>
          <a:p>
            <a:r>
              <a:rPr lang="ru-RU" sz="53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Рассматривание иллюстраций к сказкам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2572"/>
            <a:ext cx="6781800" cy="508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375"/>
          <a:stretch/>
        </p:blipFill>
        <p:spPr>
          <a:xfrm>
            <a:off x="6045994" y="1582572"/>
            <a:ext cx="6146006" cy="5086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846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7" y="1226666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917" b="17778"/>
          <a:stretch/>
        </p:blipFill>
        <p:spPr>
          <a:xfrm rot="16200000">
            <a:off x="5852144" y="1062953"/>
            <a:ext cx="6607173" cy="467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8279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881" y="624646"/>
            <a:ext cx="10515600" cy="1325563"/>
          </a:xfrm>
        </p:spPr>
        <p:txBody>
          <a:bodyPr>
            <a:normAutofit fontScale="90000"/>
          </a:bodyPr>
          <a:lstStyle/>
          <a:p>
            <a:pPr lvl="0"/>
            <a:r>
              <a:rPr lang="ru-RU" i="1" dirty="0" smtClean="0"/>
              <a:t>Рассказывание сказки  с помощью разных видов театра </a:t>
            </a:r>
            <a:r>
              <a:rPr lang="ru-RU" i="1" dirty="0"/>
              <a:t/>
            </a:r>
            <a:br>
              <a:rPr lang="ru-RU" i="1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16" t="-834" r="2709" b="21389"/>
          <a:stretch/>
        </p:blipFill>
        <p:spPr>
          <a:xfrm>
            <a:off x="4356670" y="1569209"/>
            <a:ext cx="7943850" cy="5448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r="12622"/>
          <a:stretch/>
        </p:blipFill>
        <p:spPr>
          <a:xfrm>
            <a:off x="0" y="2331210"/>
            <a:ext cx="4571999" cy="392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4516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87325"/>
            <a:ext cx="5801784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778"/>
          <a:stretch/>
        </p:blipFill>
        <p:spPr>
          <a:xfrm>
            <a:off x="5886450" y="2362994"/>
            <a:ext cx="6141904" cy="424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2902" y="4629944"/>
            <a:ext cx="2305050" cy="198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49298" y="0"/>
            <a:ext cx="3355445" cy="25165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348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526" y="-454024"/>
            <a:ext cx="3714751" cy="2759075"/>
          </a:xfrm>
        </p:spPr>
        <p:txBody>
          <a:bodyPr/>
          <a:lstStyle/>
          <a:p>
            <a:r>
              <a:rPr lang="ru-RU" b="1" dirty="0" smtClean="0"/>
              <a:t>Проблема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6600" y="1276351"/>
            <a:ext cx="8077200" cy="501015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900" dirty="0"/>
              <a:t> Недостаточно внимание родителей и детей к театру;</a:t>
            </a:r>
          </a:p>
          <a:p>
            <a:pPr marL="0" indent="0">
              <a:buNone/>
            </a:pPr>
            <a:endParaRPr lang="ru-RU" sz="39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3900" dirty="0"/>
              <a:t> Мало сформированы умения детей в «актёрском мастерстве»;</a:t>
            </a:r>
          </a:p>
          <a:p>
            <a:pPr marL="0" indent="0">
              <a:buNone/>
            </a:pPr>
            <a:endParaRPr lang="ru-RU" sz="39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3900" dirty="0"/>
              <a:t> Застенчивость детей, слабо развито художественное воображение.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088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100" y="461171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436" b="6239"/>
          <a:stretch/>
        </p:blipFill>
        <p:spPr>
          <a:xfrm>
            <a:off x="82550" y="1368425"/>
            <a:ext cx="5486400" cy="4079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43129">
            <a:off x="-436808" y="-259159"/>
            <a:ext cx="3891208" cy="2914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100000" l="10000" r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8950" y="3849291"/>
            <a:ext cx="3710518" cy="27828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882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206374"/>
            <a:ext cx="5801784" cy="5432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083" t="3055" r="9376" b="5001"/>
          <a:stretch/>
        </p:blipFill>
        <p:spPr>
          <a:xfrm>
            <a:off x="5861218" y="365127"/>
            <a:ext cx="5727364" cy="556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9358" y="4261648"/>
            <a:ext cx="3328988" cy="33289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0580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3000">
              <a:schemeClr val="accent2"/>
            </a:gs>
            <a:gs pos="83000">
              <a:srgbClr val="92D050"/>
            </a:gs>
            <a:gs pos="100000">
              <a:srgbClr val="FFFF00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3338"/>
            <a:ext cx="4606215" cy="345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6215" y="169057"/>
            <a:ext cx="7585785" cy="6688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1877" t="5776"/>
          <a:stretch/>
        </p:blipFill>
        <p:spPr>
          <a:xfrm>
            <a:off x="0" y="0"/>
            <a:ext cx="4606215" cy="3693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2354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50000">
              <a:schemeClr val="accent2">
                <a:satMod val="110000"/>
                <a:lumMod val="100000"/>
                <a:shade val="100000"/>
              </a:schemeClr>
            </a:gs>
            <a:gs pos="100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454" y="79371"/>
            <a:ext cx="10515600" cy="1325563"/>
          </a:xfrm>
        </p:spPr>
        <p:txBody>
          <a:bodyPr/>
          <a:lstStyle/>
          <a:p>
            <a:r>
              <a:rPr lang="ru-RU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Потешка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«Плетень» </a:t>
            </a:r>
            <a:endParaRPr lang="ru-RU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123" b="36015"/>
          <a:stretch/>
        </p:blipFill>
        <p:spPr>
          <a:xfrm>
            <a:off x="0" y="928420"/>
            <a:ext cx="5486400" cy="599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59" r="2499" b="17222"/>
          <a:stretch/>
        </p:blipFill>
        <p:spPr>
          <a:xfrm>
            <a:off x="5353050" y="928420"/>
            <a:ext cx="683895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5685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3000">
              <a:schemeClr val="accent2"/>
            </a:gs>
            <a:gs pos="83000">
              <a:srgbClr val="92D050"/>
            </a:gs>
            <a:gs pos="100000">
              <a:srgbClr val="FFFF00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"/>
            <a:ext cx="7355840" cy="6179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5840" y="160020"/>
            <a:ext cx="4429760" cy="3322320"/>
          </a:xfrm>
          <a:prstGeom prst="rect">
            <a:avLst/>
          </a:prstGeom>
          <a:gradFill>
            <a:gsLst>
              <a:gs pos="0">
                <a:srgbClr val="FFFF00"/>
              </a:gs>
              <a:gs pos="63000">
                <a:schemeClr val="accent2"/>
              </a:gs>
              <a:gs pos="83000">
                <a:srgbClr val="92D050"/>
              </a:gs>
              <a:gs pos="100000">
                <a:srgbClr val="FFFF00"/>
              </a:gs>
            </a:gsLst>
            <a:path path="rect">
              <a:fillToRect l="100000" b="100000"/>
            </a:path>
          </a:gradFill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5840" y="3200400"/>
            <a:ext cx="4531360" cy="313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-1501945" y="0"/>
            <a:ext cx="111234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Игра с движениями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«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Заюшкина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избушка»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288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63000">
              <a:schemeClr val="accent2"/>
            </a:gs>
            <a:gs pos="83000">
              <a:srgbClr val="92D050"/>
            </a:gs>
            <a:gs pos="100000">
              <a:srgbClr val="FFF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" y="0"/>
            <a:ext cx="5059680" cy="3383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r="19915"/>
          <a:stretch/>
        </p:blipFill>
        <p:spPr>
          <a:xfrm>
            <a:off x="5273040" y="0"/>
            <a:ext cx="69189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360" y="3322320"/>
            <a:ext cx="5059680" cy="3535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44125" y="0"/>
            <a:ext cx="2047875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48448" y="196839"/>
            <a:ext cx="518000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Подвижная игра</a:t>
            </a:r>
          </a:p>
          <a:p>
            <a:pPr algn="ctr"/>
            <a:r>
              <a:rPr lang="ru-RU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«Теремок»</a:t>
            </a:r>
            <a:endParaRPr lang="ru-RU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882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63000">
              <a:schemeClr val="accent2"/>
            </a:gs>
            <a:gs pos="83000">
              <a:srgbClr val="92D050"/>
            </a:gs>
            <a:gs pos="100000">
              <a:srgbClr val="FFFF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" y="0"/>
            <a:ext cx="4404360" cy="3303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/>
          <a:srcRect r="20147" b="18823"/>
          <a:stretch/>
        </p:blipFill>
        <p:spPr>
          <a:xfrm>
            <a:off x="121588" y="3253740"/>
            <a:ext cx="4557423" cy="3474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2741" y="1295400"/>
            <a:ext cx="741680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0" b="9845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3372" y="-233858"/>
            <a:ext cx="3153728" cy="236225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94883" y="0"/>
            <a:ext cx="5511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Подвижная игра </a:t>
            </a:r>
          </a:p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«Волк и семеро козлят» </a:t>
            </a:r>
            <a:endParaRPr lang="ru-RU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05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8300" y="82232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Работа с родителями</a:t>
            </a:r>
            <a:r>
              <a:rPr lang="ru-RU" dirty="0"/>
              <a:t/>
            </a:r>
            <a:br>
              <a:rPr lang="ru-RU" dirty="0"/>
            </a:br>
            <a:r>
              <a:rPr lang="ru-RU" b="1" i="1" dirty="0"/>
              <a:t>Формы взаимодействия с родителями:</a:t>
            </a:r>
            <a:r>
              <a:rPr lang="ru-RU" dirty="0"/>
              <a:t>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8950" y="1862140"/>
            <a:ext cx="10515600" cy="471011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3600" dirty="0"/>
              <a:t> </a:t>
            </a:r>
            <a:r>
              <a:rPr lang="ru-RU" sz="3600" dirty="0" smtClean="0"/>
              <a:t>Консультации для родителей: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 smtClean="0"/>
              <a:t>Папки – передвижки: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600" dirty="0" smtClean="0"/>
              <a:t> Разработка рекомендаций для родителей</a:t>
            </a:r>
          </a:p>
          <a:p>
            <a:pPr marL="0" indent="0">
              <a:buNone/>
            </a:pPr>
            <a:r>
              <a:rPr lang="ru-RU" sz="3600" dirty="0" smtClean="0"/>
              <a:t> «Театр для всех»;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2400" y="4339331"/>
            <a:ext cx="11353800" cy="234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71794" lvl="6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prstClr val="black"/>
                </a:solidFill>
              </a:rPr>
              <a:t> Изготовление театров </a:t>
            </a:r>
            <a:r>
              <a:rPr lang="ru-RU" sz="3600" dirty="0" smtClean="0">
                <a:solidFill>
                  <a:prstClr val="black"/>
                </a:solidFill>
              </a:rPr>
              <a:t>(</a:t>
            </a:r>
            <a:r>
              <a:rPr lang="ru-RU" sz="3600" dirty="0">
                <a:solidFill>
                  <a:prstClr val="black"/>
                </a:solidFill>
              </a:rPr>
              <a:t>театр кружек, театр народной игрушки, теневой театр)</a:t>
            </a:r>
          </a:p>
          <a:p>
            <a:pPr marL="228594" lvl="0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prstClr val="black"/>
                </a:solidFill>
              </a:rPr>
              <a:t> Участие родителей в показе сказки </a:t>
            </a:r>
            <a:r>
              <a:rPr lang="ru-RU" sz="3600" dirty="0" smtClean="0">
                <a:solidFill>
                  <a:prstClr val="black"/>
                </a:solidFill>
              </a:rPr>
              <a:t>«Гуси </a:t>
            </a:r>
            <a:r>
              <a:rPr lang="ru-RU" sz="3600" dirty="0">
                <a:solidFill>
                  <a:prstClr val="black"/>
                </a:solidFill>
              </a:rPr>
              <a:t>– лебеди»</a:t>
            </a:r>
          </a:p>
          <a:p>
            <a:pPr marL="228594" lvl="0" indent="-228594" defTabSz="914377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</a:pPr>
            <a:r>
              <a:rPr lang="ru-RU" sz="3600" dirty="0">
                <a:solidFill>
                  <a:prstClr val="black"/>
                </a:solidFill>
              </a:rPr>
              <a:t> Фотоколлаж </a:t>
            </a:r>
            <a:r>
              <a:rPr lang="ru-RU" sz="3600" dirty="0" smtClean="0">
                <a:solidFill>
                  <a:prstClr val="black"/>
                </a:solidFill>
              </a:rPr>
              <a:t>«Играем </a:t>
            </a:r>
            <a:r>
              <a:rPr lang="ru-RU" sz="3600" dirty="0">
                <a:solidFill>
                  <a:prstClr val="black"/>
                </a:solidFill>
              </a:rPr>
              <a:t>в сказку».</a:t>
            </a:r>
          </a:p>
        </p:txBody>
      </p:sp>
    </p:spTree>
    <p:extLst>
      <p:ext uri="{BB962C8B-B14F-4D97-AF65-F5344CB8AC3E}">
        <p14:creationId xmlns="" xmlns:p14="http://schemas.microsoft.com/office/powerpoint/2010/main" val="40985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8000"/>
            <a:lum/>
          </a:blip>
          <a:srcRect/>
          <a:stretch>
            <a:fillRect l="-10000" t="-7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28950" y="709612"/>
            <a:ext cx="10515600" cy="1325563"/>
          </a:xfrm>
        </p:spPr>
        <p:txBody>
          <a:bodyPr/>
          <a:lstStyle/>
          <a:p>
            <a:r>
              <a:rPr lang="ru-RU" b="1" dirty="0" smtClean="0"/>
              <a:t> </a:t>
            </a:r>
            <a:r>
              <a:rPr lang="ru-RU" b="1" dirty="0"/>
              <a:t>ЗАКЛЮЧИТЕЛЬНЫЙ </a:t>
            </a:r>
            <a:r>
              <a:rPr lang="ru-RU" b="1" dirty="0" smtClean="0"/>
              <a:t>ЭТАП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2050" y="2035175"/>
            <a:ext cx="11029950" cy="4351338"/>
          </a:xfrm>
        </p:spPr>
        <p:txBody>
          <a:bodyPr/>
          <a:lstStyle/>
          <a:p>
            <a:r>
              <a:rPr lang="ru-RU" dirty="0" smtClean="0"/>
              <a:t>Систематизация </a:t>
            </a:r>
            <a:r>
              <a:rPr lang="ru-RU" dirty="0"/>
              <a:t>и оформление материалов по </a:t>
            </a:r>
            <a:r>
              <a:rPr lang="ru-RU" dirty="0" smtClean="0"/>
              <a:t>проекту;</a:t>
            </a:r>
            <a:endParaRPr lang="ru-RU" dirty="0"/>
          </a:p>
          <a:p>
            <a:r>
              <a:rPr lang="ru-RU" dirty="0"/>
              <a:t>Подведение итогов </a:t>
            </a:r>
            <a:r>
              <a:rPr lang="ru-RU" dirty="0" smtClean="0"/>
              <a:t>работы;</a:t>
            </a:r>
            <a:endParaRPr lang="ru-RU" dirty="0"/>
          </a:p>
          <a:p>
            <a:r>
              <a:rPr lang="ru-RU" dirty="0"/>
              <a:t>Создание картотеки игр: театрализованных,  подвижных, </a:t>
            </a:r>
            <a:r>
              <a:rPr lang="ru-RU" dirty="0" smtClean="0"/>
              <a:t>дидактических;</a:t>
            </a:r>
            <a:endParaRPr lang="ru-RU" dirty="0"/>
          </a:p>
          <a:p>
            <a:r>
              <a:rPr lang="ru-RU" dirty="0"/>
              <a:t>Анализ результатов диагностики творческих способностей  детей, их умений и </a:t>
            </a:r>
            <a:r>
              <a:rPr lang="ru-RU" dirty="0" smtClean="0"/>
              <a:t>навыков;</a:t>
            </a:r>
            <a:endParaRPr lang="ru-RU" dirty="0"/>
          </a:p>
          <a:p>
            <a:r>
              <a:rPr lang="ru-RU" dirty="0"/>
              <a:t>Показать родителям знания и умения детей, приобретенные в ходе реализации проекта в форме «Фотоколлажа</a:t>
            </a:r>
            <a:r>
              <a:rPr lang="ru-RU" dirty="0" smtClean="0"/>
              <a:t>»;</a:t>
            </a:r>
            <a:endParaRPr lang="ru-RU" dirty="0"/>
          </a:p>
          <a:p>
            <a:r>
              <a:rPr lang="ru-RU" dirty="0"/>
              <a:t>Отзывы родителей о работе по проекту «Играем в сказку</a:t>
            </a:r>
            <a:r>
              <a:rPr lang="ru-RU" dirty="0" smtClean="0"/>
              <a:t>».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8563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9000"/>
            <a:lum/>
          </a:blip>
          <a:srcRect/>
          <a:stretch>
            <a:fillRect l="-5000" t="-85000" r="-3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6550" y="0"/>
            <a:ext cx="10515600" cy="1325563"/>
          </a:xfrm>
        </p:spPr>
        <p:txBody>
          <a:bodyPr/>
          <a:lstStyle/>
          <a:p>
            <a:r>
              <a:rPr lang="ru-RU" b="1" dirty="0" smtClean="0"/>
              <a:t>Литература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2790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Губанова Н</a:t>
            </a:r>
            <a:r>
              <a:rPr lang="ru-RU" dirty="0"/>
              <a:t>. </a:t>
            </a:r>
            <a:r>
              <a:rPr lang="ru-RU" dirty="0" smtClean="0"/>
              <a:t>Ф «Развитие игровой деятельности».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Картушина</a:t>
            </a:r>
            <a:r>
              <a:rPr lang="ru-RU" dirty="0" smtClean="0"/>
              <a:t> М.Ю «</a:t>
            </a:r>
            <a:r>
              <a:rPr lang="ru-RU" dirty="0" err="1" smtClean="0"/>
              <a:t>Логоритмические</a:t>
            </a:r>
            <a:r>
              <a:rPr lang="ru-RU" dirty="0" smtClean="0"/>
              <a:t> занятия с детьми  4-5 лет». 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Сорокина Н.Д</a:t>
            </a:r>
            <a:r>
              <a:rPr lang="ru-RU" dirty="0"/>
              <a:t>. </a:t>
            </a:r>
            <a:r>
              <a:rPr lang="ru-RU" dirty="0" smtClean="0"/>
              <a:t> «Играем </a:t>
            </a:r>
            <a:r>
              <a:rPr lang="ru-RU" dirty="0"/>
              <a:t>в кукольный театр</a:t>
            </a:r>
            <a:r>
              <a:rPr lang="ru-RU" dirty="0" smtClean="0"/>
              <a:t>».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Сорокина </a:t>
            </a:r>
            <a:r>
              <a:rPr lang="ru-RU" dirty="0"/>
              <a:t>Н.Д. </a:t>
            </a:r>
            <a:r>
              <a:rPr lang="ru-RU" dirty="0" smtClean="0"/>
              <a:t> «Сценарии </a:t>
            </a:r>
            <a:r>
              <a:rPr lang="ru-RU" dirty="0"/>
              <a:t>театральных кукольных занятий</a:t>
            </a:r>
            <a:r>
              <a:rPr lang="ru-RU" dirty="0" smtClean="0"/>
              <a:t>».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Антипина А.Е «</a:t>
            </a:r>
            <a:r>
              <a:rPr lang="ru-RU" dirty="0"/>
              <a:t>Театральная деятельность в детском саду</a:t>
            </a:r>
            <a:r>
              <a:rPr lang="ru-RU" dirty="0" smtClean="0"/>
              <a:t>».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Шороховаи</a:t>
            </a:r>
            <a:r>
              <a:rPr lang="ru-RU" dirty="0" smtClean="0"/>
              <a:t> О.А «Играем </a:t>
            </a:r>
            <a:r>
              <a:rPr lang="ru-RU" dirty="0"/>
              <a:t>в сказку» </a:t>
            </a:r>
            <a:r>
              <a:rPr lang="ru-RU" dirty="0" smtClean="0"/>
              <a:t>.</a:t>
            </a:r>
            <a:endParaRPr lang="ru-RU" dirty="0"/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Картушина</a:t>
            </a:r>
            <a:r>
              <a:rPr lang="ru-RU" dirty="0" smtClean="0"/>
              <a:t> М.Ю </a:t>
            </a:r>
            <a:r>
              <a:rPr lang="ru-RU" dirty="0"/>
              <a:t>«</a:t>
            </a:r>
            <a:r>
              <a:rPr lang="ru-RU" dirty="0" smtClean="0"/>
              <a:t>Театрализованные </a:t>
            </a:r>
            <a:r>
              <a:rPr lang="ru-RU" dirty="0"/>
              <a:t>представления для детей и взрослых</a:t>
            </a:r>
            <a:r>
              <a:rPr lang="ru-RU" dirty="0" smtClean="0"/>
              <a:t>».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err="1" smtClean="0"/>
              <a:t>Артёмова</a:t>
            </a:r>
            <a:r>
              <a:rPr lang="ru-RU" dirty="0" smtClean="0"/>
              <a:t> Л.В </a:t>
            </a:r>
            <a:r>
              <a:rPr lang="ru-RU" dirty="0"/>
              <a:t>«</a:t>
            </a:r>
            <a:r>
              <a:rPr lang="ru-RU" dirty="0" smtClean="0"/>
              <a:t>Театрализованные </a:t>
            </a:r>
            <a:r>
              <a:rPr lang="ru-RU" dirty="0"/>
              <a:t>игры дошкольников»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 </a:t>
            </a:r>
            <a:r>
              <a:rPr lang="ru-RU" dirty="0"/>
              <a:t>Интернет ресурсы.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5852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9051" y="174626"/>
            <a:ext cx="4076700" cy="119697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Новизна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0451" y="1006475"/>
            <a:ext cx="8305800" cy="5851525"/>
          </a:xfrm>
        </p:spPr>
        <p:txBody>
          <a:bodyPr>
            <a:normAutofit/>
          </a:bodyPr>
          <a:lstStyle/>
          <a:p>
            <a:r>
              <a:rPr lang="ru-RU" dirty="0" smtClean="0"/>
              <a:t>Именно </a:t>
            </a:r>
            <a:r>
              <a:rPr lang="ru-RU" dirty="0"/>
              <a:t>театрализованные игры позволяют решать многие педагогические задачи, касающиеся формирования выразительности речи, интеллектуального, коммуникативного, художественно — эстетического воспитания, развитию музыкальных и творческих способностей. Участвуя в театрализованных играх, дети становятся участниками разных событий из жизни людей, животных, растений, что дает им возможность глубже познать окружающий мир</a:t>
            </a:r>
            <a:r>
              <a:rPr lang="ru-RU" dirty="0" smtClean="0"/>
              <a:t>.</a:t>
            </a:r>
          </a:p>
          <a:p>
            <a:r>
              <a:rPr lang="ru-RU" dirty="0"/>
              <a:t>Активно применяются в работе с детьми и родителями информационно-коммуникативные технологии (ИКТ) – просмотр презентаций, мультфильмов и др.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8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39000" r="-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48388" y="3333094"/>
            <a:ext cx="71594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 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8000" r="-2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67299" y="1069976"/>
            <a:ext cx="6267451" cy="1254125"/>
          </a:xfrm>
        </p:spPr>
        <p:txBody>
          <a:bodyPr>
            <a:normAutofit fontScale="90000"/>
          </a:bodyPr>
          <a:lstStyle/>
          <a:p>
            <a:r>
              <a:rPr lang="ru-RU" sz="7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Гипотеза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62300" y="2506661"/>
            <a:ext cx="7239000" cy="4351339"/>
          </a:xfrm>
        </p:spPr>
        <p:txBody>
          <a:bodyPr/>
          <a:lstStyle/>
          <a:p>
            <a:r>
              <a:rPr lang="ru-RU" sz="3600" dirty="0"/>
              <a:t>Приобщение детей к сказке через театрализованную деятельность совершенствует ум ребёнка, помогает овладеть речью, познавать окружающий мир, развивает устойчивый интерес к сказке, способствует развитию выразительности речи.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6448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t="-39000" r="-7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8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6700" b="1" dirty="0" smtClean="0">
                <a:solidFill>
                  <a:schemeClr val="accent4"/>
                </a:solidFill>
              </a:rPr>
              <a:t>Цель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9400" y="1825625"/>
            <a:ext cx="6267450" cy="435133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chemeClr val="accent4"/>
                </a:solidFill>
              </a:rPr>
              <a:t>Приобщать </a:t>
            </a:r>
            <a:r>
              <a:rPr lang="ru-RU" sz="3600" b="1" dirty="0">
                <a:solidFill>
                  <a:schemeClr val="accent4"/>
                </a:solidFill>
              </a:rPr>
              <a:t>к сказкам посредством различных видов театра. Развивать художественно-творческие  способности  дошкольников средствами театрализованной деятельности. Содействовать гармонизации отношений между детьми и </a:t>
            </a:r>
            <a:r>
              <a:rPr lang="ru-RU" sz="3900" dirty="0">
                <a:solidFill>
                  <a:schemeClr val="accent4"/>
                </a:solidFill>
              </a:rPr>
              <a:t>взрослыми</a:t>
            </a:r>
            <a:r>
              <a:rPr lang="ru-RU" sz="3900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578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450" y="0"/>
            <a:ext cx="6115050" cy="101329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Задачи проекта: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42950"/>
            <a:ext cx="12001500" cy="6115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</a:rPr>
              <a:t>1</a:t>
            </a:r>
            <a:r>
              <a:rPr lang="ru-RU" sz="2600" dirty="0">
                <a:solidFill>
                  <a:schemeClr val="bg1"/>
                </a:solidFill>
              </a:rPr>
              <a:t>. Создать условия для развития творческой активности детей, привлекать детей к совместной театрализованной деятельности;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</a:rPr>
              <a:t>2. Развивать у детей коммуникативные </a:t>
            </a:r>
            <a:r>
              <a:rPr lang="ru-RU" sz="2600" dirty="0" smtClean="0">
                <a:solidFill>
                  <a:schemeClr val="bg1"/>
                </a:solidFill>
              </a:rPr>
              <a:t>способности;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</a:rPr>
              <a:t>3</a:t>
            </a:r>
            <a:r>
              <a:rPr lang="ru-RU" sz="2600" dirty="0">
                <a:solidFill>
                  <a:schemeClr val="bg1"/>
                </a:solidFill>
              </a:rPr>
              <a:t>. Приобщить детей к театральной культуре, обогатить их театральный опыт.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bg1"/>
                </a:solidFill>
              </a:rPr>
              <a:t>4</a:t>
            </a:r>
            <a:r>
              <a:rPr lang="ru-RU" sz="2600" dirty="0">
                <a:solidFill>
                  <a:schemeClr val="bg1"/>
                </a:solidFill>
              </a:rPr>
              <a:t>. Формировать представления о различных видах театра.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</a:rPr>
              <a:t>5.Развивать артистические навыки детей в плане переживания и воплощению образа, а также их исполнительские умения.</a:t>
            </a: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</a:rPr>
              <a:t> 6. Помогать робким и застенчивым детям включаться в </a:t>
            </a:r>
            <a:r>
              <a:rPr lang="ru-RU" sz="2600" dirty="0" smtClean="0">
                <a:solidFill>
                  <a:schemeClr val="bg1"/>
                </a:solidFill>
              </a:rPr>
              <a:t>театрализованную игру</a:t>
            </a:r>
            <a:endParaRPr lang="ru-RU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</a:rPr>
              <a:t>7. Поддерживать стремление искать выразительные средства для создания образа </a:t>
            </a:r>
            <a:r>
              <a:rPr lang="ru-RU" sz="2600" dirty="0" smtClean="0">
                <a:solidFill>
                  <a:schemeClr val="bg1"/>
                </a:solidFill>
              </a:rPr>
              <a:t>персонажа;</a:t>
            </a:r>
            <a:endParaRPr lang="ru-RU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</a:rPr>
              <a:t>8. Воспитывать в душе каждого ребёнка чувство прекрасного и </a:t>
            </a:r>
            <a:r>
              <a:rPr lang="ru-RU" sz="2600" dirty="0" err="1" smtClean="0">
                <a:solidFill>
                  <a:schemeClr val="bg1"/>
                </a:solidFill>
              </a:rPr>
              <a:t>прививатьлюбовь</a:t>
            </a:r>
            <a:r>
              <a:rPr lang="ru-RU" sz="2600" dirty="0" smtClean="0">
                <a:solidFill>
                  <a:schemeClr val="bg1"/>
                </a:solidFill>
              </a:rPr>
              <a:t> </a:t>
            </a:r>
            <a:r>
              <a:rPr lang="ru-RU" sz="2600" dirty="0">
                <a:solidFill>
                  <a:schemeClr val="bg1"/>
                </a:solidFill>
              </a:rPr>
              <a:t>к </a:t>
            </a:r>
            <a:r>
              <a:rPr lang="ru-RU" sz="2600" dirty="0" smtClean="0">
                <a:solidFill>
                  <a:schemeClr val="bg1"/>
                </a:solidFill>
              </a:rPr>
              <a:t>искусству;</a:t>
            </a:r>
            <a:endParaRPr lang="ru-RU" sz="2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600" dirty="0">
                <a:solidFill>
                  <a:schemeClr val="bg1"/>
                </a:solidFill>
              </a:rPr>
              <a:t>9. Создавать условия  для организации совместной театральной </a:t>
            </a:r>
            <a:r>
              <a:rPr lang="ru-RU" sz="2600" dirty="0" smtClean="0">
                <a:solidFill>
                  <a:schemeClr val="bg1"/>
                </a:solidFill>
              </a:rPr>
              <a:t>деятельности  детей </a:t>
            </a:r>
            <a:r>
              <a:rPr lang="ru-RU" sz="2600" dirty="0">
                <a:solidFill>
                  <a:schemeClr val="bg1"/>
                </a:solidFill>
              </a:rPr>
              <a:t>и </a:t>
            </a:r>
            <a:r>
              <a:rPr lang="ru-RU" sz="2600" dirty="0" smtClean="0">
                <a:solidFill>
                  <a:schemeClr val="bg1"/>
                </a:solidFill>
              </a:rPr>
              <a:t>взрослых</a:t>
            </a:r>
            <a:r>
              <a:rPr lang="ru-RU" sz="2600" dirty="0">
                <a:solidFill>
                  <a:schemeClr val="bg1"/>
                </a:solidFill>
              </a:rPr>
              <a:t>;</a:t>
            </a:r>
          </a:p>
        </p:txBody>
      </p:sp>
    </p:spTree>
    <p:extLst>
      <p:ext uri="{BB962C8B-B14F-4D97-AF65-F5344CB8AC3E}">
        <p14:creationId xmlns="" xmlns:p14="http://schemas.microsoft.com/office/powerpoint/2010/main" val="348736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t="-5000" r="-5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8850" y="14478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/>
              <a:t>Ожидаемые результаты проекта:</a:t>
            </a:r>
            <a:r>
              <a:rPr lang="ru-RU" dirty="0" smtClean="0">
                <a:solidFill>
                  <a:srgbClr val="FFC000"/>
                </a:solidFill>
              </a:rPr>
              <a:t/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33550" y="1619250"/>
            <a:ext cx="8972550" cy="57150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ru-RU" b="1" i="1" dirty="0" smtClean="0"/>
          </a:p>
          <a:p>
            <a:pPr marL="0" indent="0" algn="ctr">
              <a:buNone/>
            </a:pPr>
            <a:endParaRPr lang="ru-RU" b="1" i="1" dirty="0"/>
          </a:p>
          <a:p>
            <a:pPr marL="0" indent="0" algn="ctr">
              <a:buNone/>
            </a:pPr>
            <a:r>
              <a:rPr lang="ru-RU" sz="3400" b="1" i="1" dirty="0" smtClean="0"/>
              <a:t>Для </a:t>
            </a:r>
            <a:r>
              <a:rPr lang="ru-RU" sz="3400" b="1" i="1" dirty="0"/>
              <a:t>детей:</a:t>
            </a:r>
            <a:endParaRPr lang="ru-RU" sz="3400" dirty="0"/>
          </a:p>
          <a:p>
            <a:pPr marL="0" indent="0">
              <a:buNone/>
            </a:pPr>
            <a:r>
              <a:rPr lang="ru-RU" sz="3400" dirty="0"/>
              <a:t>1)У детей сформируется устойчивый интерес к театрально-игровой деятельности, желание участвовать в спектакле по сюжету знакомой сказки;</a:t>
            </a:r>
          </a:p>
          <a:p>
            <a:pPr marL="0" indent="0">
              <a:buNone/>
            </a:pPr>
            <a:r>
              <a:rPr lang="ru-RU" sz="3400" dirty="0"/>
              <a:t>2) Развитие у детей познавательной активности, творческих способностей, коммуникативных навыков. </a:t>
            </a:r>
          </a:p>
          <a:p>
            <a:pPr marL="0" indent="0">
              <a:buNone/>
            </a:pPr>
            <a:r>
              <a:rPr lang="ru-RU" sz="3400" dirty="0"/>
              <a:t>3) Умение в играх – драматизациях, кукольных театрах, настольных театрах передавать образ сказочного героя, характер персонажа интонационной выразительностью речи, мимикой, жестами</a:t>
            </a:r>
          </a:p>
          <a:p>
            <a:pPr marL="0" indent="0">
              <a:buNone/>
            </a:pPr>
            <a:r>
              <a:rPr lang="ru-RU" sz="3400" dirty="0"/>
              <a:t>4)Создание благоприятных условий для раскрытия личности ребенка, его индивидуальности, творческого потенциала через приобщение детей к театральному искусству, к театрализованной деятельности. </a:t>
            </a:r>
          </a:p>
          <a:p>
            <a:pPr marL="0" indent="0">
              <a:buNone/>
            </a:pPr>
            <a:r>
              <a:rPr lang="ru-RU" sz="3400" dirty="0"/>
              <a:t>5)Увлечённое использование театрального центра детьми в группе в самостоятельной деятельности и хорошие показатели «актёрского мастерства» для детей 4-5 лет;</a:t>
            </a:r>
          </a:p>
          <a:p>
            <a:pPr marL="0" indent="0">
              <a:buNone/>
            </a:pPr>
            <a:r>
              <a:rPr lang="ru-RU" sz="3400" dirty="0"/>
              <a:t>6)Знакомство  детей с историей театра, его видами, способами  обыгрывания</a:t>
            </a:r>
            <a:r>
              <a:rPr lang="ru-RU" sz="3400" dirty="0" smtClean="0"/>
              <a:t>.</a:t>
            </a:r>
            <a:endParaRPr lang="ru-RU" sz="3400" dirty="0"/>
          </a:p>
        </p:txBody>
      </p:sp>
    </p:spTree>
    <p:extLst>
      <p:ext uri="{BB962C8B-B14F-4D97-AF65-F5344CB8AC3E}">
        <p14:creationId xmlns="" xmlns:p14="http://schemas.microsoft.com/office/powerpoint/2010/main" val="33733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t="-7000" r="-8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6450" y="1581151"/>
            <a:ext cx="10515600" cy="5643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/>
              <a:t>Для воспитателей:</a:t>
            </a:r>
            <a:endParaRPr lang="ru-RU" dirty="0"/>
          </a:p>
          <a:p>
            <a:r>
              <a:rPr lang="ru-RU" dirty="0"/>
              <a:t>Повышение профессионализма.</a:t>
            </a:r>
          </a:p>
          <a:p>
            <a:r>
              <a:rPr lang="ru-RU" dirty="0"/>
              <a:t>Внедрение новых методов в работе с детьми и родителями.</a:t>
            </a:r>
          </a:p>
          <a:p>
            <a:r>
              <a:rPr lang="ru-RU" dirty="0"/>
              <a:t>Личностный профессиональный рост.</a:t>
            </a:r>
          </a:p>
          <a:p>
            <a:r>
              <a:rPr lang="ru-RU" dirty="0"/>
              <a:t>Самореализация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i="1" dirty="0"/>
              <a:t>Для родителей:</a:t>
            </a:r>
            <a:endParaRPr lang="ru-RU" dirty="0"/>
          </a:p>
          <a:p>
            <a:r>
              <a:rPr lang="ru-RU" dirty="0"/>
              <a:t>Активное участие родителей в жизни группы.</a:t>
            </a:r>
          </a:p>
          <a:p>
            <a:r>
              <a:rPr lang="ru-RU" dirty="0"/>
              <a:t>Изготовление театров, элементов костюмов, декораций  родителями для дальнейшего использования.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9668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</TotalTime>
  <Words>1191</Words>
  <Application>Microsoft Office PowerPoint</Application>
  <PresentationFormat>Произвольный</PresentationFormat>
  <Paragraphs>201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Актуальность </vt:lpstr>
      <vt:lpstr>Проблема </vt:lpstr>
      <vt:lpstr>Новизна </vt:lpstr>
      <vt:lpstr>Гипотеза </vt:lpstr>
      <vt:lpstr>Цель проекта: </vt:lpstr>
      <vt:lpstr>Задачи проекта: </vt:lpstr>
      <vt:lpstr>Ожидаемые результаты проекта: </vt:lpstr>
      <vt:lpstr>Слайд 9</vt:lpstr>
      <vt:lpstr>Слайд 10</vt:lpstr>
      <vt:lpstr>Формы и методы реализации проекта </vt:lpstr>
      <vt:lpstr>Слайд 12</vt:lpstr>
      <vt:lpstr>Этапы проекта </vt:lpstr>
      <vt:lpstr>ПОДГОТОВИТЕЛЬНЫЙ ЭТАП </vt:lpstr>
      <vt:lpstr>Слайд 15</vt:lpstr>
      <vt:lpstr>ОСНОВНОЙ ЭТАП. РЕАЛИЗАЦИЯ ПРОЕКТА  Календарно – тематический план </vt:lpstr>
      <vt:lpstr>Слайд 17</vt:lpstr>
      <vt:lpstr>Слайд 18</vt:lpstr>
      <vt:lpstr>Слайд 19</vt:lpstr>
      <vt:lpstr>Совместная деятельность взрослых и детей</vt:lpstr>
      <vt:lpstr>Слайд 21</vt:lpstr>
      <vt:lpstr>Слайд 22</vt:lpstr>
      <vt:lpstr>Слайд 23</vt:lpstr>
      <vt:lpstr>Слайд 24</vt:lpstr>
      <vt:lpstr>Слайд 25</vt:lpstr>
      <vt:lpstr>Рассматривание иллюстраций к сказкам </vt:lpstr>
      <vt:lpstr>Слайд 27</vt:lpstr>
      <vt:lpstr>Рассказывание сказки  с помощью разных видов театра  </vt:lpstr>
      <vt:lpstr>Слайд 29</vt:lpstr>
      <vt:lpstr>Слайд 30</vt:lpstr>
      <vt:lpstr>Слайд 31</vt:lpstr>
      <vt:lpstr>Слайд 32</vt:lpstr>
      <vt:lpstr>Потешка  «Плетень» </vt:lpstr>
      <vt:lpstr>Слайд 34</vt:lpstr>
      <vt:lpstr>Слайд 35</vt:lpstr>
      <vt:lpstr>Слайд 36</vt:lpstr>
      <vt:lpstr>Работа с родителями Формы взаимодействия с родителями:  </vt:lpstr>
      <vt:lpstr> ЗАКЛЮЧИТЕЛЬНЫЙ ЭТАП </vt:lpstr>
      <vt:lpstr>Литература 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про</cp:lastModifiedBy>
  <cp:revision>43</cp:revision>
  <dcterms:created xsi:type="dcterms:W3CDTF">2018-01-25T17:02:17Z</dcterms:created>
  <dcterms:modified xsi:type="dcterms:W3CDTF">2020-10-28T05:41:47Z</dcterms:modified>
</cp:coreProperties>
</file>