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3" r:id="rId16"/>
    <p:sldId id="285" r:id="rId17"/>
    <p:sldId id="280" r:id="rId18"/>
    <p:sldId id="279" r:id="rId19"/>
    <p:sldId id="281" r:id="rId20"/>
    <p:sldId id="257" r:id="rId21"/>
    <p:sldId id="262" r:id="rId22"/>
    <p:sldId id="259" r:id="rId23"/>
    <p:sldId id="260" r:id="rId24"/>
    <p:sldId id="261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311" r:id="rId35"/>
    <p:sldId id="296" r:id="rId36"/>
    <p:sldId id="297" r:id="rId37"/>
    <p:sldId id="298" r:id="rId38"/>
    <p:sldId id="310" r:id="rId39"/>
    <p:sldId id="301" r:id="rId40"/>
    <p:sldId id="302" r:id="rId41"/>
    <p:sldId id="300" r:id="rId42"/>
    <p:sldId id="304" r:id="rId43"/>
    <p:sldId id="305" r:id="rId44"/>
    <p:sldId id="306" r:id="rId45"/>
    <p:sldId id="307" r:id="rId46"/>
    <p:sldId id="308" r:id="rId47"/>
    <p:sldId id="309" r:id="rId48"/>
    <p:sldId id="258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599904-AD51-44CB-B1E3-EB611A3F0892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E52F34-BCA0-47AE-97BD-7153D0E3F9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700808"/>
            <a:ext cx="6909048" cy="1828800"/>
          </a:xfrm>
        </p:spPr>
        <p:txBody>
          <a:bodyPr>
            <a:normAutofit/>
          </a:bodyPr>
          <a:lstStyle/>
          <a:p>
            <a:pPr algn="ctr"/>
            <a:r>
              <a:rPr lang="x-none"/>
              <a:t>ПРОФЕССИОНАЛЬНЫЙ </a:t>
            </a:r>
            <a:r>
              <a:rPr lang="x-none" smtClean="0"/>
              <a:t>СТАНДАРТ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Изучаем стандарты</a:t>
            </a:r>
            <a:endParaRPr lang="ru-RU" dirty="0"/>
          </a:p>
        </p:txBody>
      </p:sp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1839091" y="3555976"/>
            <a:ext cx="71209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(педагогическая деятельность в дошкольном,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начальном общем, основном общем, среднем общем образовании)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(воспитатель, учитель)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618" name="Picture 2" descr="C:\Users\связной\Documents\переход на ФГОС ДО\4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190750" cy="1457325"/>
          </a:xfrm>
          <a:prstGeom prst="rect">
            <a:avLst/>
          </a:prstGeom>
          <a:noFill/>
        </p:spPr>
      </p:pic>
      <p:pic>
        <p:nvPicPr>
          <p:cNvPr id="6" name="Picture 2" descr="C:\Users\связной\Desktop\эмблема Школа методист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4664"/>
            <a:ext cx="2657475" cy="1431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Зачем нужен профессиональный стандарт педагога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Стандарт – инструмент реализации стратегии образования в меняющемся мире.</a:t>
            </a:r>
          </a:p>
          <a:p>
            <a:r>
              <a:rPr lang="ru-RU" dirty="0" smtClean="0"/>
              <a:t>Стандарт 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dirty="0" smtClean="0"/>
              <a:t>Стандарт – объективный измеритель квалификации педагога.</a:t>
            </a:r>
          </a:p>
          <a:p>
            <a:r>
              <a:rPr lang="ru-RU" dirty="0" smtClean="0"/>
              <a:t>Стандарт – средство отбора педагогических кадров в образовательные организации.</a:t>
            </a:r>
          </a:p>
          <a:p>
            <a:r>
              <a:rPr lang="ru-RU" dirty="0" smtClean="0"/>
              <a:t>Стандарт – основа для формирования трудового договора, фиксирующего отношения между работником и работодателем.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Необходимость наполнения профессионального стандарта педагога новыми компетенциями: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одаренными обучающимися.</a:t>
            </a:r>
          </a:p>
          <a:p>
            <a:r>
              <a:rPr lang="ru-RU" dirty="0" smtClean="0"/>
              <a:t>Работа в условиях реализации программ инклюзивного образования.</a:t>
            </a:r>
          </a:p>
          <a:p>
            <a:r>
              <a:rPr lang="ru-RU" dirty="0" smtClean="0"/>
              <a:t>Работа с обучающимися, имеющими проблемы в развитии.</a:t>
            </a:r>
          </a:p>
          <a:p>
            <a:r>
              <a:rPr lang="ru-RU" dirty="0" smtClean="0"/>
              <a:t>Работа с </a:t>
            </a:r>
            <a:r>
              <a:rPr lang="ru-RU" dirty="0" err="1" smtClean="0"/>
              <a:t>девиантными</a:t>
            </a:r>
            <a:r>
              <a:rPr lang="ru-RU" dirty="0" smtClean="0"/>
              <a:t>, зависимыми, социально запущенными и социально уязвимыми обучающимися, имеющими серьезные отклонения в поведении.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Требования к профессиональному стандарту педагога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Стандарт должен:</a:t>
            </a:r>
          </a:p>
          <a:p>
            <a:r>
              <a:rPr lang="ru-RU" dirty="0" smtClean="0"/>
              <a:t>Соответствовать структуре профессиональной деятельности педагога.</a:t>
            </a:r>
          </a:p>
          <a:p>
            <a:r>
              <a:rPr lang="ru-RU" dirty="0" smtClean="0"/>
              <a:t>Не превращаться в инструмент жесткой регламентации деятельности педагога.</a:t>
            </a:r>
          </a:p>
          <a:p>
            <a:r>
              <a:rPr lang="ru-RU" dirty="0" smtClean="0"/>
              <a:t>Избавить педагога от выполнения несвойственных функций, отвлекающих его от выполнения своих прямых обязанностей.</a:t>
            </a:r>
          </a:p>
          <a:p>
            <a:r>
              <a:rPr lang="ru-RU" dirty="0" smtClean="0"/>
              <a:t>Побуждать педагога к поиску нестандартных решений.</a:t>
            </a:r>
          </a:p>
          <a:p>
            <a:r>
              <a:rPr lang="ru-RU" dirty="0" smtClean="0"/>
              <a:t>Соответствовать международным нормам и регламентам.</a:t>
            </a:r>
          </a:p>
          <a:p>
            <a:r>
              <a:rPr lang="ru-RU" dirty="0" smtClean="0"/>
              <a:t>Соотноситься с требованиями профильных министерств и ведомств, от которых зависят исчисление трудового стажа, начисление пенсий и т.п.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54292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Профессиональный стандарт педагога – рамочный документ, в котором определяются  </a:t>
            </a:r>
            <a:r>
              <a:rPr lang="ru-RU" b="1" dirty="0" smtClean="0"/>
              <a:t>основные </a:t>
            </a:r>
            <a:r>
              <a:rPr lang="ru-RU" dirty="0" smtClean="0"/>
              <a:t>требования к его квалификации.</a:t>
            </a:r>
          </a:p>
          <a:p>
            <a:r>
              <a:rPr lang="ru-RU" dirty="0" smtClean="0"/>
              <a:t>Общенациональная рамка стандарта может быть дополнена региональными требованиями, учитывающими 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, демографические и прочие особенности данной территории (мегаполисы, районы с преобладанием сельского населения, моноэтнические и </a:t>
            </a:r>
            <a:r>
              <a:rPr lang="ru-RU" dirty="0" err="1" smtClean="0"/>
              <a:t>полиэтнические</a:t>
            </a:r>
            <a:r>
              <a:rPr lang="ru-RU" dirty="0" smtClean="0"/>
              <a:t> регионы накладывают свою специфику на труд педагога).</a:t>
            </a:r>
          </a:p>
          <a:p>
            <a:r>
              <a:rPr lang="ru-RU" dirty="0" smtClean="0"/>
              <a:t>Профессиональный стандарт педагога может быть также дополнен внутренним стандартом образовательного учреждения (по аналогии со стандартом предприятия), в соответствии со спецификой реализуемых в данном учреждении образовательных программ (школа для одаренных, инклюзивная школа и т.п.).</a:t>
            </a:r>
          </a:p>
          <a:p>
            <a:r>
              <a:rPr lang="ru-RU" dirty="0" smtClean="0"/>
              <a:t>Профессиональный стандарт педагога является уровневым, учитывающим специфику работы педагогов в дошкольных учреждениях, начальной, основной и старшей школе.</a:t>
            </a:r>
          </a:p>
          <a:p>
            <a:r>
              <a:rPr lang="ru-RU" dirty="0" smtClean="0"/>
              <a:t>Профессиональный стандарт педагога отражает структуру его профессиональной деятельности: обучение, воспитание и развитие ребенка. В соответствии со стратегией современного образования в меняющемся мире, он существенно наполняется психолого-педагогическими компетенциями, призванными помочь педагогу в решении новых стоящих перед ним проблем.</a:t>
            </a:r>
          </a:p>
          <a:p>
            <a:r>
              <a:rPr lang="ru-RU" dirty="0" smtClean="0"/>
              <a:t>Стандарт выдвигает требования к личностным качествам педагога, неотделимым от его профессиональных компетенций, таких как: 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Профессиональный стандарт педагога выполняет функции, призванные: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Преодолеть технократический подход в оценке труда педагога.</a:t>
            </a:r>
          </a:p>
          <a:p>
            <a:r>
              <a:rPr lang="ru-RU" dirty="0" smtClean="0"/>
              <a:t>Обеспечить координированный рост свободы и ответственности педагога за результаты своего труда.</a:t>
            </a:r>
          </a:p>
          <a:p>
            <a:r>
              <a:rPr lang="ru-RU" dirty="0" smtClean="0"/>
              <a:t>Мотивировать педагога на постоянное повышение квалификации.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1. Область применения:  сфера дошкольного, начального и общего среднего образования. Профессиональный стандарт педагога может применяться:</a:t>
            </a:r>
          </a:p>
          <a:p>
            <a:pPr>
              <a:buNone/>
            </a:pPr>
            <a:r>
              <a:rPr lang="ru-RU" dirty="0" smtClean="0"/>
              <a:t>а) при приеме на работу в общеобразовательное учреждение на должность «педагог»;</a:t>
            </a:r>
          </a:p>
          <a:p>
            <a:pPr>
              <a:buNone/>
            </a:pPr>
            <a:r>
              <a:rPr lang="ru-RU" dirty="0" smtClean="0"/>
              <a:t>в) при проведении аттестации педагогов </a:t>
            </a:r>
            <a:r>
              <a:rPr lang="ru-RU" b="1" dirty="0" smtClean="0"/>
              <a:t> </a:t>
            </a:r>
            <a:r>
              <a:rPr lang="ru-RU" dirty="0" smtClean="0"/>
              <a:t>образовательных учреждений региональными органами исполнительной власти, осуществляющими управление в сфере образования </a:t>
            </a:r>
            <a:r>
              <a:rPr lang="ru-RU" b="1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 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Профессиональный стандарт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2. Цель применения</a:t>
            </a:r>
          </a:p>
          <a:p>
            <a:pPr>
              <a:buNone/>
            </a:pPr>
            <a:r>
              <a:rPr lang="ru-RU" dirty="0" smtClean="0"/>
              <a:t>2.1. 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pPr>
              <a:buNone/>
            </a:pPr>
            <a:r>
              <a:rPr lang="ru-RU" dirty="0" smtClean="0"/>
              <a:t>2.2. Обеспечить необходимую подготовку педагога для получения высоких результатов его труда.</a:t>
            </a:r>
          </a:p>
          <a:p>
            <a:pPr>
              <a:buNone/>
            </a:pPr>
            <a:r>
              <a:rPr lang="ru-RU" dirty="0" smtClean="0"/>
              <a:t>2.3. Обеспечить необходимую осведомленность педагога о предъявляемых к нему требованиях.</a:t>
            </a:r>
          </a:p>
          <a:p>
            <a:pPr>
              <a:buNone/>
            </a:pPr>
            <a:r>
              <a:rPr lang="ru-RU" dirty="0" smtClean="0"/>
              <a:t>2.4. Содействовать вовлечению педагогов в решение задачи повышения качества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Новый профессиональный стандарт для педагогов разрабатывался по поручению президента страны Владимира Путина и в соответствии с поручением Заместителя Председателя Правительства РФ О.Ю. </a:t>
            </a:r>
            <a:r>
              <a:rPr lang="ru-RU" dirty="0" err="1" smtClean="0"/>
              <a:t>Голодец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 – 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Федеральный закон № 273-ФЗ от 29.12.2012 «Об образовании в Российской Федерации»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26 августа 2010 г. № 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(зарегистрировано в Минюсте России 6 октября 2010 г. № 18638).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Ответственная организация – разработчик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Государственное бюджетное образовательное учреждение высшего профессионального образования города Москвы «Московский городской психолого-педагогический университет». Ректор Рубцов Виталий Владимирович</a:t>
            </a:r>
          </a:p>
          <a:p>
            <a:pPr>
              <a:buNone/>
            </a:pPr>
            <a:r>
              <a:rPr lang="ru-RU" b="1" dirty="0" smtClean="0"/>
              <a:t>Наименование организации – разработчиков</a:t>
            </a:r>
          </a:p>
          <a:p>
            <a:r>
              <a:rPr lang="ru-RU" sz="2400" dirty="0" smtClean="0"/>
              <a:t>Государственное бюджетное образовательное учреждение города Москвы Центр образования № 109, директор Е.А. Ямбург.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– ключевая фигура реформирования образования.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 деле обучения и воспитания, во всем школьном деле ничего нельзя улучшить, минуя голову учителя» </a:t>
            </a:r>
          </a:p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К.Д. Ушинский.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 Приказом </a:t>
            </a:r>
            <a:r>
              <a:rPr lang="x-none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Федерации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«18» октября 2013 г. № 544н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3928" y="1844824"/>
            <a:ext cx="4914128" cy="6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вступает в силу с 1 января 2015 года</a:t>
            </a:r>
          </a:p>
        </p:txBody>
      </p:sp>
      <p:pic>
        <p:nvPicPr>
          <p:cNvPr id="1026" name="Picture 2" descr="C:\Users\связной\Desktop\п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91" y="1772816"/>
            <a:ext cx="3261897" cy="453650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связной\Desktop\профес стандарт педагога\приказ утвержд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92896"/>
            <a:ext cx="5097112" cy="387932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разделы: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Общие сведения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Описание трудовых функций, входящих в профессиональный стандарт (функциональная карта вида профессиональной деятельности)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Характеристика обобщенных трудовых функций.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Сведения об организациях-разработчиках профессионального стандарта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цель вида профессиональной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Оказание образовательных услуг по основным общеобразовательным программам  образовательными организациями, осуществляющими обучение.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Общее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0648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занятий: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060848"/>
          <a:ext cx="8064896" cy="1962912"/>
        </p:xfrm>
        <a:graphic>
          <a:graphicData uri="http://schemas.openxmlformats.org/drawingml/2006/table">
            <a:tbl>
              <a:tblPr/>
              <a:tblGrid>
                <a:gridCol w="1280705"/>
                <a:gridCol w="2608187"/>
                <a:gridCol w="1080696"/>
                <a:gridCol w="3095308"/>
              </a:tblGrid>
              <a:tr h="502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Преподаватели в средней школе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 дошкольного воспитания и образования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Преподаватели в системе специального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Преподавательский персонал специального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3310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Преподавательский персонал начального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005064"/>
            <a:ext cx="81534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Отнесение к видам экономической деятельности: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4509120"/>
          <a:ext cx="8064896" cy="1005838"/>
        </p:xfrm>
        <a:graphic>
          <a:graphicData uri="http://schemas.openxmlformats.org/drawingml/2006/table">
            <a:tbl>
              <a:tblPr/>
              <a:tblGrid>
                <a:gridCol w="1224136"/>
                <a:gridCol w="6840760"/>
              </a:tblGrid>
              <a:tr h="502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80.10.1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Услуги в области дошкольного и начального общего образования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2340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области основного общего и среднего (полного) образования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II</a:t>
            </a:r>
            <a:r>
              <a:rPr lang="ru-RU" sz="2400" dirty="0" smtClean="0"/>
              <a:t>. Описание трудовых функций, входящих в профессиональный стандарт (функциональная карта вида профессиональной деятельности)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30674"/>
          <a:ext cx="8784976" cy="5573446"/>
        </p:xfrm>
        <a:graphic>
          <a:graphicData uri="http://schemas.openxmlformats.org/drawingml/2006/table">
            <a:tbl>
              <a:tblPr/>
              <a:tblGrid>
                <a:gridCol w="375427"/>
                <a:gridCol w="2853240"/>
                <a:gridCol w="600682"/>
                <a:gridCol w="3003410"/>
                <a:gridCol w="901023"/>
                <a:gridCol w="1051194"/>
              </a:tblGrid>
              <a:tr h="5518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latin typeface="Times New Roman"/>
                          <a:ea typeface="Times New Roman"/>
                          <a:cs typeface="Times New Roman"/>
                        </a:rPr>
                        <a:t>Обобщенные трудовые функции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  <a:cs typeface="Times New Roman"/>
                        </a:rPr>
                        <a:t>Трудовые функции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квалификации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(подуровень) квалификации</a:t>
                      </a:r>
                    </a:p>
                  </a:txBody>
                  <a:tcPr marL="17995" marR="179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56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проектированию и реализации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образовательного процесса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образовательных организациях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дошкольного, начального общего, основного общего, среднего общего образования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Общепедагогическая функция.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01.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Воспитательная деятельность 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/02.6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Развивающая деятельность 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/03.6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02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деятельность по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проектированию и реализации 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основных общеобразовательных программ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5-6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дошкольного образования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B/01.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начального общего образования 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Педагогическая деятельность по реализации программ основного и среднего общего образования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Модуль «Предметное обучение. Математика»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Модуль «Предметное обучение. Русский язык»</a:t>
                      </a: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995" marR="17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А)Педагогическая деятельность по проектированию и реализации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образовательного процесса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в образовательных организациях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дошкольного, начального общего, основного общего, среднего общего образования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Обобщенная трудовая функция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01.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Общепедагогическая функция.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endParaRPr lang="ru-RU" sz="32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Воспитательная деятельность </a:t>
            </a:r>
            <a:endParaRPr lang="ru-RU" sz="32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en-US" sz="32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Развивающая деятельность </a:t>
            </a:r>
            <a:endParaRPr lang="ru-RU" sz="32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Обобщенная трудовая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Требования к образованию и обучению:</a:t>
            </a:r>
          </a:p>
          <a:p>
            <a:r>
              <a:rPr lang="ru-RU" dirty="0" smtClean="0"/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 </a:t>
            </a:r>
          </a:p>
          <a:p>
            <a:pPr>
              <a:buNone/>
            </a:pPr>
            <a:r>
              <a:rPr lang="ru-RU" dirty="0" smtClean="0"/>
              <a:t>Требования к опыту практической  работы: не предъявляются</a:t>
            </a:r>
          </a:p>
          <a:p>
            <a:pPr>
              <a:buNone/>
            </a:pPr>
            <a:r>
              <a:rPr lang="ru-RU" dirty="0" smtClean="0"/>
              <a:t>Особые условия допуска к работе:</a:t>
            </a:r>
          </a:p>
          <a:p>
            <a:r>
              <a:rPr lang="ru-RU" dirty="0" smtClean="0"/>
              <a:t>К педагогической деятельности не допускаются лица:</a:t>
            </a:r>
          </a:p>
          <a:p>
            <a:r>
              <a:rPr lang="ru-RU" dirty="0" smtClean="0"/>
              <a:t>лишенные права заниматься педагогической деятельностью в соответствии с вступившим в законную силу приговором суда;</a:t>
            </a:r>
          </a:p>
          <a:p>
            <a:r>
              <a:rPr lang="ru-RU" dirty="0" smtClean="0"/>
              <a:t>имеющие или имевшие судимость за преступления, состав и виды которых установлены  законодательством Российской Федерации;</a:t>
            </a:r>
          </a:p>
          <a:p>
            <a:r>
              <a:rPr lang="ru-RU" dirty="0" smtClean="0"/>
              <a:t>признанные недееспособными в установленном федеральным законом порядке;</a:t>
            </a:r>
          </a:p>
          <a:p>
            <a:r>
              <a:rPr lang="ru-RU" dirty="0" smtClean="0"/>
              <a:t>имеющие заболевания, предусмотренные установленным перечнем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01.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2700" dirty="0" smtClean="0">
                <a:latin typeface="Times New Roman"/>
                <a:ea typeface="Times New Roman"/>
                <a:cs typeface="Times New Roman"/>
              </a:rPr>
              <a:t>Общепедагогическая функция.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Трудовые действия: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060848"/>
          <a:ext cx="8784976" cy="4657344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6032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программ учебных дисциплин в рамках основной общеобразовательной программы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профессиональной деятельности в соответствии с требованиями федеральных государственных образовательных стандартов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дошкольного, начального общего, основного общего, среднего общего образования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2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63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и проведение учебных занятий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63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Систематический анализ эффективности учебных занятий и подходов к обучению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2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универсальных учебных действий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навыков, связанных с информационно-коммуникационными технологиями (далее – ИКТ)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Формирование мотивации к обучению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01.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2700" dirty="0" smtClean="0">
                <a:latin typeface="Times New Roman"/>
                <a:ea typeface="Times New Roman"/>
                <a:cs typeface="Times New Roman"/>
              </a:rPr>
              <a:t>Общепедагогическая функция.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умения: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060848"/>
          <a:ext cx="8784975" cy="4841712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438906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06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Объективно оценивать знания обучающихся на основе тестирования и других методов контроля в соответствии с реальными учебными возможностями детей 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6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 обучающихся, для которых русский язык не является родным; обучающихся с ограниченными возможностями здоровья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6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Владеть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ИКТ-компетентностями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общепользовательская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ИКТ-компетентность;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общепедагогическая ИКТ-компетентность;</a:t>
                      </a:r>
                    </a:p>
                    <a:p>
                      <a:pPr marL="2527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предметно-педагогическая ИКТ-компетентность (отражающая профессиональную ИКТ-компетентность соответствующей области человеческой деятельности) 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81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различные виды внеурочной деятельности: игровую, учебно-исследовательскую, художественно-продуктивную,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культурно-досуговую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 учетом возможностей образовательной организации, места жительства и историко-культурного своеобразия региона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01.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2700" dirty="0" smtClean="0">
                <a:latin typeface="Times New Roman"/>
                <a:ea typeface="Times New Roman"/>
                <a:cs typeface="Times New Roman"/>
              </a:rPr>
              <a:t>Общепедагогическая функция.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знания: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060847"/>
          <a:ext cx="8712968" cy="489395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616936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Преподаваемый предмет  в пределах требований федеральных государственных образовательных стандартов и основной общеобразовательной программы, его истории и места в  мировой культуре и науке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40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История, теория, закономерности и принципы построения и функционирования образовательных систем, роль и место образования в жизни личности и общества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936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закономерности возрастного развития, стадии и кризисы развития, социализация личности, индикаторы  индивидуальных особенностей траекторий жизни, их возможные девиации, а также основы их психодиагностики  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27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психодидактики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поликультурного образования, закономерностей поведения в социальных сетях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19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Пути достижения образовательных результатов  и способы оценки результатов обучения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90">
                <a:tc>
                  <a:txBody>
                    <a:bodyPr/>
                    <a:lstStyle/>
                    <a:p>
                      <a:pPr marL="260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Основы методики преподавания, основные принципы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подхода, виды и приемы современных педагогических технологий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Рабочая программа и методика обучения по данному предмету  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Приоритетные направления развития образовательной системы Российской Федерации, законов и иных нормативных правовых актов, регламентирующих образовательную деятельность в Российской Федерации, нормативных документов по вопросам обучения и воспитания детей и молодежи,  федеральных государственных образовательных стандартов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дошкольного, начального общего, основного общего, среднего общего образования,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законодательства о правах ребенка, трудового законодательства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Нормативные документы по вопросам обучения и воспитания детей и молодежи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Конвенция о правах ребенка</a:t>
                      </a:r>
                    </a:p>
                  </a:txBody>
                  <a:tcPr marL="60717" marR="60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Трудовое законодательство</a:t>
                      </a:r>
                    </a:p>
                  </a:txBody>
                  <a:tcPr marL="60717" marR="60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 стремительно меняющемся открытом мире главным профессиональным качеством, которое педагог должен постоянно демонстрировать своим ученикам, становится умение учиться.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01.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2700" dirty="0" smtClean="0">
                <a:latin typeface="Times New Roman"/>
                <a:ea typeface="Times New Roman"/>
                <a:cs typeface="Times New Roman"/>
              </a:rPr>
              <a:t>Общепедагогическая функция.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Другие характеристики: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496944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Соблюдение правовых, нравственных и этических норм, требований профессиональной этики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Воспитательная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Трудовые действия: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057601"/>
          <a:ext cx="8784975" cy="4971951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29241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Регулирование поведения обучающихся для обеспечения безопасной образовательной среды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современных, в том числе интерактивных, форм и методов воспитательной работы, используя их как на занятии, так и во внеурочной  деятельности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воспитательных целей, способствующих развитию обучающихся, независимо от их способностей и характера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 образовательной организации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52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Проектирование и реализация воспитательных программ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воспитательных возможностей различных видов деятельности ребенка (учебной, игровой, трудовой, спортивной, художественной и т.д.)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1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Помощь и поддержка в организации деятельности ученических органов самоуправления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Создание, поддержание уклада, атмосферы и традиций жизни образовательной организации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1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толерантности и навыков поведения в изменяющейся поликультурной среде 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конструктивных воспитательных усилий родителей (законных представителей) обучающихся, помощь  семье в решении вопросов воспитания ребенка</a:t>
                      </a:r>
                    </a:p>
                  </a:txBody>
                  <a:tcPr marL="54722" marR="547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Воспитательная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умения: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132853"/>
          <a:ext cx="8712968" cy="4708983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463707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Строить воспитательную деятельность с учетом культурных различий детей, половозрастных и индивидуальных особенностей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3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Общаться с детьми, признавать их достоинство, понимая и принимая их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2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Создавать в учебных группах (классе, кружке, секции и т.п.) разновозрастные детско-взрослые общности обучающихся, их родителей (законных представителей) 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2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07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Анализировать реальное состояние дел в учебной группе, поддерживать в детском коллективе деловую, дружелюбную атмосферу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2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07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Находить ценностный аспект учебного знания и информации обеспечивать его понимание и переживание обучающимися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Владеть методами организации экскурсий, походов и экспедиций и т.п.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Сотрудничать с другими педагогическими работниками и другими специалистами в решении воспитательных задач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Воспитательная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знания: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060847"/>
          <a:ext cx="8784976" cy="465690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16763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Основы законодательства о правах ребенка, законы в сфере образования и федеральные государственные образовательные стандарты общего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4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История, теория, закономерности и принципы построения и функционирования образовательных (педагогических) систем, роль и место образования в жизни личности и общества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Основы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психодидактики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поликультурного образования, закономерностей поведения в социальных сетях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45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закономерности возрастного развития, стадии и кризисы развития и социализации личности, индикаторы и индивидуальные особенности траекторий жизни и их возможные девиации, приемы их диагностики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marL="2413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Научное представление о результатах образования, путях их достижения и способах оценки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Основы методики воспитательной работы, основные принципы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деятельностного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подхода, виды и приемы современных педагогических технологий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Нормативные правовые, руководящие и инструктивные документы, регулирующие организацию и проведение мероприятий за пределами  территории образовательной организации (экскурсий, походов и экспедиций)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Воспитательная деятельность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Другие характеристики: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496944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Соблюдение правовых, нравственных и этических норм, требований профессиональной этики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Развивающая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Трудовые действия: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132859"/>
          <a:ext cx="8784976" cy="471821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27289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в ходе наблюдения поведенческих и личностных проблем обучающихся, связанных с особенностями их развития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4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9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инструментария и методов диагностики и оценки показателей уровня и динамики развития ребенка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147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аутисты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дети с синдромом дефицита внимания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гиперактивностью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др.), дети с ограниченными возможностями здоровья, дети с девиациями поведения, дети с зависимостью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3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Оказание адресной помощи обучающимся 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89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другими специалистами в рамках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психолого-медико-педагогического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консилиума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4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 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92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Освоение и адекватное применение специальных технологий и методов, позволяющих проводить коррекционно-развивающую работу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21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системы регуляции поведения и деятельности обучающихся </a:t>
                      </a: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Развивающая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умения: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060849"/>
          <a:ext cx="8784975" cy="4823377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6862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Владеть 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 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в практике своей работы психологические подходы: культурно-исторический,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развивающий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Осуществлять (совместно с психологом и другими специалистами) психолого-педагогическое сопровождение основных общеобразовательных программ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Понимать документацию специалистов (психологов, дефектологов, логопедов и т.д.)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(совместно с психологом и другими специалистами) психолого-педагогическую характеристику (портрет) личности обучающегося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94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Разрабатывать 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 с учетом личностных и возрастных особенностей обучающихся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Владеть стандартизированными методами  психодиагностики личностных характеристик и возрастных особенностей обучающихся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23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Оценивать образовательные результаты: формируемые в преподаваемом предмете предметные и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компетенции, а также осуществлять (совместно с психологом) мониторинг личностных характеристик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Формировать детско-взрослые сообщества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en-US" sz="36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Развивающая деятельность </a:t>
            </a:r>
            <a:endParaRPr lang="ru-RU" sz="36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Необходимые знания: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167128"/>
          <a:ext cx="8568952" cy="382131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42776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Педагогические закономерности организации образовательного процесса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6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Законы развития личности и проявления личностных свойств, психологические законы периодизации и кризисов развития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64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Теория и технологии учета возрастных особенностей обучающихся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528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закономерности семейных отношений, позволяющие эффективно работать с родительской общественностью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Основы психодиагностики и основные признаки отклонения в развитии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Социально-психологические особенности и закономерности развития  детско-взрослых сообществ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/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0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6.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Развивающая деятельность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Другие характеристики: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496944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Соблюдение правовых, нравственных и этических норм, требований профессиональной этики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Б) Педагогическая деятельность по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проектированию и реализации 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основных общеобразовательных программ </a:t>
            </a:r>
            <a:endParaRPr lang="ru-RU" dirty="0"/>
          </a:p>
        </p:txBody>
      </p:sp>
      <p:pic>
        <p:nvPicPr>
          <p:cNvPr id="1026" name="Picture 2" descr="C:\Users\связной\Desktop\профстандарт-педаго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42184"/>
            <a:ext cx="3960440" cy="297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Готовность к переменам, мобильность, способность к нестандартным трудовым действиям, ответственность и самостоятельность в принятии решений – все эти характеристики деятельности успешного профессионала в полной мере относятся и к педагогу. </a:t>
            </a:r>
          </a:p>
          <a:p>
            <a:r>
              <a:rPr lang="ru-RU" dirty="0" smtClean="0"/>
              <a:t>Обретение этих ценных качеств невозможно без расширения пространства педагогического творчества. </a:t>
            </a:r>
          </a:p>
          <a:p>
            <a:r>
              <a:rPr lang="ru-RU" dirty="0" smtClean="0"/>
              <a:t>Труд педагога должен быть избавлен от мелочной регламентации, освобожден от тотального 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Calibri"/>
                <a:cs typeface="Times New Roman"/>
              </a:rPr>
              <a:t>3.2.Обобщенная трудовая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Требования к образованию и обучению:</a:t>
            </a:r>
          </a:p>
          <a:p>
            <a:r>
              <a:rPr lang="ru-RU" dirty="0" smtClean="0"/>
              <a:t>Высшее 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 по профилю педагогической деятельности),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 </a:t>
            </a:r>
          </a:p>
          <a:p>
            <a:pPr>
              <a:buNone/>
            </a:pPr>
            <a:r>
              <a:rPr lang="ru-RU" dirty="0" smtClean="0"/>
              <a:t>Требования к опыту практической  работы: не предъявляются</a:t>
            </a:r>
          </a:p>
          <a:p>
            <a:pPr>
              <a:buNone/>
            </a:pPr>
            <a:r>
              <a:rPr lang="ru-RU" dirty="0" smtClean="0"/>
              <a:t>Особые условия допуска к работе:</a:t>
            </a:r>
          </a:p>
          <a:p>
            <a:r>
              <a:rPr lang="ru-RU" dirty="0" smtClean="0"/>
              <a:t>К педагогической деятельности не допускаются лица:</a:t>
            </a:r>
          </a:p>
          <a:p>
            <a:r>
              <a:rPr lang="ru-RU" dirty="0" smtClean="0"/>
              <a:t>лишенные права заниматься педагогической деятельностью в соответствии с вступившим в законную силу приговором суда;</a:t>
            </a:r>
          </a:p>
          <a:p>
            <a:r>
              <a:rPr lang="ru-RU" dirty="0" smtClean="0"/>
              <a:t>имеющие или имевшие судимость за преступления, состав и виды которых установлены  законодательством Российской Федерации;</a:t>
            </a:r>
          </a:p>
          <a:p>
            <a:r>
              <a:rPr lang="ru-RU" dirty="0" smtClean="0"/>
              <a:t>признанные недееспособными в установленном федеральным законом порядке;</a:t>
            </a:r>
          </a:p>
          <a:p>
            <a:r>
              <a:rPr lang="ru-RU" dirty="0" smtClean="0"/>
              <a:t>имеющие заболевания, предусмотренные установленным перечнем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Б) Педагогическая деятельность по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проектированию и реализации 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основных общеобразовательных программ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Дополнительные характеристики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2132858"/>
          <a:ext cx="8712969" cy="4242140"/>
        </p:xfrm>
        <a:graphic>
          <a:graphicData uri="http://schemas.openxmlformats.org/drawingml/2006/table">
            <a:tbl>
              <a:tblPr/>
              <a:tblGrid>
                <a:gridCol w="1224137"/>
                <a:gridCol w="864096"/>
                <a:gridCol w="6624736"/>
              </a:tblGrid>
              <a:tr h="616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документа</a:t>
                      </a: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Наименование базовой группы, должности (профессии) или специальности</a:t>
                      </a: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29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ОКЗ</a:t>
                      </a:r>
                    </a:p>
                  </a:txBody>
                  <a:tcPr marL="24541" marR="2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2320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Преподаватели в средней школе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2340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Преподаватели в системе специального образования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3310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Преподавательский персонал начального образования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 дошкольного воспитания и образования 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3330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Преподавательский персонал специального обучения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ЕКС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Учитель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ОКСО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050000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 и педагогика</a:t>
                      </a:r>
                    </a:p>
                  </a:txBody>
                  <a:tcPr marL="24541" marR="24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Б/01.5. Педагогическая деятельность по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реализации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программ дошкольного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0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Трудовые действия: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5" y="1988837"/>
          <a:ext cx="8568952" cy="466191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разработке основной общеобразовательной программы образовательной организации в соответствии с федеральным государственным образовательным стандартом дошкольного образования 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 благополучия ребенка в период пребывания в образовательной организации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и реализация образовательной работы в группе детей раннего и/или дошкольного возраста в соответствии с федеральными государственными образовательными стандартами и основными образовательными программами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педагогического мониторинга освоения детьми образовательной программы и анализ образовательной работы в группе детей раннего и/или дошкольного возраста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планировании и корректировке образовательных задач (совместно с психологом и другими специалистами) по результатам мониторинга с учетом индивидуальных особенностей развития каждого ребенка раннего и/или  дошкольного возраста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педагогических рекомендаций специалистов (психолога, логопеда, дефектолога и др.)  в работе с детьми, испытывающими трудности в освоении программы, а также  с детьми с особыми образовательными потребностями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Б/01.5. Педагогическая деятельность по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реализации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программ дошкольного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0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Трудовые действия: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988837"/>
          <a:ext cx="8712968" cy="3435096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157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психологической готовности к школьному обучению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видов деятельности, осуществляемых в раннем и дошкольном возрасте: предметной, 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Организация конструктивного 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Активное использование недирективной помощи и поддержка детской инициативы и самостоятельности в разных видах деятельности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          </a:r>
                    </a:p>
                  </a:txBody>
                  <a:tcPr marL="34476" marR="344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Б/01.5. Педагогическая деятельность по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реализации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программ дошкольного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0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Необходимые умения: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060849"/>
          <a:ext cx="8712968" cy="473816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912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Организовывать виды деятельности, осуществляемые в раннем и дошкольном возрасте: предметная, 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Применять методы физического, познавательного и личностного развития детей раннего и дошкольного возраста в соответствии с образовательной программой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Использовать методы и средства анализа психолого-педагогического мониторинга, позволяющие оценить результаты освоения детьми образовательных программ, степень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у них качеств, необходимых для дальнейшего обучения и развития на следующих уровнях обучения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Владеть всеми видами развивающих деятельностей дошкольника (игровой, продуктивной, познавательно-исследовательской)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Владеть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ИКТ-компетентностями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необходимыми и достаточными для планирования, реализации и оценки образовательной работы с детьми раннего и дошкольного возраста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ea typeface="Calibri"/>
                <a:cs typeface="Times New Roman"/>
              </a:rPr>
              <a:t>Б/01.5. Педагогическая деятельность по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реализации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программ дошкольного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0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Необходимые знания: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272285"/>
          <a:ext cx="8640960" cy="4109043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58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Специфика дошкольного образования и особенностей организации работы с детьми раннего и дошкольного возраста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психологические подходы: культурно-исторический,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и личностный; основы дошкольной педагогики, включая классические системы дошкольного воспитания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Общие закономерности развития ребенка в раннем и дошкольном возрасте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становления и развития детских деятельностей в раннем и дошкольном возрасте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Основы теории физического, познавательного  и  личностного развития детей раннего и дошкольного возраста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Современные тенденции развития дошкольного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/>
                <a:ea typeface="Calibri"/>
                <a:cs typeface="Times New Roman"/>
              </a:rPr>
              <a:t>Б/01.5. Педагогическая деятельность по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реализации 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программ 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26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Другие характеристики: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496944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Соблюдение правовых, нравственных и этических норм, требований профессиональной этики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Термины и определения применительно к педагогу: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 smtClean="0"/>
              <a:t>Квалификация педагога  – отражает уровень профессиональной подготовки педагога и его готовность к труду в сфере образования. Квалификация педагога складывается из его профессиональных компетенций.</a:t>
            </a:r>
          </a:p>
          <a:p>
            <a:r>
              <a:rPr lang="ru-RU" sz="3500" dirty="0" smtClean="0"/>
              <a:t>Профессиональная компетенция  – способность успешно действовать на основе практического опыта, умения и знаний при решении профессиональных задач.</a:t>
            </a:r>
          </a:p>
          <a:p>
            <a:r>
              <a:rPr lang="ru-RU" sz="3500" dirty="0" smtClean="0"/>
              <a:t>Профессиональный стандарт педагога : документ, включающий перечень профессиональных и личностных требований к педагогу, действующий на всей территории Российской Федерации.</a:t>
            </a:r>
          </a:p>
          <a:p>
            <a:r>
              <a:rPr lang="ru-RU" sz="3500" dirty="0" smtClean="0"/>
              <a:t>Региональное дополнение к профессиональному стандарту : документ, включающий дополнительные требования к квалификации педагога, позволяющие ему выполнять свои обязанности в реальном </a:t>
            </a:r>
            <a:r>
              <a:rPr lang="ru-RU" sz="3500" dirty="0" err="1" smtClean="0"/>
              <a:t>социокультурном</a:t>
            </a:r>
            <a:r>
              <a:rPr lang="ru-RU" sz="3500" dirty="0" smtClean="0"/>
              <a:t> контексте.</a:t>
            </a:r>
          </a:p>
          <a:p>
            <a:r>
              <a:rPr lang="ru-RU" sz="3500" dirty="0" smtClean="0"/>
              <a:t>Внутренний стандарт образовательной организации : документ, определяющий квалификационные требования к педагогу, соответствующий реализуемым в данной организации образовательным программам.</a:t>
            </a:r>
          </a:p>
          <a:p>
            <a:r>
              <a:rPr lang="ru-RU" sz="3500" dirty="0" smtClean="0"/>
              <a:t>Ключевые области стандарта педагога : 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  <a:p>
            <a:r>
              <a:rPr lang="ru-RU" sz="3500" dirty="0" smtClean="0"/>
              <a:t>Профессиональная ИКТ-компетентность 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r>
              <a:rPr lang="ru-RU" sz="3500" dirty="0" smtClean="0"/>
              <a:t>Аудит 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  <a:p>
            <a:r>
              <a:rPr lang="ru-RU" sz="3500" dirty="0" smtClean="0"/>
              <a:t>Внутренний аудит:  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требованиям.</a:t>
            </a:r>
          </a:p>
          <a:p>
            <a:r>
              <a:rPr lang="ru-RU" sz="3500" dirty="0" smtClean="0"/>
              <a:t>Внешний аудит : </a:t>
            </a:r>
            <a:r>
              <a:rPr lang="ru-RU" sz="3500" dirty="0" err="1" smtClean="0"/>
              <a:t>аудит</a:t>
            </a:r>
            <a:r>
              <a:rPr lang="ru-RU" sz="3500" dirty="0" smtClean="0"/>
              <a:t>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</a:t>
            </a:r>
            <a:r>
              <a:rPr lang="ru-RU" dirty="0" smtClean="0"/>
              <a:t>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75656" y="3645024"/>
            <a:ext cx="7290392" cy="245097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>
                <a:latin typeface="Bookman Old Style" pitchFamily="18" charset="0"/>
              </a:rPr>
              <a:t>   Автор: Габидулина И.Р.,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методист МКУ «Ресурсный центр»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Адрес </a:t>
            </a:r>
            <a:r>
              <a:rPr lang="ru-RU" sz="2400" dirty="0" err="1" smtClean="0">
                <a:latin typeface="Bookman Old Style" pitchFamily="18" charset="0"/>
              </a:rPr>
              <a:t>эл.почты</a:t>
            </a:r>
            <a:r>
              <a:rPr lang="ru-RU" sz="2400" dirty="0" smtClean="0">
                <a:latin typeface="Bookman Old Style" pitchFamily="18" charset="0"/>
              </a:rPr>
              <a:t>: </a:t>
            </a:r>
            <a:r>
              <a:rPr lang="ru-RU" sz="2400" dirty="0" err="1" smtClean="0">
                <a:latin typeface="Bookman Old Style" pitchFamily="18" charset="0"/>
              </a:rPr>
              <a:t>inna.metodist@mail.ru</a:t>
            </a: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Телефон: </a:t>
            </a:r>
            <a:r>
              <a:rPr lang="ru-RU" sz="2400" u="sng" dirty="0" smtClean="0">
                <a:latin typeface="Bookman Old Style" pitchFamily="18" charset="0"/>
              </a:rPr>
              <a:t>8 (39561) 5-23-10</a:t>
            </a:r>
            <a:br>
              <a:rPr lang="ru-RU" sz="2400" u="sng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Сайт: </a:t>
            </a:r>
            <a:r>
              <a:rPr lang="en-US" sz="2400" dirty="0" smtClean="0">
                <a:latin typeface="Bookman Old Style" pitchFamily="18" charset="0"/>
              </a:rPr>
              <a:t>http://metodistdoybdb.ucoz.ru/</a:t>
            </a:r>
            <a:endParaRPr lang="ru-RU" sz="2400" dirty="0" smtClean="0">
              <a:latin typeface="Bookman Old Style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Bookman Old Style" pitchFamily="18" charset="0"/>
              </a:rPr>
              <a:t>2014 г.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педагога, который должен прийти на смену морально устаревшим документам, до сих пор регламентировавшим его деятельность, призван, прежде всего, раскрепостить педагога, дать новый импульс его развитию.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Федеральный закон № 273-ФЗ от 29.12.2012 «Об образовании в Российской Федерации» (далее – ФЗ) относит дошкольное образование к одному из уровней общего. Кроме того, в ФЗ, наряду с такой функцией, как уход и присмотр за ребенком, за дошкольными организациями закрепляется обязанность осуществлять образовательную деятельность, выделяемую в отдельную услугу.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Соответственно уровням образования, определяющим специфику педагогической деятельности, выделяются следующие специальности: педагог дошкольного образования (воспитатель), педагог начальной, основной и старшей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Меняется мир, изменяются дети, что, в свою очередь, выдвигает новые требования к квалификации педагога.  </a:t>
            </a:r>
          </a:p>
          <a:p>
            <a:r>
              <a:rPr lang="ru-RU" b="1" dirty="0" smtClean="0"/>
              <a:t>Но от педагога нельзя требовать то, чему его никто никогда не учил. </a:t>
            </a:r>
          </a:p>
          <a:p>
            <a:r>
              <a:rPr lang="ru-RU" dirty="0" smtClean="0"/>
              <a:t>Следовательно, </a:t>
            </a:r>
            <a:r>
              <a:rPr lang="ru-RU" i="1" dirty="0" smtClean="0"/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Расширяя границы свободы педагога, профессиональный стандарт одновременно повышает его ответственность за результаты своего труда, предъявляя требования к его квалификации, предлагая критерии ее оценки.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Ice_Switzerland</Template>
  <TotalTime>438</TotalTime>
  <Words>3533</Words>
  <Application>Microsoft Office PowerPoint</Application>
  <PresentationFormat>Экран (4:3)</PresentationFormat>
  <Paragraphs>346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Обычная</vt:lpstr>
      <vt:lpstr>ПРОФЕССИОНАЛЬНЫЙ СТАНДАРТ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Зачем нужен профессиональный стандарт педагога?</vt:lpstr>
      <vt:lpstr>Необходимость наполнения профессионального стандарта педагога новыми компетенциями:</vt:lpstr>
      <vt:lpstr>Требования к профессиональному стандарту педагога.</vt:lpstr>
      <vt:lpstr>Характеристика стандарта</vt:lpstr>
      <vt:lpstr>Профессиональный стандарт педагога выполняет функции, призванные:</vt:lpstr>
      <vt:lpstr>Профессиональный стандарт педагога</vt:lpstr>
      <vt:lpstr>Профессиональный стандарт педагога</vt:lpstr>
      <vt:lpstr>Слайд 17</vt:lpstr>
      <vt:lpstr>Нормативно – правовая база</vt:lpstr>
      <vt:lpstr>Ответственная организация – разработчик</vt:lpstr>
      <vt:lpstr>Утвержден Приказом Министерства труда и социальной защиты Российской Федерации от «18» октября 2013 г. № 544н</vt:lpstr>
      <vt:lpstr>Основные разделы:</vt:lpstr>
      <vt:lpstr>Основная цель вида профессиональной деятельности:</vt:lpstr>
      <vt:lpstr>I. Общее сведения</vt:lpstr>
      <vt:lpstr>II. Описание трудовых функций, входящих в профессиональный стандарт (функциональная карта вида профессиональной деятельности)</vt:lpstr>
      <vt:lpstr>А)Педагогическая деятельность по проектированию и реализации  образовательного процесса в образовательных организациях  дошкольного, начального общего, основного общего, среднего общего образования </vt:lpstr>
      <vt:lpstr>Обобщенная трудовая функция</vt:lpstr>
      <vt:lpstr>A/01.6. Общепедагогическая функция. Обучение</vt:lpstr>
      <vt:lpstr>A/01.6. Общепедагогическая функция. Обучение</vt:lpstr>
      <vt:lpstr>A/01.6. Общепедагогическая функция. Обучение</vt:lpstr>
      <vt:lpstr>A/01.6. Общепедагогическая функция. Обучение</vt:lpstr>
      <vt:lpstr>A/02.6. Воспитательная деятельность </vt:lpstr>
      <vt:lpstr>A/02.6. Воспитательная деятельность </vt:lpstr>
      <vt:lpstr>A/02.6. Воспитательная деятельность </vt:lpstr>
      <vt:lpstr>A/02.6. Воспитательная деятельность </vt:lpstr>
      <vt:lpstr>A/03.6. Развивающая деятельность </vt:lpstr>
      <vt:lpstr>A/03.6. Развивающая деятельность </vt:lpstr>
      <vt:lpstr>A/03.6. Развивающая деятельность </vt:lpstr>
      <vt:lpstr>A/03.6. Развивающая деятельность </vt:lpstr>
      <vt:lpstr>Слайд 39</vt:lpstr>
      <vt:lpstr>3.2.Обобщенная трудовая функция</vt:lpstr>
      <vt:lpstr>Б) Педагогическая деятельность по проектированию и реализации  основных общеобразовательных программ </vt:lpstr>
      <vt:lpstr>Б/01.5. Педагогическая деятельность по реализации  программ дошкольного образования</vt:lpstr>
      <vt:lpstr>Б/01.5. Педагогическая деятельность по реализации  программ дошкольного образования</vt:lpstr>
      <vt:lpstr>Б/01.5. Педагогическая деятельность по реализации  программ дошкольного образования</vt:lpstr>
      <vt:lpstr>Б/01.5. Педагогическая деятельность по реализации  программ дошкольного образования</vt:lpstr>
      <vt:lpstr>Б/01.5. Педагогическая деятельность по реализации  программ дошкольного образования</vt:lpstr>
      <vt:lpstr>Термины и определения применительно к педагогу:</vt:lpstr>
      <vt:lpstr>БЛАГОДАРЮ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</dc:title>
  <dc:creator>связной</dc:creator>
  <cp:lastModifiedBy>про</cp:lastModifiedBy>
  <cp:revision>42</cp:revision>
  <dcterms:created xsi:type="dcterms:W3CDTF">2014-04-02T14:36:23Z</dcterms:created>
  <dcterms:modified xsi:type="dcterms:W3CDTF">2017-10-27T10:34:39Z</dcterms:modified>
</cp:coreProperties>
</file>