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4" r:id="rId5"/>
    <p:sldId id="257" r:id="rId6"/>
    <p:sldId id="265" r:id="rId7"/>
    <p:sldId id="271" r:id="rId8"/>
    <p:sldId id="272" r:id="rId9"/>
    <p:sldId id="274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9" y="346075"/>
            <a:ext cx="2430462" cy="737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46075"/>
            <a:ext cx="7138988" cy="737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8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5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5" indent="0">
              <a:buNone/>
              <a:defRPr sz="1600" b="1"/>
            </a:lvl4pPr>
            <a:lvl5pPr marL="1828047" indent="0">
              <a:buNone/>
              <a:defRPr sz="1600" b="1"/>
            </a:lvl5pPr>
            <a:lvl6pPr marL="2285058" indent="0">
              <a:buNone/>
              <a:defRPr sz="1600" b="1"/>
            </a:lvl6pPr>
            <a:lvl7pPr marL="2742071" indent="0">
              <a:buNone/>
              <a:defRPr sz="1600" b="1"/>
            </a:lvl7pPr>
            <a:lvl8pPr marL="3199082" indent="0">
              <a:buNone/>
              <a:defRPr sz="1600" b="1"/>
            </a:lvl8pPr>
            <a:lvl9pPr marL="36560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5" indent="0">
              <a:buNone/>
              <a:defRPr sz="1600" b="1"/>
            </a:lvl4pPr>
            <a:lvl5pPr marL="1828047" indent="0">
              <a:buNone/>
              <a:defRPr sz="1600" b="1"/>
            </a:lvl5pPr>
            <a:lvl6pPr marL="2285058" indent="0">
              <a:buNone/>
              <a:defRPr sz="1600" b="1"/>
            </a:lvl6pPr>
            <a:lvl7pPr marL="2742071" indent="0">
              <a:buNone/>
              <a:defRPr sz="1600" b="1"/>
            </a:lvl7pPr>
            <a:lvl8pPr marL="3199082" indent="0">
              <a:buNone/>
              <a:defRPr sz="1600" b="1"/>
            </a:lvl8pPr>
            <a:lvl9pPr marL="36560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6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627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39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5" indent="0">
              <a:buNone/>
              <a:defRPr sz="1000"/>
            </a:lvl3pPr>
            <a:lvl4pPr marL="1371035" indent="0">
              <a:buNone/>
              <a:defRPr sz="900"/>
            </a:lvl4pPr>
            <a:lvl5pPr marL="1828047" indent="0">
              <a:buNone/>
              <a:defRPr sz="900"/>
            </a:lvl5pPr>
            <a:lvl6pPr marL="2285058" indent="0">
              <a:buNone/>
              <a:defRPr sz="900"/>
            </a:lvl6pPr>
            <a:lvl7pPr marL="2742071" indent="0">
              <a:buNone/>
              <a:defRPr sz="900"/>
            </a:lvl7pPr>
            <a:lvl8pPr marL="3199082" indent="0">
              <a:buNone/>
              <a:defRPr sz="900"/>
            </a:lvl8pPr>
            <a:lvl9pPr marL="36560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4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5" indent="0">
              <a:buNone/>
              <a:defRPr sz="2400"/>
            </a:lvl3pPr>
            <a:lvl4pPr marL="1371035" indent="0">
              <a:buNone/>
              <a:defRPr sz="2000"/>
            </a:lvl4pPr>
            <a:lvl5pPr marL="1828047" indent="0">
              <a:buNone/>
              <a:defRPr sz="2000"/>
            </a:lvl5pPr>
            <a:lvl6pPr marL="2285058" indent="0">
              <a:buNone/>
              <a:defRPr sz="2000"/>
            </a:lvl6pPr>
            <a:lvl7pPr marL="2742071" indent="0">
              <a:buNone/>
              <a:defRPr sz="2000"/>
            </a:lvl7pPr>
            <a:lvl8pPr marL="3199082" indent="0">
              <a:buNone/>
              <a:defRPr sz="2000"/>
            </a:lvl8pPr>
            <a:lvl9pPr marL="365609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5" indent="0">
              <a:buNone/>
              <a:defRPr sz="1000"/>
            </a:lvl3pPr>
            <a:lvl4pPr marL="1371035" indent="0">
              <a:buNone/>
              <a:defRPr sz="900"/>
            </a:lvl4pPr>
            <a:lvl5pPr marL="1828047" indent="0">
              <a:buNone/>
              <a:defRPr sz="900"/>
            </a:lvl5pPr>
            <a:lvl6pPr marL="2285058" indent="0">
              <a:buNone/>
              <a:defRPr sz="900"/>
            </a:lvl6pPr>
            <a:lvl7pPr marL="2742071" indent="0">
              <a:buNone/>
              <a:defRPr sz="900"/>
            </a:lvl7pPr>
            <a:lvl8pPr marL="3199082" indent="0">
              <a:buNone/>
              <a:defRPr sz="900"/>
            </a:lvl8pPr>
            <a:lvl9pPr marL="36560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41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68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2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Лето»: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Осень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Зима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0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0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380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846666"/>
            <a:ext cx="1371600" cy="5554133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099" y="846666"/>
            <a:ext cx="5897880" cy="5554133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76875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5" indent="0">
              <a:buNone/>
              <a:defRPr sz="1800" b="1"/>
            </a:lvl3pPr>
            <a:lvl4pPr marL="1371412" indent="0">
              <a:buNone/>
              <a:defRPr sz="1600" b="1"/>
            </a:lvl4pPr>
            <a:lvl5pPr marL="1828549" indent="0">
              <a:buNone/>
              <a:defRPr sz="1600" b="1"/>
            </a:lvl5pPr>
            <a:lvl6pPr marL="2285686" indent="0">
              <a:buNone/>
              <a:defRPr sz="1600" b="1"/>
            </a:lvl6pPr>
            <a:lvl7pPr marL="2742824" indent="0">
              <a:buNone/>
              <a:defRPr sz="1600" b="1"/>
            </a:lvl7pPr>
            <a:lvl8pPr marL="3199961" indent="0">
              <a:buNone/>
              <a:defRPr sz="1600" b="1"/>
            </a:lvl8pPr>
            <a:lvl9pPr marL="36570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5" indent="0">
              <a:buNone/>
              <a:defRPr sz="1800" b="1"/>
            </a:lvl3pPr>
            <a:lvl4pPr marL="1371412" indent="0">
              <a:buNone/>
              <a:defRPr sz="1600" b="1"/>
            </a:lvl4pPr>
            <a:lvl5pPr marL="1828549" indent="0">
              <a:buNone/>
              <a:defRPr sz="1600" b="1"/>
            </a:lvl5pPr>
            <a:lvl6pPr marL="2285686" indent="0">
              <a:buNone/>
              <a:defRPr sz="1600" b="1"/>
            </a:lvl6pPr>
            <a:lvl7pPr marL="2742824" indent="0">
              <a:buNone/>
              <a:defRPr sz="1600" b="1"/>
            </a:lvl7pPr>
            <a:lvl8pPr marL="3199961" indent="0">
              <a:buNone/>
              <a:defRPr sz="1600" b="1"/>
            </a:lvl8pPr>
            <a:lvl9pPr marL="36570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5" indent="0">
              <a:buNone/>
              <a:defRPr sz="1000"/>
            </a:lvl3pPr>
            <a:lvl4pPr marL="1371412" indent="0">
              <a:buNone/>
              <a:defRPr sz="900"/>
            </a:lvl4pPr>
            <a:lvl5pPr marL="1828549" indent="0">
              <a:buNone/>
              <a:defRPr sz="900"/>
            </a:lvl5pPr>
            <a:lvl6pPr marL="2285686" indent="0">
              <a:buNone/>
              <a:defRPr sz="900"/>
            </a:lvl6pPr>
            <a:lvl7pPr marL="2742824" indent="0">
              <a:buNone/>
              <a:defRPr sz="900"/>
            </a:lvl7pPr>
            <a:lvl8pPr marL="3199961" indent="0">
              <a:buNone/>
              <a:defRPr sz="900"/>
            </a:lvl8pPr>
            <a:lvl9pPr marL="36570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7" indent="0">
              <a:buNone/>
              <a:defRPr sz="2800"/>
            </a:lvl2pPr>
            <a:lvl3pPr marL="914275" indent="0">
              <a:buNone/>
              <a:defRPr sz="2400"/>
            </a:lvl3pPr>
            <a:lvl4pPr marL="1371412" indent="0">
              <a:buNone/>
              <a:defRPr sz="2000"/>
            </a:lvl4pPr>
            <a:lvl5pPr marL="1828549" indent="0">
              <a:buNone/>
              <a:defRPr sz="2000"/>
            </a:lvl5pPr>
            <a:lvl6pPr marL="2285686" indent="0">
              <a:buNone/>
              <a:defRPr sz="2000"/>
            </a:lvl6pPr>
            <a:lvl7pPr marL="2742824" indent="0">
              <a:buNone/>
              <a:defRPr sz="2000"/>
            </a:lvl7pPr>
            <a:lvl8pPr marL="3199961" indent="0">
              <a:buNone/>
              <a:defRPr sz="2000"/>
            </a:lvl8pPr>
            <a:lvl9pPr marL="365709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5" indent="0">
              <a:buNone/>
              <a:defRPr sz="1000"/>
            </a:lvl3pPr>
            <a:lvl4pPr marL="1371412" indent="0">
              <a:buNone/>
              <a:defRPr sz="900"/>
            </a:lvl4pPr>
            <a:lvl5pPr marL="1828549" indent="0">
              <a:buNone/>
              <a:defRPr sz="900"/>
            </a:lvl5pPr>
            <a:lvl6pPr marL="2285686" indent="0">
              <a:buNone/>
              <a:defRPr sz="900"/>
            </a:lvl6pPr>
            <a:lvl7pPr marL="2742824" indent="0">
              <a:buNone/>
              <a:defRPr sz="900"/>
            </a:lvl7pPr>
            <a:lvl8pPr marL="3199961" indent="0">
              <a:buNone/>
              <a:defRPr sz="900"/>
            </a:lvl8pPr>
            <a:lvl9pPr marL="36570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2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8" indent="-285711" algn="l" defTabSz="9142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3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0" indent="-228568" algn="l" defTabSz="9142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7" indent="-228568" algn="l" defTabSz="9142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5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2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9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6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5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2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9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6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4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1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8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15" tIns="45708" rIns="91415" bIns="457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1"/>
            <a:ext cx="8229600" cy="4525963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C34E-0498-469A-BE3F-3443BB5876C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1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6" indent="-342806" algn="l" defTabSz="9141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6" indent="-285672" algn="l" defTabSz="9141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6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1" indent="-228536" algn="l" defTabSz="9141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4" indent="-228536" algn="l" defTabSz="9141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9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4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58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4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2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2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F8AFFA5-329B-4C4E-9DCC-3A70D7E3807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120" y="2132855"/>
            <a:ext cx="4937760" cy="1985331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Почему растаяла Снегурочка?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Экология. Средняя Группа.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+mj-lt"/>
              </a:rPr>
              <a:t>Салдаева</a:t>
            </a:r>
            <a:r>
              <a:rPr lang="ru-RU" dirty="0" smtClean="0">
                <a:latin typeface="+mj-lt"/>
              </a:rPr>
              <a:t> Ольга Николаевна, воспитатель – эколог МБДОУ детский сад «Олененок»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27687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+mj-lt"/>
              </a:rPr>
              <a:t>Расширять представление детей о свойствах воды, снега и льда;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</a:rPr>
              <a:t> Учить устанавливать элементарные причинно-следственные связи: снег в тепле тает и превращается в воду, на морозе вода замерзает и превращается в лёд</a:t>
            </a:r>
            <a:r>
              <a:rPr lang="ru-RU" sz="2400" dirty="0" smtClean="0">
                <a:latin typeface="+mj-lt"/>
              </a:rPr>
              <a:t>.</a:t>
            </a:r>
          </a:p>
          <a:p>
            <a:r>
              <a:rPr lang="ru-RU" sz="2400" dirty="0">
                <a:latin typeface="+mj-lt"/>
              </a:rPr>
              <a:t> 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Предварительная работа:</a:t>
            </a:r>
          </a:p>
          <a:p>
            <a:r>
              <a:rPr lang="ru-RU" sz="2400" dirty="0" smtClean="0">
                <a:latin typeface="+mj-lt"/>
              </a:rPr>
              <a:t>- Подготовить емкость для снега, заморозить кубики льда в морозилке, подготовить черную бумагу (желательно картон не глянцевый)</a:t>
            </a:r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27879"/>
            <a:ext cx="5787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1. </a:t>
            </a:r>
            <a:r>
              <a:rPr lang="ru-RU" sz="2800" dirty="0" smtClean="0">
                <a:latin typeface="+mj-lt"/>
              </a:rPr>
              <a:t>Задание. Чтение </a:t>
            </a:r>
            <a:r>
              <a:rPr lang="ru-RU" sz="2800" dirty="0" smtClean="0">
                <a:latin typeface="+mj-lt"/>
              </a:rPr>
              <a:t>стихотворения:</a:t>
            </a:r>
            <a:endParaRPr lang="ru-RU" sz="28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764704"/>
            <a:ext cx="4936867" cy="55446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46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980728"/>
            <a:ext cx="4320540" cy="36004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М. </a:t>
            </a:r>
            <a:r>
              <a:rPr lang="ru-RU" sz="2400" b="1" dirty="0" err="1" smtClean="0"/>
              <a:t>Познанская</a:t>
            </a:r>
            <a:r>
              <a:rPr lang="ru-RU" sz="2400" b="1" dirty="0" smtClean="0"/>
              <a:t> «Снег идёт»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86349" y="1376689"/>
            <a:ext cx="4320540" cy="233787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j-lt"/>
              </a:rPr>
              <a:t>Тихо, тихо снег идёт,</a:t>
            </a:r>
          </a:p>
          <a:p>
            <a:r>
              <a:rPr lang="ru-RU" sz="2400" dirty="0" smtClean="0">
                <a:latin typeface="+mj-lt"/>
              </a:rPr>
              <a:t>Белый снег мохнатый.</a:t>
            </a:r>
          </a:p>
          <a:p>
            <a:r>
              <a:rPr lang="ru-RU" sz="2400" dirty="0" smtClean="0">
                <a:latin typeface="+mj-lt"/>
              </a:rPr>
              <a:t>Мы расчистим снег и лёд</a:t>
            </a:r>
          </a:p>
          <a:p>
            <a:r>
              <a:rPr lang="ru-RU" sz="2400" dirty="0" smtClean="0">
                <a:latin typeface="+mj-lt"/>
              </a:rPr>
              <a:t>Во дворе лопатой.</a:t>
            </a:r>
          </a:p>
          <a:p>
            <a:r>
              <a:rPr lang="ru-RU" sz="2400" dirty="0" smtClean="0">
                <a:latin typeface="+mj-lt"/>
              </a:rPr>
              <a:t>От калитки мы с трудом</a:t>
            </a:r>
          </a:p>
          <a:p>
            <a:r>
              <a:rPr lang="ru-RU" sz="2400" dirty="0" smtClean="0">
                <a:latin typeface="+mj-lt"/>
              </a:rPr>
              <a:t>К дому стёжку проведём.</a:t>
            </a:r>
          </a:p>
          <a:p>
            <a:r>
              <a:rPr lang="ru-RU" sz="2400" dirty="0" smtClean="0">
                <a:latin typeface="+mj-lt"/>
              </a:rPr>
              <a:t>Выйдет мама на порог,</a:t>
            </a:r>
          </a:p>
          <a:p>
            <a:r>
              <a:rPr lang="ru-RU" sz="2400" dirty="0" smtClean="0">
                <a:latin typeface="+mj-lt"/>
              </a:rPr>
              <a:t>Скажет: «Кто бы это мог</a:t>
            </a:r>
          </a:p>
          <a:p>
            <a:r>
              <a:rPr lang="ru-RU" sz="2400" dirty="0" smtClean="0">
                <a:latin typeface="+mj-lt"/>
              </a:rPr>
              <a:t>Провести дорожку</a:t>
            </a:r>
          </a:p>
          <a:p>
            <a:r>
              <a:rPr lang="ru-RU" sz="2400" dirty="0" smtClean="0">
                <a:latin typeface="+mj-lt"/>
              </a:rPr>
              <a:t>К нашему порожку?»</a:t>
            </a:r>
          </a:p>
          <a:p>
            <a:endParaRPr lang="ru-RU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484784"/>
            <a:ext cx="4320540" cy="9361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Задание 2. Б</a:t>
            </a:r>
            <a:r>
              <a:rPr lang="ru-RU" sz="2800" dirty="0" smtClean="0"/>
              <a:t>еседа о погоде: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980266"/>
            <a:ext cx="8208912" cy="3473069"/>
          </a:xfrm>
          <a:solidFill>
            <a:schemeClr val="bg2">
              <a:lumMod val="60000"/>
              <a:lumOff val="40000"/>
            </a:schemeClr>
          </a:solidFill>
          <a:ln w="76200"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1. Какое сейчас время года?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2. Какие приметы зимы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вы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знаете?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3. Зима – какая? (холодная, снежная, вьюжная, долгожданная и т.д.)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4. Что бывает зимой?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5. Какая зимой погода?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6. Почему Снегурочка любит зиму?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21592"/>
            <a:ext cx="8280920" cy="607575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124744"/>
            <a:ext cx="6984776" cy="30243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j-lt"/>
              </a:rPr>
              <a:t>Задание 3. В емкость насыпаем снег, во вторую емкость кладем лед. И внимательно наблюдаем:</a:t>
            </a:r>
          </a:p>
          <a:p>
            <a:pPr lvl="0" algn="l">
              <a:buClr>
                <a:srgbClr val="B0BCBC"/>
              </a:buClr>
            </a:pPr>
            <a:r>
              <a:rPr lang="ru-RU" dirty="0" smtClean="0">
                <a:latin typeface="+mj-lt"/>
              </a:rPr>
              <a:t>1. Какого цвета снег? Какого цвета лед? 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(Снег белый, лед бесцветный)</a:t>
            </a:r>
          </a:p>
          <a:p>
            <a:pPr lvl="0" algn="l">
              <a:buClr>
                <a:srgbClr val="B0BCBC"/>
              </a:buClr>
            </a:pPr>
            <a:r>
              <a:rPr lang="ru-RU" dirty="0" smtClean="0">
                <a:solidFill>
                  <a:prstClr val="black"/>
                </a:solidFill>
                <a:latin typeface="Constantia"/>
              </a:rPr>
              <a:t>2. Положите под снег и под лед картинки и посмотрите – видно картинки или нет? (Через снег не видно – он не прозрачный, через лед видно – он прозрачный)</a:t>
            </a: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457200" lvl="0" indent="-457200" algn="l">
              <a:buClr>
                <a:srgbClr val="B0BCBC"/>
              </a:buClr>
              <a:buFont typeface="Wingdings" panose="05000000000000000000" pitchFamily="2" charset="2"/>
              <a:buAutoNum type="arabicPeriod"/>
            </a:pPr>
            <a:endParaRPr lang="ru-RU" dirty="0" smtClean="0">
              <a:latin typeface="+mj-lt"/>
            </a:endParaRPr>
          </a:p>
          <a:p>
            <a:pPr marL="457200" lvl="0" indent="-457200" algn="l">
              <a:buClr>
                <a:srgbClr val="B0BCBC"/>
              </a:buClr>
              <a:buFont typeface="Wingdings" panose="05000000000000000000" pitchFamily="2" charset="2"/>
              <a:buAutoNum type="arabicPeriod"/>
            </a:pPr>
            <a:endParaRPr lang="ru-RU" dirty="0" smtClean="0">
              <a:latin typeface="+mj-lt"/>
            </a:endParaRPr>
          </a:p>
          <a:p>
            <a:pPr marL="457200" indent="-457200">
              <a:buAutoNum type="arabicPeriod"/>
            </a:pPr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62" y="3522892"/>
            <a:ext cx="3456384" cy="2305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681" y="3522892"/>
            <a:ext cx="3457256" cy="23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0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8280920" cy="607575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79995"/>
            <a:ext cx="7488832" cy="558531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+mj-lt"/>
              </a:rPr>
              <a:t>3. Берем в руку снег и обследуем – снег сыпучий. Повторяем со льдом – лед плотный, его рассыпать как снег нельзя. Вывод – Снег сыпучий, лед плотный.</a:t>
            </a:r>
          </a:p>
          <a:p>
            <a:pPr algn="l"/>
            <a:r>
              <a:rPr lang="ru-RU" sz="2400" dirty="0" smtClean="0">
                <a:latin typeface="+mj-lt"/>
              </a:rPr>
              <a:t>4. Поставьте два стакана с холодной водой, при помощи ложки опустите в один пару ложек снега, в другой опустите кубик льда – и наблюдаем. Снег и лед держаться на поверхности, не тонут. Вывод – и снег и лед легче воды.</a:t>
            </a:r>
          </a:p>
          <a:p>
            <a:pPr lvl="0" algn="l">
              <a:buClr>
                <a:srgbClr val="B0BCBC"/>
              </a:buClr>
            </a:pPr>
            <a:endParaRPr lang="ru-RU" sz="2400" dirty="0" smtClean="0">
              <a:solidFill>
                <a:prstClr val="black"/>
              </a:solidFill>
              <a:latin typeface="+mj-lt"/>
            </a:endParaRPr>
          </a:p>
          <a:p>
            <a:pPr lvl="0" algn="l">
              <a:buClr>
                <a:srgbClr val="B0BCBC"/>
              </a:buClr>
            </a:pPr>
            <a:endParaRPr lang="ru-RU" sz="2400" dirty="0" smtClean="0">
              <a:solidFill>
                <a:prstClr val="black"/>
              </a:solidFill>
              <a:latin typeface="+mj-lt"/>
            </a:endParaRPr>
          </a:p>
          <a:p>
            <a:pPr lvl="0" algn="l">
              <a:buClr>
                <a:srgbClr val="B0BCBC"/>
              </a:buClr>
            </a:pP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lvl="0" algn="l">
              <a:buClr>
                <a:srgbClr val="B0BCBC"/>
              </a:buClr>
            </a:pP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lvl="0" algn="l">
              <a:buClr>
                <a:srgbClr val="B0BCBC"/>
              </a:buClr>
            </a:pP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5. Оставляем наши стаканы в тепле и поиграем</a:t>
            </a:r>
          </a:p>
          <a:p>
            <a:pPr lvl="0" algn="l">
              <a:buClr>
                <a:srgbClr val="B0BCBC"/>
              </a:buClr>
            </a:pPr>
            <a:endParaRPr lang="ru-RU" sz="2400" dirty="0" smtClean="0">
              <a:solidFill>
                <a:prstClr val="black"/>
              </a:solidFill>
              <a:latin typeface="+mj-lt"/>
            </a:endParaRPr>
          </a:p>
          <a:p>
            <a:pPr lvl="0" algn="l">
              <a:buClr>
                <a:srgbClr val="B0BCBC"/>
              </a:buClr>
            </a:pP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lvl="0" algn="l">
              <a:buClr>
                <a:srgbClr val="B0BCBC"/>
              </a:buClr>
            </a:pP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5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. Оставьте стаканы в тепле, а пока можно и поиграть</a:t>
            </a:r>
          </a:p>
          <a:p>
            <a:pPr algn="l"/>
            <a:endParaRPr lang="ru-RU" sz="2400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206" y="3789039"/>
            <a:ext cx="3045045" cy="20189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789040"/>
            <a:ext cx="3045046" cy="20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9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21592"/>
            <a:ext cx="8280920" cy="607575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787163"/>
            <a:ext cx="6984776" cy="5544616"/>
          </a:xfrm>
        </p:spPr>
        <p:txBody>
          <a:bodyPr>
            <a:normAutofit/>
          </a:bodyPr>
          <a:lstStyle/>
          <a:p>
            <a:pPr lvl="0" algn="l">
              <a:buClr>
                <a:srgbClr val="B0BCBC"/>
              </a:buClr>
            </a:pPr>
            <a:r>
              <a:rPr lang="ru-RU" sz="2800" dirty="0" smtClean="0">
                <a:solidFill>
                  <a:prstClr val="black"/>
                </a:solidFill>
                <a:latin typeface="Constantia"/>
              </a:rPr>
              <a:t>Подвижная игра «Снежинки и ветер»</a:t>
            </a:r>
          </a:p>
          <a:p>
            <a:pPr marL="228600" lvl="0" indent="-228600" algn="l">
              <a:spcBef>
                <a:spcPts val="1800"/>
              </a:spcBef>
              <a:buClr>
                <a:srgbClr val="B0BCB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onstantia"/>
              </a:rPr>
              <a:t>Встаем в круг, беремся за руки. Мы «превратились» в снежинок. По сигналу взрослого (можно включить музыку): «Ветер подул сильный-сильный и снежинки разлетелись, закружились», начинаем двигаться по комнате в разных направлениях. По следующему сигналу: «Ветер стих» - возвращаемся в круг, беремся за руки.</a:t>
            </a:r>
          </a:p>
          <a:p>
            <a:pPr lvl="0" algn="l">
              <a:buClr>
                <a:srgbClr val="B0BCBC"/>
              </a:buClr>
            </a:pPr>
            <a:endParaRPr lang="ru-RU" dirty="0" smtClean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6359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8280920" cy="607575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842566"/>
            <a:ext cx="6984776" cy="90145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+mj-lt"/>
              </a:rPr>
              <a:t>Подводим итог: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84784"/>
            <a:ext cx="6408712" cy="48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8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Четыре сезона: 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_TP104001540" id="{F905817E-0C26-4527-B132-06F12AB95976}" vid="{25E166E1-7407-4320-8DFC-C03D6D1090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TS102670354</Template>
  <TotalTime>387</TotalTime>
  <Words>437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Wingdings</vt:lpstr>
      <vt:lpstr>1_Тема Office</vt:lpstr>
      <vt:lpstr>Тема Office</vt:lpstr>
      <vt:lpstr>Четыре сезона: 16 x 9</vt:lpstr>
      <vt:lpstr>Почему растаяла Снегурочка? Экология. Средняя Группа. </vt:lpstr>
      <vt:lpstr>Цели:</vt:lpstr>
      <vt:lpstr>М. Познанская «Снег идёт»</vt:lpstr>
      <vt:lpstr>Задание 2. Беседа о погоде: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растаяла Снегурочка?</dc:title>
  <dc:creator>Admin</dc:creator>
  <cp:lastModifiedBy>Пользователь</cp:lastModifiedBy>
  <cp:revision>20</cp:revision>
  <dcterms:created xsi:type="dcterms:W3CDTF">2013-12-13T14:54:39Z</dcterms:created>
  <dcterms:modified xsi:type="dcterms:W3CDTF">2022-01-26T16:36:49Z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1233576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