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81" r:id="rId3"/>
    <p:sldId id="284" r:id="rId4"/>
    <p:sldId id="258" r:id="rId5"/>
    <p:sldId id="274" r:id="rId6"/>
    <p:sldId id="282" r:id="rId7"/>
    <p:sldId id="283" r:id="rId8"/>
    <p:sldId id="263" r:id="rId9"/>
    <p:sldId id="265" r:id="rId10"/>
    <p:sldId id="278" r:id="rId11"/>
    <p:sldId id="279" r:id="rId12"/>
    <p:sldId id="285" r:id="rId13"/>
    <p:sldId id="275" r:id="rId14"/>
    <p:sldId id="276" r:id="rId1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85CA3A"/>
    <a:srgbClr val="01FF56"/>
    <a:srgbClr val="FF3B40"/>
    <a:srgbClr val="66FF99"/>
    <a:srgbClr val="82C836"/>
    <a:srgbClr val="F6C700"/>
    <a:srgbClr val="FF7C80"/>
    <a:srgbClr val="FF6600"/>
    <a:srgbClr val="74B2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A7C52D18-D9BF-4D40-97FE-A97E9981D6C5}" type="datetimeFigureOut">
              <a:rPr lang="ru-RU"/>
              <a:pPr>
                <a:defRPr/>
              </a:pPr>
              <a:t>15.11.2018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416AC35-97A3-4370-9F0E-243ADA34D7B4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90028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04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58D2FF8-DF32-4551-A0C3-8811E7BAC942}" type="slidenum">
              <a:rPr lang="ru-RU"/>
              <a:pPr eaLnBrk="1" hangingPunct="1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1889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6AC35-97A3-4370-9F0E-243ADA34D7B4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2649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6AC35-97A3-4370-9F0E-243ADA34D7B4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1561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 descr="post-279854-1298288370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38" y="-428625"/>
            <a:ext cx="1643062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7" descr="post-279854-1298288370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313"/>
            <a:ext cx="2357438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8" descr="97e6b01896c7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0000">
            <a:off x="-628650" y="-349250"/>
            <a:ext cx="3330575" cy="268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5B97D3-1D32-4465-BC6C-058C754C0F5F}" type="datetimeFigureOut">
              <a:rPr lang="ru-RU"/>
              <a:pPr>
                <a:defRPr/>
              </a:pPr>
              <a:t>15.11.2018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9825DE-C8E2-4CAF-82FF-AF1D8E17A7F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3240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1AEBD3-C38B-4676-816F-4E31A3B4D8EB}" type="datetimeFigureOut">
              <a:rPr lang="ru-RU"/>
              <a:pPr>
                <a:defRPr/>
              </a:pPr>
              <a:t>15.11.2018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EA2643-32FD-42D8-A45C-10F893B81C38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790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BAD98-6E9D-424E-8806-337323B857C2}" type="datetimeFigureOut">
              <a:rPr lang="ru-RU"/>
              <a:pPr>
                <a:defRPr/>
              </a:pPr>
              <a:t>15.11.2018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60866F-1065-4CB5-BAA6-DE2F0954A6F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029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3E9579-74FB-40B9-90F1-547B236AE182}" type="datetimeFigureOut">
              <a:rPr lang="ru-RU"/>
              <a:pPr>
                <a:defRPr/>
              </a:pPr>
              <a:t>15.11.2018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ED3B48-E4E8-4EB4-B0EF-EA01FE41EF0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727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093CBC-65AB-423A-B5D5-ABE966898677}" type="datetimeFigureOut">
              <a:rPr lang="ru-RU"/>
              <a:pPr>
                <a:defRPr/>
              </a:pPr>
              <a:t>15.11.2018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A38462-55A5-4C96-A579-1B7105ADF61F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7362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D7F0EA-996B-4950-BF7A-533D3AD8A10F}" type="datetimeFigureOut">
              <a:rPr lang="ru-RU"/>
              <a:pPr>
                <a:defRPr/>
              </a:pPr>
              <a:t>15.11.2018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0F650B-1F93-4BCF-B06B-B48B470DD4F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1589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F35413-9DF9-491C-AFFC-892B6EF3D436}" type="datetimeFigureOut">
              <a:rPr lang="ru-RU"/>
              <a:pPr>
                <a:defRPr/>
              </a:pPr>
              <a:t>15.11.2018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7111F2-0EC7-4A6B-9085-58F267094C1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6001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711CD9-9E2C-4170-90EB-ECF6112801D1}" type="datetimeFigureOut">
              <a:rPr lang="ru-RU"/>
              <a:pPr>
                <a:defRPr/>
              </a:pPr>
              <a:t>15.11.2018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65E213-63CE-44BF-9077-57A62F299433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9980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D7E01D-21EC-479A-807A-C6808C5D46EB}" type="datetimeFigureOut">
              <a:rPr lang="ru-RU"/>
              <a:pPr>
                <a:defRPr/>
              </a:pPr>
              <a:t>15.11.2018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13626C-7C15-43EE-9858-C9340E1C717A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6047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B501A-44B6-4B0B-93BC-117A8C1E7BD3}" type="datetimeFigureOut">
              <a:rPr lang="ru-RU"/>
              <a:pPr>
                <a:defRPr/>
              </a:pPr>
              <a:t>15.11.2018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281F7A-BFA4-4774-8E78-ECFD57B0A82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3719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26FEA9-BC25-41AD-9F03-8246CB5C8619}" type="datetimeFigureOut">
              <a:rPr lang="ru-RU"/>
              <a:pPr>
                <a:defRPr/>
              </a:pPr>
              <a:t>15.11.2018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C6039A-A236-4859-92A2-14DE04957648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7051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3FCF3E6-BCAA-4D09-B3B5-BA0BAB04C21D}" type="datetimeFigureOut">
              <a:rPr lang="ru-RU"/>
              <a:pPr>
                <a:defRPr/>
              </a:pPr>
              <a:t>15.11.2018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481F4233-96A1-41DB-9A31-093EC33DFB6B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emf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10" Type="http://schemas.openxmlformats.org/officeDocument/2006/relationships/image" Target="../media/image28.png"/><Relationship Id="rId4" Type="http://schemas.openxmlformats.org/officeDocument/2006/relationships/image" Target="../media/image22.emf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827584" y="1124744"/>
            <a:ext cx="7992888" cy="3312368"/>
          </a:xfrm>
          <a:prstGeom prst="rect">
            <a:avLst/>
          </a:prstGeom>
        </p:spPr>
        <p:txBody>
          <a:bodyPr/>
          <a:lstStyle>
            <a:lvl1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Georgia" pitchFamily="18" charset="0"/>
              </a:defRPr>
            </a:lvl2pPr>
            <a:lvl3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Georgia" pitchFamily="18" charset="0"/>
              </a:defRPr>
            </a:lvl3pPr>
            <a:lvl4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Georgia" pitchFamily="18" charset="0"/>
              </a:defRPr>
            </a:lvl4pPr>
            <a:lvl5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Georgia" pitchFamily="18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ru-RU" sz="2400" i="1" dirty="0">
                <a:solidFill>
                  <a:srgbClr val="FF0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ШЕРЕМЕТЬЕВОЙ </a:t>
            </a:r>
          </a:p>
          <a:p>
            <a:pPr marL="0" indent="0" algn="ctr">
              <a:buFont typeface="Georgia" pitchFamily="18" charset="0"/>
              <a:buNone/>
            </a:pPr>
            <a:r>
              <a:rPr lang="ru-RU" sz="2400" i="1" dirty="0">
                <a:solidFill>
                  <a:srgbClr val="FF0000"/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ЕЛЕНЫ БОРИСОВНЫ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43ACEB3-2962-4673-BA78-D86FDBCB1A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916832"/>
            <a:ext cx="2160240" cy="216024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413F4ED-CE66-416D-9DF8-5EA823007DAF}"/>
              </a:ext>
            </a:extLst>
          </p:cNvPr>
          <p:cNvSpPr/>
          <p:nvPr/>
        </p:nvSpPr>
        <p:spPr>
          <a:xfrm>
            <a:off x="217488" y="-9614"/>
            <a:ext cx="83869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Font typeface="Georgia" pitchFamily="18" charset="0"/>
              <a:buNone/>
            </a:pPr>
            <a:r>
              <a:rPr lang="ru-RU" b="1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Кабинет </a:t>
            </a:r>
          </a:p>
          <a:p>
            <a:pPr marL="0" indent="0" algn="ctr">
              <a:buFont typeface="Georgia" pitchFamily="18" charset="0"/>
              <a:buNone/>
            </a:pPr>
            <a:r>
              <a:rPr lang="ru-RU" b="1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учителя – логопеда </a:t>
            </a:r>
          </a:p>
          <a:p>
            <a:pPr marL="0" indent="0" algn="ctr">
              <a:buFont typeface="Georgia" pitchFamily="18" charset="0"/>
              <a:buNone/>
            </a:pPr>
            <a:r>
              <a:rPr lang="ru-RU" b="1" i="1" dirty="0">
                <a:solidFill>
                  <a:srgbClr val="002060"/>
                </a:solidFill>
                <a:latin typeface="Bookman Old Style" panose="02050604050505020204" pitchFamily="18" charset="0"/>
              </a:rPr>
              <a:t>      МКДОУ детский сад «ОЛЕНЕНОК»</a:t>
            </a:r>
          </a:p>
        </p:txBody>
      </p:sp>
    </p:spTree>
  </p:cSld>
  <p:clrMapOvr>
    <a:masterClrMapping/>
  </p:clrMapOvr>
  <p:transition spd="slow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280732"/>
            <a:ext cx="8352928" cy="6124754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FF3B40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Центр сенсорного развития</a:t>
            </a:r>
          </a:p>
          <a:p>
            <a:pPr algn="ctr"/>
            <a:r>
              <a:rPr lang="ru-RU" sz="2000" b="1" i="1" dirty="0">
                <a:solidFill>
                  <a:srgbClr val="00B0F0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Форма, цвет, размер...</a:t>
            </a:r>
          </a:p>
          <a:p>
            <a:pPr marL="342900" indent="-342900" algn="ctr">
              <a:buFontTx/>
              <a:buChar char="-"/>
            </a:pPr>
            <a:r>
              <a:rPr lang="ru-RU" sz="2000" b="1" i="1" dirty="0">
                <a:solidFill>
                  <a:srgbClr val="00B0F0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А что направо, что налево?</a:t>
            </a:r>
          </a:p>
          <a:p>
            <a:pPr algn="ctr"/>
            <a:r>
              <a:rPr lang="ru-RU" sz="2000" b="1" i="1" dirty="0">
                <a:solidFill>
                  <a:srgbClr val="00B0F0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Дать ответ здесь нужно смело.</a:t>
            </a:r>
          </a:p>
          <a:p>
            <a:pPr algn="ctr"/>
            <a:r>
              <a:rPr lang="ru-RU" sz="2000" b="1" i="1" dirty="0">
                <a:solidFill>
                  <a:srgbClr val="00B0F0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В уголке сенсорном этом,</a:t>
            </a:r>
          </a:p>
          <a:p>
            <a:pPr algn="ctr"/>
            <a:r>
              <a:rPr lang="ru-RU" sz="2000" b="1" i="1" dirty="0">
                <a:solidFill>
                  <a:srgbClr val="00B0F0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Игры с ароматом, цветом,</a:t>
            </a:r>
          </a:p>
          <a:p>
            <a:pPr algn="ctr"/>
            <a:r>
              <a:rPr lang="ru-RU" sz="2000" b="1" i="1" dirty="0">
                <a:solidFill>
                  <a:srgbClr val="00B0F0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Тут и мелкие игрушки,</a:t>
            </a:r>
          </a:p>
          <a:p>
            <a:pPr algn="ctr"/>
            <a:r>
              <a:rPr lang="ru-RU" sz="2000" b="1" i="1" dirty="0" err="1">
                <a:solidFill>
                  <a:srgbClr val="00B0F0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Пазлы</a:t>
            </a:r>
            <a:r>
              <a:rPr lang="ru-RU" sz="2000" b="1" i="1" dirty="0">
                <a:solidFill>
                  <a:srgbClr val="00B0F0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, домино, катушки,</a:t>
            </a:r>
          </a:p>
          <a:p>
            <a:pPr algn="ctr"/>
            <a:r>
              <a:rPr lang="ru-RU" sz="2000" b="1" i="1" dirty="0">
                <a:solidFill>
                  <a:srgbClr val="00B0F0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Бусинки и ленточки цветные,</a:t>
            </a:r>
          </a:p>
          <a:p>
            <a:pPr algn="ctr"/>
            <a:r>
              <a:rPr lang="ru-RU" sz="2000" b="1" i="1" dirty="0">
                <a:solidFill>
                  <a:srgbClr val="00B0F0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Ребусы и задания простые.</a:t>
            </a:r>
          </a:p>
          <a:p>
            <a:pPr algn="ctr"/>
            <a:endParaRPr lang="ru-RU" sz="2000" b="1" i="1" dirty="0">
              <a:solidFill>
                <a:srgbClr val="00B0F0"/>
              </a:solidFill>
              <a:latin typeface="Bookman Old Style" panose="02050604050505020204" pitchFamily="18" charset="0"/>
              <a:cs typeface="Arial" panose="020B0604020202020204" pitchFamily="34" charset="0"/>
            </a:endParaRPr>
          </a:p>
          <a:p>
            <a:pPr algn="ctr"/>
            <a:endParaRPr lang="ru-RU" sz="2000" b="1" i="1" dirty="0">
              <a:solidFill>
                <a:srgbClr val="00B0F0"/>
              </a:solidFill>
              <a:latin typeface="Bookman Old Style" panose="02050604050505020204" pitchFamily="18" charset="0"/>
              <a:cs typeface="Arial" panose="020B0604020202020204" pitchFamily="34" charset="0"/>
            </a:endParaRPr>
          </a:p>
          <a:p>
            <a:pPr algn="ctr"/>
            <a:endParaRPr lang="ru-RU" sz="2000" b="1" i="1" dirty="0">
              <a:solidFill>
                <a:srgbClr val="00B0F0"/>
              </a:solidFill>
              <a:latin typeface="Bookman Old Style" panose="02050604050505020204" pitchFamily="18" charset="0"/>
              <a:cs typeface="Arial" panose="020B0604020202020204" pitchFamily="34" charset="0"/>
            </a:endParaRPr>
          </a:p>
          <a:p>
            <a:pPr algn="ctr"/>
            <a:endParaRPr lang="ru-RU" sz="2000" b="1" i="1" dirty="0">
              <a:solidFill>
                <a:srgbClr val="00B0F0"/>
              </a:solidFill>
              <a:latin typeface="Bookman Old Style" panose="02050604050505020204" pitchFamily="18" charset="0"/>
              <a:cs typeface="Arial" panose="020B0604020202020204" pitchFamily="34" charset="0"/>
            </a:endParaRPr>
          </a:p>
          <a:p>
            <a:pPr algn="ctr"/>
            <a:endParaRPr lang="ru-RU" sz="2000" b="1" i="1" dirty="0">
              <a:solidFill>
                <a:srgbClr val="00B0F0"/>
              </a:solidFill>
              <a:latin typeface="Bookman Old Style" panose="02050604050505020204" pitchFamily="18" charset="0"/>
              <a:cs typeface="Arial" panose="020B0604020202020204" pitchFamily="34" charset="0"/>
            </a:endParaRPr>
          </a:p>
          <a:p>
            <a:pPr algn="ctr"/>
            <a:endParaRPr lang="ru-RU" sz="2000" b="1" i="1" dirty="0">
              <a:solidFill>
                <a:srgbClr val="00B0F0"/>
              </a:solidFill>
              <a:latin typeface="Bookman Old Style" panose="02050604050505020204" pitchFamily="18" charset="0"/>
              <a:cs typeface="Arial" panose="020B0604020202020204" pitchFamily="34" charset="0"/>
            </a:endParaRPr>
          </a:p>
          <a:p>
            <a:pPr algn="ctr"/>
            <a:endParaRPr lang="ru-RU" sz="2000" b="1" i="1" dirty="0">
              <a:solidFill>
                <a:srgbClr val="00B0F0"/>
              </a:solidFill>
              <a:latin typeface="Bookman Old Style" panose="02050604050505020204" pitchFamily="18" charset="0"/>
              <a:cs typeface="Arial" panose="020B0604020202020204" pitchFamily="34" charset="0"/>
            </a:endParaRPr>
          </a:p>
          <a:p>
            <a:pPr algn="ctr"/>
            <a:endParaRPr lang="ru-RU" sz="2000" b="1" i="1" dirty="0">
              <a:solidFill>
                <a:srgbClr val="00B0F0"/>
              </a:solidFill>
              <a:latin typeface="Bookman Old Style" panose="02050604050505020204" pitchFamily="18" charset="0"/>
              <a:cs typeface="Arial" panose="020B0604020202020204" pitchFamily="34" charset="0"/>
            </a:endParaRPr>
          </a:p>
          <a:p>
            <a:pPr algn="ctr"/>
            <a:endParaRPr lang="ru-RU" sz="2000" b="1" i="1" dirty="0">
              <a:solidFill>
                <a:srgbClr val="00B0F0"/>
              </a:solidFill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user\Desktop\raduga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858" y="4345279"/>
            <a:ext cx="1889280" cy="1555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C6B3AAE-C3CE-4BBD-80BA-F53D5EEF4D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113" y="3716650"/>
            <a:ext cx="3750359" cy="281276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AB954F2-943C-4229-A07C-D87FD00FED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67" y="3840582"/>
            <a:ext cx="2754916" cy="256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003045"/>
      </p:ext>
    </p:extLst>
  </p:cSld>
  <p:clrMapOvr>
    <a:masterClrMapping/>
  </p:clrMapOvr>
  <p:transition spd="slow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Анастасия\Desktop\aa2da39be18dcdff23b6bc920997dfe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556318"/>
            <a:ext cx="1368152" cy="1371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83968" y="620689"/>
            <a:ext cx="4464496" cy="4909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500" b="1" i="1" dirty="0">
              <a:solidFill>
                <a:srgbClr val="FF0000"/>
              </a:solidFill>
              <a:latin typeface="Bookman Old Style" panose="02050604050505020204" pitchFamily="18" charset="0"/>
              <a:cs typeface="Arial" panose="020B0604020202020204" pitchFamily="34" charset="0"/>
            </a:endParaRPr>
          </a:p>
          <a:p>
            <a:pPr algn="ctr"/>
            <a:r>
              <a:rPr lang="ru-RU" sz="2800" b="1" i="1" dirty="0">
                <a:solidFill>
                  <a:srgbClr val="FF0000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Центр моторного и конструктивного  </a:t>
            </a:r>
            <a:r>
              <a:rPr lang="ru-RU" sz="2800" b="1" i="1" dirty="0">
                <a:solidFill>
                  <a:srgbClr val="FF3B40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развития</a:t>
            </a:r>
          </a:p>
          <a:p>
            <a:pPr algn="ctr"/>
            <a:endParaRPr lang="ru-RU" sz="2400" b="1" i="1" dirty="0">
              <a:solidFill>
                <a:srgbClr val="85CA3A"/>
              </a:solidFill>
              <a:latin typeface="Bookman Old Style" panose="02050604050505020204" pitchFamily="18" charset="0"/>
              <a:cs typeface="Arial" panose="020B0604020202020204" pitchFamily="34" charset="0"/>
            </a:endParaRPr>
          </a:p>
          <a:p>
            <a:pPr algn="ctr"/>
            <a:r>
              <a:rPr lang="ru-RU" b="1" i="1" dirty="0">
                <a:solidFill>
                  <a:srgbClr val="85CA3A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В этом нужном уголке </a:t>
            </a:r>
          </a:p>
          <a:p>
            <a:pPr algn="ctr"/>
            <a:r>
              <a:rPr lang="ru-RU" b="1" i="1" dirty="0">
                <a:solidFill>
                  <a:srgbClr val="85CA3A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С пальчиками мы все играем,</a:t>
            </a:r>
          </a:p>
          <a:p>
            <a:pPr algn="ctr"/>
            <a:r>
              <a:rPr lang="ru-RU" b="1" i="1" dirty="0">
                <a:solidFill>
                  <a:srgbClr val="85CA3A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Моторику и речь здесь дружно развиваем.</a:t>
            </a:r>
          </a:p>
          <a:p>
            <a:pPr algn="ctr"/>
            <a:r>
              <a:rPr lang="ru-RU" b="1" i="1" dirty="0">
                <a:solidFill>
                  <a:srgbClr val="85CA3A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Пальчик раз и пальчик два...</a:t>
            </a:r>
          </a:p>
          <a:p>
            <a:pPr algn="ctr"/>
            <a:r>
              <a:rPr lang="ru-RU" b="1" i="1" dirty="0">
                <a:solidFill>
                  <a:srgbClr val="85CA3A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Вот сухой бассейн, игра,</a:t>
            </a:r>
          </a:p>
          <a:p>
            <a:pPr algn="ctr"/>
            <a:r>
              <a:rPr lang="ru-RU" b="1" i="1" dirty="0">
                <a:solidFill>
                  <a:srgbClr val="85CA3A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Вот шнуровки, шишки,</a:t>
            </a:r>
          </a:p>
          <a:p>
            <a:pPr algn="ctr"/>
            <a:r>
              <a:rPr lang="ru-RU" b="1" i="1" dirty="0">
                <a:solidFill>
                  <a:srgbClr val="85CA3A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Шарики Су – </a:t>
            </a:r>
            <a:r>
              <a:rPr lang="ru-RU" b="1" i="1" dirty="0" err="1">
                <a:solidFill>
                  <a:srgbClr val="85CA3A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Джог</a:t>
            </a:r>
            <a:r>
              <a:rPr lang="ru-RU" b="1" i="1" dirty="0">
                <a:solidFill>
                  <a:srgbClr val="85CA3A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, машинки,</a:t>
            </a:r>
          </a:p>
          <a:p>
            <a:pPr algn="ctr"/>
            <a:r>
              <a:rPr lang="ru-RU" b="1" i="1" dirty="0">
                <a:solidFill>
                  <a:srgbClr val="85CA3A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Пирамидки, трафареты – </a:t>
            </a:r>
          </a:p>
          <a:p>
            <a:pPr algn="ctr"/>
            <a:r>
              <a:rPr lang="ru-RU" b="1" i="1" dirty="0">
                <a:solidFill>
                  <a:srgbClr val="85CA3A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Все, что любят наши дети.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A8AA59F-4CEE-444D-B165-C8E03B6AD2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27052" y="-524062"/>
            <a:ext cx="2001465" cy="3888432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9C4C2CC-6EA8-4617-8F98-FE1C2806B7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643" y="4006517"/>
            <a:ext cx="3554334" cy="266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17532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B5843B2-B198-4B14-9785-F84D7395E6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50" y="1884395"/>
            <a:ext cx="3867360" cy="308921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4BAF706-0C1D-4EC5-9796-2A613C8F5590}"/>
              </a:ext>
            </a:extLst>
          </p:cNvPr>
          <p:cNvSpPr/>
          <p:nvPr/>
        </p:nvSpPr>
        <p:spPr>
          <a:xfrm>
            <a:off x="1259632" y="274915"/>
            <a:ext cx="69127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u="sng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Информационный центр - обратной связи</a:t>
            </a:r>
            <a:endParaRPr kumimoji="0" lang="ru-RU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50BBFDD-2EE3-42F3-902F-3A373E126804}"/>
              </a:ext>
            </a:extLst>
          </p:cNvPr>
          <p:cNvSpPr/>
          <p:nvPr/>
        </p:nvSpPr>
        <p:spPr>
          <a:xfrm>
            <a:off x="113705" y="908311"/>
            <a:ext cx="4890345" cy="467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ru-RU" altLang="ru-RU" sz="2400" b="1" i="1" kern="0" dirty="0">
                <a:solidFill>
                  <a:srgbClr val="0070C0"/>
                </a:solidFill>
                <a:latin typeface="Arial"/>
              </a:rPr>
              <a:t>Родителям, и педагогам я помогаю,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ru-RU" altLang="ru-RU" sz="2400" b="1" i="1" kern="0" dirty="0">
                <a:solidFill>
                  <a:srgbClr val="0070C0"/>
                </a:solidFill>
                <a:latin typeface="Arial"/>
              </a:rPr>
              <a:t>Как детям их помочь определяю. 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ru-RU" altLang="ru-RU" sz="2400" b="1" i="1" kern="0" dirty="0">
                <a:solidFill>
                  <a:srgbClr val="0070C0"/>
                </a:solidFill>
                <a:latin typeface="Arial"/>
              </a:rPr>
              <a:t>Даю рекомендации, советы,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ru-RU" altLang="ru-RU" sz="2400" b="1" i="1" kern="0" dirty="0">
                <a:solidFill>
                  <a:srgbClr val="0070C0"/>
                </a:solidFill>
                <a:latin typeface="Arial"/>
              </a:rPr>
              <a:t>Читаем вместе мы журналы и газеты.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ru-RU" altLang="ru-RU" sz="2400" b="1" i="1" kern="0" dirty="0">
                <a:solidFill>
                  <a:srgbClr val="0070C0"/>
                </a:solidFill>
                <a:latin typeface="Arial"/>
              </a:rPr>
              <a:t>Проводим мы дискуссии и тесты,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ru-RU" altLang="ru-RU" sz="2400" b="1" i="1" kern="0" dirty="0">
                <a:solidFill>
                  <a:srgbClr val="0070C0"/>
                </a:solidFill>
                <a:latin typeface="Arial"/>
              </a:rPr>
              <a:t>Ведь для успеха надо всем</a:t>
            </a:r>
            <a:r>
              <a:rPr lang="ru-RU" altLang="ru-RU" sz="3200" b="1" i="1" kern="0" dirty="0">
                <a:solidFill>
                  <a:srgbClr val="0070C0"/>
                </a:solidFill>
                <a:latin typeface="Arial"/>
              </a:rPr>
              <a:t> </a:t>
            </a:r>
            <a:r>
              <a:rPr lang="ru-RU" altLang="ru-RU" sz="2400" b="1" i="1" kern="0" dirty="0">
                <a:solidFill>
                  <a:srgbClr val="0070C0"/>
                </a:solidFill>
                <a:latin typeface="Arial"/>
              </a:rPr>
              <a:t>трудиться вместе.</a:t>
            </a:r>
          </a:p>
        </p:txBody>
      </p:sp>
    </p:spTree>
    <p:extLst>
      <p:ext uri="{BB962C8B-B14F-4D97-AF65-F5344CB8AC3E}">
        <p14:creationId xmlns:p14="http://schemas.microsoft.com/office/powerpoint/2010/main" val="3034610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187624" y="447614"/>
            <a:ext cx="7272808" cy="7417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Непростая предо мной стоит задача.</a:t>
            </a:r>
          </a:p>
          <a:p>
            <a:pPr>
              <a:spcAft>
                <a:spcPts val="0"/>
              </a:spcAft>
            </a:pP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Детей от ран душевных уберечь,</a:t>
            </a:r>
          </a:p>
          <a:p>
            <a:pPr>
              <a:spcAft>
                <a:spcPts val="0"/>
              </a:spcAft>
            </a:pP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Чтоб в жизни рядом с ними шла удача</a:t>
            </a:r>
          </a:p>
          <a:p>
            <a:pPr>
              <a:spcAft>
                <a:spcPts val="0"/>
              </a:spcAft>
            </a:pP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Должна быть чистой, правильною речь.</a:t>
            </a:r>
          </a:p>
          <a:p>
            <a:pPr>
              <a:spcAft>
                <a:spcPts val="0"/>
              </a:spcAft>
            </a:pP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Бывает, звуки нам не подчиняются</a:t>
            </a:r>
          </a:p>
          <a:p>
            <a:pPr>
              <a:spcAft>
                <a:spcPts val="0"/>
              </a:spcAft>
            </a:pP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трудности приносит слог порой.</a:t>
            </a:r>
          </a:p>
          <a:p>
            <a:pPr>
              <a:spcAft>
                <a:spcPts val="0"/>
              </a:spcAft>
            </a:pP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Но если у ребенка получается</a:t>
            </a:r>
          </a:p>
          <a:p>
            <a:pPr>
              <a:spcAft>
                <a:spcPts val="0"/>
              </a:spcAft>
            </a:pP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Он одержал победу над собой.</a:t>
            </a:r>
          </a:p>
          <a:p>
            <a:pPr>
              <a:spcAft>
                <a:spcPts val="0"/>
              </a:spcAft>
            </a:pP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Победе каждой вместе очень рады.</a:t>
            </a:r>
          </a:p>
          <a:p>
            <a:pPr>
              <a:spcAft>
                <a:spcPts val="0"/>
              </a:spcAft>
            </a:pP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Ребенка хвалим, ставим всем в пример.</a:t>
            </a:r>
          </a:p>
          <a:p>
            <a:pPr>
              <a:spcAft>
                <a:spcPts val="0"/>
              </a:spcAft>
            </a:pP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Ведь это настоящий чудный праздник,</a:t>
            </a:r>
          </a:p>
          <a:p>
            <a:pPr>
              <a:spcAft>
                <a:spcPts val="0"/>
              </a:spcAft>
            </a:pP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Когда вам подчинилась буква эр.</a:t>
            </a:r>
          </a:p>
          <a:p>
            <a:pPr>
              <a:spcAft>
                <a:spcPts val="0"/>
              </a:spcAft>
            </a:pP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Необходимо им вниманье и участье</a:t>
            </a:r>
          </a:p>
          <a:p>
            <a:pPr>
              <a:spcAft>
                <a:spcPts val="0"/>
              </a:spcAft>
            </a:pP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стоит жить ради таких побед.</a:t>
            </a:r>
          </a:p>
          <a:p>
            <a:pPr>
              <a:spcAft>
                <a:spcPts val="0"/>
              </a:spcAft>
            </a:pP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сколько дарит радости и счастья</a:t>
            </a:r>
          </a:p>
          <a:p>
            <a:pPr>
              <a:spcAft>
                <a:spcPts val="0"/>
              </a:spcAft>
            </a:pP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Учитель под названьем ЛОГОПЕД. </a:t>
            </a:r>
          </a:p>
          <a:p>
            <a:pPr>
              <a:spcAft>
                <a:spcPts val="0"/>
              </a:spcAft>
            </a:pPr>
            <a:r>
              <a:rPr lang="ru-RU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algn="ctr"/>
            <a:endParaRPr lang="ru-RU" sz="2000" b="1" i="1" dirty="0">
              <a:solidFill>
                <a:srgbClr val="C00000"/>
              </a:solidFill>
              <a:latin typeface="Bookman Old Style" panose="02050604050505020204" pitchFamily="18" charset="0"/>
              <a:cs typeface="Arial" panose="020B0604020202020204" pitchFamily="34" charset="0"/>
            </a:endParaRPr>
          </a:p>
          <a:p>
            <a:pPr algn="ctr"/>
            <a:endParaRPr lang="ru-RU" sz="2800" b="1" i="1" dirty="0">
              <a:solidFill>
                <a:srgbClr val="FF0000"/>
              </a:solidFill>
              <a:latin typeface="Bookman Old Style" panose="02050604050505020204" pitchFamily="18" charset="0"/>
              <a:cs typeface="Arial" panose="020B0604020202020204" pitchFamily="34" charset="0"/>
            </a:endParaRPr>
          </a:p>
          <a:p>
            <a:pPr algn="ctr"/>
            <a:endParaRPr lang="ru-RU" sz="2800" b="1" i="1" dirty="0">
              <a:solidFill>
                <a:srgbClr val="FF0000"/>
              </a:solidFill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2438222" y="1340768"/>
            <a:ext cx="5976664" cy="3456384"/>
          </a:xfrm>
          <a:prstGeom prst="rect">
            <a:avLst/>
          </a:prstGeom>
        </p:spPr>
        <p:txBody>
          <a:bodyPr/>
          <a:lstStyle>
            <a:lvl1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Georgia" pitchFamily="18" charset="0"/>
              </a:defRPr>
            </a:lvl2pPr>
            <a:lvl3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Georgia" pitchFamily="18" charset="0"/>
              </a:defRPr>
            </a:lvl3pPr>
            <a:lvl4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Georgia" pitchFamily="18" charset="0"/>
              </a:defRPr>
            </a:lvl4pPr>
            <a:lvl5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Georgia" pitchFamily="18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None/>
            </a:pPr>
            <a:r>
              <a:rPr lang="ru-RU" sz="6000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Спасибо за внимание!</a:t>
            </a:r>
          </a:p>
          <a:p>
            <a:pPr marL="0" indent="0" algn="ctr">
              <a:buFont typeface="Georgia" pitchFamily="18" charset="0"/>
              <a:buNone/>
            </a:pPr>
            <a:r>
              <a:rPr lang="ru-RU" sz="6000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До свидания!</a:t>
            </a:r>
          </a:p>
        </p:txBody>
      </p:sp>
      <p:pic>
        <p:nvPicPr>
          <p:cNvPr id="6" name="Picture 2" descr="C:\Users\Анастасия\Desktop\Waving-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395" y="4617776"/>
            <a:ext cx="1512168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9C2488-82B7-4D91-8D46-8BE64693A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203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5FAEFCA-6919-4FF2-B889-7FF0E5C97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83876"/>
            <a:ext cx="8342734" cy="6337640"/>
          </a:xfrm>
          <a:solidFill>
            <a:srgbClr val="FFC000"/>
          </a:solidFill>
        </p:spPr>
        <p:txBody>
          <a:bodyPr/>
          <a:lstStyle/>
          <a:p>
            <a:pPr lvl="0">
              <a:buNone/>
              <a:defRPr/>
            </a:pPr>
            <a:r>
              <a:rPr lang="ru-RU" sz="2000" b="1" i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В Тазовском садике «ОЛЕНЕНОК»</a:t>
            </a:r>
          </a:p>
          <a:p>
            <a:pPr lvl="0">
              <a:buNone/>
              <a:defRPr/>
            </a:pPr>
            <a:r>
              <a:rPr lang="ru-RU" sz="2000" b="1" i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Есть необычный  кабинет</a:t>
            </a:r>
          </a:p>
          <a:p>
            <a:pPr lvl="0">
              <a:buNone/>
              <a:defRPr/>
            </a:pPr>
            <a:r>
              <a:rPr lang="ru-RU" sz="2000" b="1" i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Где работаю    я   -  учитель - логопед .</a:t>
            </a:r>
          </a:p>
          <a:p>
            <a:pPr lvl="0">
              <a:buNone/>
              <a:defRPr/>
            </a:pPr>
            <a:r>
              <a:rPr lang="ru-RU" sz="2000" b="1" i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Кабинет мой</a:t>
            </a:r>
          </a:p>
          <a:p>
            <a:pPr lvl="0">
              <a:buNone/>
              <a:defRPr/>
            </a:pPr>
            <a:r>
              <a:rPr lang="ru-RU" sz="2000" b="1" i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не мал и не велик,</a:t>
            </a:r>
          </a:p>
          <a:p>
            <a:pPr lvl="0">
              <a:buNone/>
              <a:defRPr/>
            </a:pPr>
            <a:r>
              <a:rPr lang="ru-RU" sz="2000" b="1" i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Вот таким каждый видеть его привык :</a:t>
            </a:r>
          </a:p>
          <a:p>
            <a:pPr lvl="0">
              <a:buNone/>
              <a:defRPr/>
            </a:pPr>
            <a:r>
              <a:rPr lang="ru-RU" sz="2000" b="1" i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Красивая мебель, светлые стены,</a:t>
            </a:r>
          </a:p>
          <a:p>
            <a:pPr lvl="0">
              <a:buNone/>
              <a:defRPr/>
            </a:pPr>
            <a:r>
              <a:rPr lang="ru-RU" sz="2000" b="1" i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Всё уютно, комфортно и современно.</a:t>
            </a:r>
          </a:p>
          <a:p>
            <a:pPr marL="0" lvl="0" indent="0">
              <a:buNone/>
              <a:defRPr/>
            </a:pPr>
            <a:r>
              <a:rPr lang="ru-RU" sz="2000" b="1" i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Здесь проходят занятия интересные</a:t>
            </a:r>
          </a:p>
          <a:p>
            <a:pPr marL="0" lvl="0" indent="0">
              <a:buNone/>
              <a:defRPr/>
            </a:pPr>
            <a:r>
              <a:rPr lang="ru-RU" sz="2000" b="1" i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Речевые, развивающие, </a:t>
            </a:r>
          </a:p>
          <a:p>
            <a:pPr marL="0" lvl="0" indent="0">
              <a:buNone/>
              <a:defRPr/>
            </a:pPr>
            <a:r>
              <a:rPr lang="ru-RU" sz="2000" b="1" i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Игровые и песенные!</a:t>
            </a:r>
          </a:p>
          <a:p>
            <a:pPr marL="0" lvl="0" indent="0">
              <a:buNone/>
              <a:defRPr/>
            </a:pPr>
            <a:r>
              <a:rPr lang="ru-RU" sz="2000" b="1" i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Учу здесь выговаривать красиво и правильно звуки,</a:t>
            </a:r>
          </a:p>
          <a:p>
            <a:pPr marL="0" lvl="0" indent="0">
              <a:buNone/>
              <a:defRPr/>
            </a:pPr>
            <a:r>
              <a:rPr lang="ru-RU" sz="2000" b="1" i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И это всё с увлечением, а, не умирая от скуки</a:t>
            </a:r>
            <a:r>
              <a:rPr lang="ru-RU" sz="1800" b="1" i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.</a:t>
            </a:r>
          </a:p>
          <a:p>
            <a:pPr lvl="0">
              <a:buNone/>
              <a:defRPr/>
            </a:pPr>
            <a:endParaRPr lang="ru-RU" sz="1800" b="1" i="1" kern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lvl="0">
              <a:buNone/>
              <a:defRPr/>
            </a:pPr>
            <a:endParaRPr lang="ru-RU" sz="1800" b="1" i="1" kern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0CD0FED-588C-44D0-9554-077D0E800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295" y="4007487"/>
            <a:ext cx="2347163" cy="256663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804D795-75D8-4B3C-B0F4-C803E66F2D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673" y="4534610"/>
            <a:ext cx="2118261" cy="208690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43A807F-3696-47EC-85FF-6680D15914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238" y="283876"/>
            <a:ext cx="2988696" cy="2241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211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1C6F44C9-D393-4F87-90CF-0366DE7E2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08AE94D0-1D95-4A36-B4F1-21EA39724E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54517" y="3937151"/>
            <a:ext cx="2347163" cy="256663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E162CF9-72C5-4A11-A25A-FF9250A8F523}"/>
              </a:ext>
            </a:extLst>
          </p:cNvPr>
          <p:cNvSpPr/>
          <p:nvPr/>
        </p:nvSpPr>
        <p:spPr>
          <a:xfrm>
            <a:off x="2743200" y="836712"/>
            <a:ext cx="6400800" cy="3083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b="1" i="1" kern="0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Посмотрите все сюда,</a:t>
            </a:r>
          </a:p>
          <a:p>
            <a:pPr marL="342900" lvl="0" indent="-342900"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b="1" i="1" kern="0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Большое зеркало здесь у меня.</a:t>
            </a:r>
          </a:p>
          <a:p>
            <a:pPr marL="342900" lvl="0" indent="-342900"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b="1" i="1" kern="0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С ребятками мы перед ним садимся,</a:t>
            </a:r>
          </a:p>
          <a:p>
            <a:pPr marL="342900" lvl="0" indent="-342900"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b="1" i="1" kern="0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Дружно и вместе всё делать стремимся</a:t>
            </a:r>
          </a:p>
          <a:p>
            <a:pPr marL="342900" lvl="0" indent="-342900" eaLnBrk="0" hangingPunct="0">
              <a:lnSpc>
                <a:spcPct val="80000"/>
              </a:lnSpc>
              <a:spcBef>
                <a:spcPct val="20000"/>
              </a:spcBef>
              <a:defRPr/>
            </a:pPr>
            <a:endParaRPr lang="ru-RU" b="1" i="1" kern="0" dirty="0">
              <a:solidFill>
                <a:srgbClr val="FF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/>
            </a:endParaRPr>
          </a:p>
          <a:p>
            <a:pPr marL="342900" lvl="0" indent="-342900"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b="1" i="1" kern="0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Учимся здесь мы змейкой шипеть,</a:t>
            </a:r>
          </a:p>
          <a:p>
            <a:pPr marL="342900" lvl="0" indent="-342900"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b="1" i="1" kern="0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Пчёлкой жужжать, как собачка рычать.</a:t>
            </a:r>
          </a:p>
          <a:p>
            <a:pPr marL="342900" lvl="0" indent="-342900"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b="1" i="1" kern="0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Так же «часики» и «грибок»</a:t>
            </a:r>
          </a:p>
          <a:p>
            <a:pPr marL="342900" lvl="0" indent="-342900"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b="1" i="1" kern="0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Будем знать их мы на зубок.</a:t>
            </a:r>
          </a:p>
          <a:p>
            <a:pPr marL="342900" lvl="0" indent="-342900"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b="1" i="1" kern="0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Упражненья  выполнять,</a:t>
            </a:r>
          </a:p>
          <a:p>
            <a:pPr marL="342900" lvl="0" indent="-342900" eaLnBrk="0" hangingPunct="0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b="1" i="1" kern="0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Чтобы звуки чётко знать.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D7200A6-DCD2-491C-B2B6-E24D033FE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67" y="3469256"/>
            <a:ext cx="2601921" cy="296056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6A9C29B-10B4-4844-987B-0769429B1C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911" y="3897105"/>
            <a:ext cx="2719936" cy="256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5018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ChangeArrowheads="1"/>
          </p:cNvSpPr>
          <p:nvPr/>
        </p:nvSpPr>
        <p:spPr bwMode="auto">
          <a:xfrm>
            <a:off x="755650" y="4840288"/>
            <a:ext cx="242888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sz="1600"/>
              <a:t> 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310729" y="332656"/>
            <a:ext cx="6624736" cy="100811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Georgia" pitchFamily="18" charset="0"/>
              </a:defRPr>
            </a:lvl2pPr>
            <a:lvl3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Georgia" pitchFamily="18" charset="0"/>
              </a:defRPr>
            </a:lvl3pPr>
            <a:lvl4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Georgia" pitchFamily="18" charset="0"/>
              </a:defRPr>
            </a:lvl4pPr>
            <a:lvl5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Georgia" pitchFamily="18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endParaRPr lang="ru-RU" sz="4800" i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026" name="Picture 2" descr="C:\Users\Анастасия\Desktop\emocii-2064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176742"/>
            <a:ext cx="2346416" cy="2566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Анастасия\Desktop\smailik_dumae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548" y="4615820"/>
            <a:ext cx="1703342" cy="192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Горизонтальный свиток 15"/>
          <p:cNvSpPr/>
          <p:nvPr/>
        </p:nvSpPr>
        <p:spPr>
          <a:xfrm>
            <a:off x="846219" y="116631"/>
            <a:ext cx="7696955" cy="5832649"/>
          </a:xfrm>
          <a:prstGeom prst="horizontalScroll">
            <a:avLst/>
          </a:prstGeom>
          <a:solidFill>
            <a:srgbClr val="FF0066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defTabSz="155575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600" b="1" i="1" dirty="0">
                <a:solidFill>
                  <a:srgbClr val="74B230"/>
                </a:solidFill>
                <a:latin typeface="Bookman Old Style" panose="02050604050505020204" pitchFamily="18" charset="0"/>
              </a:rPr>
              <a:t>В кабинете логопеда</a:t>
            </a:r>
          </a:p>
          <a:p>
            <a:pPr defTabSz="155575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600" b="1" i="1" dirty="0">
                <a:solidFill>
                  <a:srgbClr val="74B230"/>
                </a:solidFill>
                <a:latin typeface="Bookman Old Style" panose="02050604050505020204" pitchFamily="18" charset="0"/>
              </a:rPr>
              <a:t>Любят дети все бывать.</a:t>
            </a:r>
          </a:p>
          <a:p>
            <a:pPr defTabSz="155575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600" b="1" i="1" dirty="0">
                <a:solidFill>
                  <a:srgbClr val="74B230"/>
                </a:solidFill>
                <a:latin typeface="Bookman Old Style" panose="02050604050505020204" pitchFamily="18" charset="0"/>
              </a:rPr>
              <a:t>Можно здесь играть и прыгать,</a:t>
            </a:r>
          </a:p>
          <a:p>
            <a:pPr defTabSz="155575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600" b="1" i="1" dirty="0">
                <a:solidFill>
                  <a:srgbClr val="74B230"/>
                </a:solidFill>
                <a:latin typeface="Bookman Old Style" panose="02050604050505020204" pitchFamily="18" charset="0"/>
              </a:rPr>
              <a:t>Можно книжку почитать.</a:t>
            </a:r>
          </a:p>
          <a:p>
            <a:pPr defTabSz="155575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600" b="1" i="1" dirty="0">
                <a:solidFill>
                  <a:srgbClr val="74B230"/>
                </a:solidFill>
                <a:latin typeface="Bookman Old Style" panose="02050604050505020204" pitchFamily="18" charset="0"/>
              </a:rPr>
              <a:t>Можно снежною зимой</a:t>
            </a:r>
          </a:p>
          <a:p>
            <a:pPr defTabSz="155575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600" b="1" i="1" dirty="0">
                <a:solidFill>
                  <a:srgbClr val="74B230"/>
                </a:solidFill>
                <a:latin typeface="Bookman Old Style" panose="02050604050505020204" pitchFamily="18" charset="0"/>
              </a:rPr>
              <a:t>Поиграть с песком порой.</a:t>
            </a:r>
          </a:p>
          <a:p>
            <a:pPr defTabSz="155575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600" b="1" i="1" dirty="0">
                <a:solidFill>
                  <a:srgbClr val="74B230"/>
                </a:solidFill>
                <a:latin typeface="Bookman Old Style" panose="02050604050505020204" pitchFamily="18" charset="0"/>
              </a:rPr>
              <a:t>Много нового узнать,</a:t>
            </a:r>
          </a:p>
          <a:p>
            <a:pPr defTabSz="155575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600" b="1" i="1" dirty="0">
                <a:solidFill>
                  <a:srgbClr val="74B230"/>
                </a:solidFill>
                <a:latin typeface="Bookman Old Style" panose="02050604050505020204" pitchFamily="18" charset="0"/>
              </a:rPr>
              <a:t>И друзьям все рассказать!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CAC1153-B6D4-43A1-AB30-C9729A7FAC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886" y="469775"/>
            <a:ext cx="2256148" cy="256680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A47A67-0709-47F4-97BF-EF95D540ABD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59" r="32234"/>
          <a:stretch/>
        </p:blipFill>
        <p:spPr>
          <a:xfrm>
            <a:off x="4961890" y="3089940"/>
            <a:ext cx="3187240" cy="3154291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0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331640" y="305061"/>
            <a:ext cx="6768752" cy="1080120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lvl1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Georgia" pitchFamily="18" charset="0"/>
              </a:defRPr>
            </a:lvl2pPr>
            <a:lvl3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Georgia" pitchFamily="18" charset="0"/>
              </a:defRPr>
            </a:lvl3pPr>
            <a:lvl4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Georgia" pitchFamily="18" charset="0"/>
              </a:defRPr>
            </a:lvl4pPr>
            <a:lvl5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itchFamily="18" charset="0"/>
              <a:buChar char="*"/>
              <a:defRPr sz="4600" b="1">
                <a:solidFill>
                  <a:schemeClr val="tx1"/>
                </a:solidFill>
                <a:latin typeface="Georgia" pitchFamily="18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ru-RU" sz="2800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Центр речевого и креативного развития</a:t>
            </a:r>
          </a:p>
          <a:p>
            <a:pPr marL="0" indent="0" algn="l">
              <a:buFont typeface="Georgia" pitchFamily="18" charset="0"/>
              <a:buNone/>
            </a:pPr>
            <a:endParaRPr lang="ru-RU" sz="2400" i="1" dirty="0">
              <a:solidFill>
                <a:srgbClr val="0070C0"/>
              </a:solidFill>
              <a:latin typeface="Bookman Old Style" panose="02050604050505020204" pitchFamily="18" charset="0"/>
            </a:endParaRPr>
          </a:p>
          <a:p>
            <a:pPr marL="0" indent="0" algn="l">
              <a:buFont typeface="Georgia" pitchFamily="18" charset="0"/>
              <a:buNone/>
            </a:pPr>
            <a:r>
              <a:rPr lang="ru-RU" sz="1800" i="1" dirty="0">
                <a:solidFill>
                  <a:srgbClr val="0070C0"/>
                </a:solidFill>
                <a:latin typeface="Bookman Old Style" panose="02050604050505020204" pitchFamily="18" charset="0"/>
              </a:rPr>
              <a:t>Креативно речь здесь развиваем,</a:t>
            </a:r>
          </a:p>
          <a:p>
            <a:pPr marL="0" indent="0" algn="l">
              <a:buFont typeface="Georgia" pitchFamily="18" charset="0"/>
              <a:buNone/>
            </a:pPr>
            <a:r>
              <a:rPr lang="ru-RU" sz="1800" i="1" dirty="0">
                <a:solidFill>
                  <a:srgbClr val="0070C0"/>
                </a:solidFill>
                <a:latin typeface="Bookman Old Style" panose="02050604050505020204" pitchFamily="18" charset="0"/>
              </a:rPr>
              <a:t>Звуки, буквы, слоги изучаем.</a:t>
            </a:r>
          </a:p>
          <a:p>
            <a:pPr marL="0" indent="0" algn="l">
              <a:buFont typeface="Georgia" pitchFamily="18" charset="0"/>
              <a:buNone/>
            </a:pPr>
            <a:r>
              <a:rPr lang="ru-RU" sz="1800" i="1" dirty="0">
                <a:solidFill>
                  <a:srgbClr val="0070C0"/>
                </a:solidFill>
                <a:latin typeface="Bookman Old Style" panose="02050604050505020204" pitchFamily="18" charset="0"/>
              </a:rPr>
              <a:t>Помогают в этом нам игрушки,</a:t>
            </a:r>
          </a:p>
          <a:p>
            <a:pPr marL="0" indent="0" algn="l">
              <a:buFont typeface="Georgia" pitchFamily="18" charset="0"/>
              <a:buNone/>
            </a:pPr>
            <a:r>
              <a:rPr lang="ru-RU" sz="1800" i="1" dirty="0">
                <a:solidFill>
                  <a:srgbClr val="0070C0"/>
                </a:solidFill>
                <a:latin typeface="Bookman Old Style" panose="02050604050505020204" pitchFamily="18" charset="0"/>
              </a:rPr>
              <a:t>Тексты, дудочки, вертушки.</a:t>
            </a:r>
          </a:p>
          <a:p>
            <a:pPr marL="0" indent="0" algn="l">
              <a:buFont typeface="Georgia" pitchFamily="18" charset="0"/>
              <a:buNone/>
            </a:pPr>
            <a:r>
              <a:rPr lang="ru-RU" sz="1800" i="1" dirty="0">
                <a:solidFill>
                  <a:srgbClr val="0070C0"/>
                </a:solidFill>
                <a:latin typeface="Bookman Old Style" panose="02050604050505020204" pitchFamily="18" charset="0"/>
              </a:rPr>
              <a:t>Разные картинки, игр – не счесть!</a:t>
            </a:r>
          </a:p>
          <a:p>
            <a:pPr marL="0" indent="0" algn="l">
              <a:buFont typeface="Georgia" pitchFamily="18" charset="0"/>
              <a:buNone/>
            </a:pPr>
            <a:r>
              <a:rPr lang="ru-RU" sz="1800" i="1" dirty="0">
                <a:solidFill>
                  <a:srgbClr val="0070C0"/>
                </a:solidFill>
                <a:latin typeface="Bookman Old Style" panose="02050604050505020204" pitchFamily="18" charset="0"/>
              </a:rPr>
              <a:t>А за правильный ответ -  </a:t>
            </a:r>
          </a:p>
          <a:p>
            <a:pPr marL="0" indent="0" algn="l">
              <a:buFont typeface="Georgia" pitchFamily="18" charset="0"/>
              <a:buNone/>
            </a:pPr>
            <a:r>
              <a:rPr lang="ru-RU" sz="1800" i="1" dirty="0">
                <a:solidFill>
                  <a:srgbClr val="0070C0"/>
                </a:solidFill>
                <a:latin typeface="Bookman Old Style" panose="02050604050505020204" pitchFamily="18" charset="0"/>
              </a:rPr>
              <a:t>Дают конфетку  съесть!</a:t>
            </a:r>
          </a:p>
        </p:txBody>
      </p:sp>
      <p:pic>
        <p:nvPicPr>
          <p:cNvPr id="9" name="Picture 4" descr="C:\Users\Анастасия\Desktop\100454604_po86l0wafdop.gif"/>
          <p:cNvPicPr>
            <a:picLocks noChangeAspect="1" noChangeArrowheads="1" noCrop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4221088"/>
            <a:ext cx="1348171" cy="177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0E5F2A6-599F-4B27-818C-6C780448F2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981010"/>
            <a:ext cx="3785100" cy="357104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E69C6E-785A-4F60-A3E8-87C15060DDD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0" b="20601"/>
          <a:stretch/>
        </p:blipFill>
        <p:spPr>
          <a:xfrm>
            <a:off x="1989626" y="3529253"/>
            <a:ext cx="3200552" cy="2822848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3D70B0-0C99-4655-8C96-03DEF57C6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br>
              <a:rPr lang="ru-RU" altLang="ru-RU" sz="2400" b="1" dirty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</a:br>
            <a:r>
              <a:rPr lang="ru-RU" altLang="ru-RU" sz="2400" b="1" dirty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Игры с кубиками Никитина</a:t>
            </a:r>
            <a:br>
              <a:rPr lang="ru-RU" altLang="ru-RU" sz="2400" b="1" dirty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</a:br>
            <a:r>
              <a:rPr lang="ru-RU" sz="2400" b="1" dirty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Игры с головоломками:</a:t>
            </a:r>
            <a:br>
              <a:rPr lang="ru-RU" sz="2400" b="1" dirty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FF0066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Геометрия в ладошках.</a:t>
            </a:r>
            <a:br>
              <a:rPr lang="ru-RU" sz="2000" b="1" dirty="0">
                <a:solidFill>
                  <a:srgbClr val="FF0066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</a:br>
            <a:r>
              <a:rPr lang="ru-RU" sz="2000" b="1" dirty="0">
                <a:solidFill>
                  <a:srgbClr val="FF0066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Архимедовы игры</a:t>
            </a:r>
            <a:br>
              <a:rPr lang="ru-RU" sz="2000" b="1" dirty="0">
                <a:solidFill>
                  <a:srgbClr val="FF0066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</a:b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58A4F5-88F3-4F9B-A021-B71DBE71F5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4797152"/>
            <a:ext cx="2138529" cy="154046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DDC3836-5327-4690-91D8-84A228514A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6401" y="4746489"/>
            <a:ext cx="2455059" cy="183720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443D3B0-55A5-4AF8-ACA1-FB52AA6631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0559" y="1678832"/>
            <a:ext cx="2654804" cy="175016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A69E9C3-E2A6-49FD-909A-99AE72304A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5119" y="1536573"/>
            <a:ext cx="2254852" cy="167715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6BA6BAA-3A46-4ECB-80D7-BD7F9DC89E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7008" y="4887017"/>
            <a:ext cx="2699792" cy="162700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4A26566-F2C5-4AD7-A645-BDAF525489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043" y="1536573"/>
            <a:ext cx="2297311" cy="154046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EF3484B-0E41-42D9-BDF6-7F29B7D87A1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6193" r="9854"/>
          <a:stretch/>
        </p:blipFill>
        <p:spPr>
          <a:xfrm>
            <a:off x="960744" y="3069718"/>
            <a:ext cx="1728191" cy="177670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2F9786A-87DC-4133-ADB5-DF321FC2487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6167" r="21819"/>
          <a:stretch/>
        </p:blipFill>
        <p:spPr>
          <a:xfrm rot="5400000">
            <a:off x="3421088" y="2921216"/>
            <a:ext cx="1424888" cy="205153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0992CA1-5015-4EA0-BF29-2984E0D64B0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44905" b="23322"/>
          <a:stretch/>
        </p:blipFill>
        <p:spPr>
          <a:xfrm>
            <a:off x="5269215" y="3689156"/>
            <a:ext cx="3479681" cy="58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7849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E43151A-0219-4744-9EC5-41C7B4F0DE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39160" y="3444068"/>
            <a:ext cx="2682942" cy="380493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2F7753-C87C-4D1B-A4B9-DA48D8DFE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164" y="116633"/>
            <a:ext cx="8229600" cy="1008112"/>
          </a:xfrm>
          <a:solidFill>
            <a:srgbClr val="85CA3A"/>
          </a:solidFill>
        </p:spPr>
        <p:txBody>
          <a:bodyPr/>
          <a:lstStyle/>
          <a:p>
            <a:r>
              <a:rPr lang="ru-RU" sz="4000" b="1" i="1" dirty="0">
                <a:solidFill>
                  <a:srgbClr val="FF0000"/>
                </a:solidFill>
                <a:cs typeface="Aharoni" panose="02010803020104030203" pitchFamily="2" charset="-79"/>
              </a:rPr>
              <a:t>ИНТЕРАКТИВНЫЕ ИГРЫ</a:t>
            </a:r>
            <a:br>
              <a:rPr lang="ru-RU" sz="4000" b="1" i="1" dirty="0">
                <a:solidFill>
                  <a:srgbClr val="FF0000"/>
                </a:solidFill>
                <a:cs typeface="Aharoni" panose="02010803020104030203" pitchFamily="2" charset="-79"/>
              </a:rPr>
            </a:br>
            <a:endParaRPr lang="ru-RU" sz="4000" b="1" i="1" dirty="0">
              <a:solidFill>
                <a:srgbClr val="FF0000"/>
              </a:solidFill>
              <a:cs typeface="Aharoni" panose="02010803020104030203" pitchFamily="2" charset="-79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C192C1F-16BA-46C6-99F0-C13D5EFF2892}"/>
              </a:ext>
            </a:extLst>
          </p:cNvPr>
          <p:cNvSpPr/>
          <p:nvPr/>
        </p:nvSpPr>
        <p:spPr>
          <a:xfrm>
            <a:off x="2286000" y="1092976"/>
            <a:ext cx="6421764" cy="356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ru-RU" altLang="ru-RU" sz="2400" b="1" i="1" kern="0" dirty="0">
                <a:solidFill>
                  <a:srgbClr val="009999"/>
                </a:solidFill>
                <a:latin typeface="Arial"/>
              </a:rPr>
              <a:t>Будь внимательным, мой друг!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ru-RU" altLang="ru-RU" sz="2400" b="1" i="1" kern="0" dirty="0">
                <a:solidFill>
                  <a:srgbClr val="009999"/>
                </a:solidFill>
                <a:latin typeface="Arial"/>
              </a:rPr>
              <a:t>Оглянись скорей вокруг: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ru-RU" altLang="ru-RU" sz="2400" b="1" i="1" kern="0" dirty="0">
                <a:solidFill>
                  <a:srgbClr val="009999"/>
                </a:solidFill>
                <a:latin typeface="Arial"/>
              </a:rPr>
              <a:t>Здесь смекалка и сноровка,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ru-RU" altLang="ru-RU" sz="2400" b="1" i="1" kern="0" dirty="0">
                <a:solidFill>
                  <a:srgbClr val="009999"/>
                </a:solidFill>
                <a:latin typeface="Arial"/>
              </a:rPr>
              <a:t>Помогает тем, кто ловок.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ru-RU" altLang="ru-RU" sz="2400" b="1" i="1" kern="0" dirty="0">
                <a:solidFill>
                  <a:srgbClr val="009999"/>
                </a:solidFill>
                <a:latin typeface="Arial"/>
              </a:rPr>
              <a:t>Ведь компьютер, наш помощник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ru-RU" altLang="ru-RU" sz="2400" b="1" i="1" kern="0" dirty="0">
                <a:solidFill>
                  <a:srgbClr val="009999"/>
                </a:solidFill>
                <a:latin typeface="Arial"/>
              </a:rPr>
              <a:t>Знает хитростей так много!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ru-RU" altLang="ru-RU" sz="2400" b="1" i="1" kern="0" dirty="0">
                <a:solidFill>
                  <a:srgbClr val="009999"/>
                </a:solidFill>
                <a:latin typeface="Arial"/>
              </a:rPr>
              <a:t>Мы играть не устаём,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ru-RU" altLang="ru-RU" sz="2400" b="1" i="1" kern="0" dirty="0">
                <a:solidFill>
                  <a:srgbClr val="009999"/>
                </a:solidFill>
                <a:latin typeface="Arial"/>
              </a:rPr>
              <a:t>Очень много узнаём.</a:t>
            </a:r>
          </a:p>
        </p:txBody>
      </p:sp>
    </p:spTree>
    <p:extLst>
      <p:ext uri="{BB962C8B-B14F-4D97-AF65-F5344CB8AC3E}">
        <p14:creationId xmlns:p14="http://schemas.microsoft.com/office/powerpoint/2010/main" val="16511246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Рамка 22"/>
          <p:cNvSpPr/>
          <p:nvPr/>
        </p:nvSpPr>
        <p:spPr>
          <a:xfrm>
            <a:off x="264029" y="193338"/>
            <a:ext cx="8587807" cy="5179878"/>
          </a:xfrm>
          <a:prstGeom prst="frame">
            <a:avLst/>
          </a:prstGeom>
          <a:solidFill>
            <a:srgbClr val="00B0F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Центр обучения элементам грамоты</a:t>
            </a:r>
          </a:p>
          <a:p>
            <a:pPr algn="ctr"/>
            <a:r>
              <a:rPr lang="ru-RU" b="1" i="1" dirty="0">
                <a:solidFill>
                  <a:srgbClr val="0070C0"/>
                </a:solidFill>
                <a:latin typeface="Bookman Old Style" panose="02050604050505020204" pitchFamily="18" charset="0"/>
              </a:rPr>
              <a:t>Чтоб успешно в школе обучаться</a:t>
            </a:r>
          </a:p>
          <a:p>
            <a:pPr algn="ctr"/>
            <a:r>
              <a:rPr lang="ru-RU" b="1" i="1" dirty="0">
                <a:solidFill>
                  <a:srgbClr val="0070C0"/>
                </a:solidFill>
                <a:latin typeface="Bookman Old Style" panose="02050604050505020204" pitchFamily="18" charset="0"/>
              </a:rPr>
              <a:t>Азы грамоты нам нужно знать,</a:t>
            </a:r>
          </a:p>
          <a:p>
            <a:pPr algn="ctr"/>
            <a:r>
              <a:rPr lang="ru-RU" b="1" i="1" dirty="0">
                <a:solidFill>
                  <a:srgbClr val="0070C0"/>
                </a:solidFill>
                <a:latin typeface="Bookman Old Style" panose="02050604050505020204" pitchFamily="18" charset="0"/>
              </a:rPr>
              <a:t>Схемы, символы, таблицы –</a:t>
            </a:r>
          </a:p>
          <a:p>
            <a:pPr algn="ctr"/>
            <a:r>
              <a:rPr lang="ru-RU" b="1" i="1" dirty="0">
                <a:solidFill>
                  <a:srgbClr val="0070C0"/>
                </a:solidFill>
                <a:latin typeface="Bookman Old Style" panose="02050604050505020204" pitchFamily="18" charset="0"/>
              </a:rPr>
              <a:t> С удовольствием мы будем изучать.</a:t>
            </a:r>
          </a:p>
          <a:p>
            <a:pPr algn="ctr"/>
            <a:r>
              <a:rPr lang="ru-RU" b="1" i="1" dirty="0">
                <a:solidFill>
                  <a:srgbClr val="0070C0"/>
                </a:solidFill>
                <a:latin typeface="Bookman Old Style" panose="02050604050505020204" pitchFamily="18" charset="0"/>
              </a:rPr>
              <a:t>Вот тогда не будем делать мы ошибок,</a:t>
            </a:r>
          </a:p>
          <a:p>
            <a:pPr algn="ctr"/>
            <a:r>
              <a:rPr lang="ru-RU" b="1" i="1" dirty="0">
                <a:solidFill>
                  <a:srgbClr val="0070C0"/>
                </a:solidFill>
                <a:latin typeface="Bookman Old Style" panose="02050604050505020204" pitchFamily="18" charset="0"/>
              </a:rPr>
              <a:t>Будем в школе грамотно читать, писать.</a:t>
            </a:r>
          </a:p>
          <a:p>
            <a:pPr algn="ctr"/>
            <a:r>
              <a:rPr lang="ru-RU" b="1" i="1" dirty="0">
                <a:solidFill>
                  <a:srgbClr val="0070C0"/>
                </a:solidFill>
                <a:latin typeface="Bookman Old Style" panose="02050604050505020204" pitchFamily="18" charset="0"/>
              </a:rPr>
              <a:t>И за работу в кассах</a:t>
            </a:r>
          </a:p>
          <a:p>
            <a:pPr algn="ctr"/>
            <a:r>
              <a:rPr lang="ru-RU" b="1" i="1" dirty="0">
                <a:solidFill>
                  <a:srgbClr val="0070C0"/>
                </a:solidFill>
                <a:latin typeface="Bookman Old Style" panose="02050604050505020204" pitchFamily="18" charset="0"/>
              </a:rPr>
              <a:t>Будем мы пятерки получать!</a:t>
            </a:r>
          </a:p>
          <a:p>
            <a:pPr algn="ctr"/>
            <a:endParaRPr lang="ru-RU" sz="2000" b="1" i="1" dirty="0">
              <a:solidFill>
                <a:srgbClr val="7030A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7" name="Picture 7" descr="C:\Users\Анастасия\Desktop\56297474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698" y="4869159"/>
            <a:ext cx="1960463" cy="1646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8A9B54-5384-4EF6-846B-DBD0CDE059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299935"/>
            <a:ext cx="2939819" cy="220486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6294D3B-035E-4266-ABC1-9E1B064E65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149080"/>
            <a:ext cx="2939819" cy="2204865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амка 11"/>
          <p:cNvSpPr/>
          <p:nvPr/>
        </p:nvSpPr>
        <p:spPr>
          <a:xfrm>
            <a:off x="442281" y="-1827584"/>
            <a:ext cx="8279908" cy="5283337"/>
          </a:xfrm>
          <a:prstGeom prst="frame">
            <a:avLst/>
          </a:prstGeom>
          <a:solidFill>
            <a:srgbClr val="66FF99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3200" b="1" i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algn="ctr"/>
            <a:endParaRPr lang="ru-RU" sz="3200" b="1" i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algn="ctr"/>
            <a:endParaRPr lang="ru-RU" sz="3200" b="1" i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algn="ctr"/>
            <a:endParaRPr lang="ru-RU" sz="3200" b="1" i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  <a:p>
            <a:pPr algn="ctr"/>
            <a:r>
              <a:rPr lang="ru-RU" sz="3200" b="1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Уголок театрализации</a:t>
            </a:r>
          </a:p>
          <a:p>
            <a:pPr algn="ctr"/>
            <a:r>
              <a:rPr lang="ru-RU" sz="2000" b="1" i="1" dirty="0">
                <a:solidFill>
                  <a:srgbClr val="01FF56"/>
                </a:solidFill>
                <a:latin typeface="Bookman Old Style" panose="02050604050505020204" pitchFamily="18" charset="0"/>
              </a:rPr>
              <a:t>Пусть не станем мы великими        артистами,</a:t>
            </a:r>
          </a:p>
          <a:p>
            <a:pPr algn="ctr"/>
            <a:r>
              <a:rPr lang="ru-RU" sz="2000" b="1" i="1" dirty="0">
                <a:solidFill>
                  <a:srgbClr val="01FF56"/>
                </a:solidFill>
                <a:latin typeface="Bookman Old Style" panose="02050604050505020204" pitchFamily="18" charset="0"/>
              </a:rPr>
              <a:t>Может будем мы врачами, машинистами,</a:t>
            </a:r>
          </a:p>
          <a:p>
            <a:pPr algn="ctr"/>
            <a:r>
              <a:rPr lang="ru-RU" sz="2000" b="1" i="1" dirty="0">
                <a:solidFill>
                  <a:srgbClr val="01FF56"/>
                </a:solidFill>
                <a:latin typeface="Bookman Old Style" panose="02050604050505020204" pitchFamily="18" charset="0"/>
              </a:rPr>
              <a:t>Но в настоящий театр будем рады поиграть, </a:t>
            </a:r>
          </a:p>
          <a:p>
            <a:pPr algn="ctr"/>
            <a:r>
              <a:rPr lang="ru-RU" sz="2000" b="1" i="1" dirty="0">
                <a:solidFill>
                  <a:srgbClr val="01FF56"/>
                </a:solidFill>
                <a:latin typeface="Bookman Old Style" panose="02050604050505020204" pitchFamily="18" charset="0"/>
              </a:rPr>
              <a:t>так сюжет у сказки легче нам запоминать!</a:t>
            </a:r>
          </a:p>
          <a:p>
            <a:pPr algn="ctr"/>
            <a:endParaRPr lang="ru-RU" sz="2000" b="1" i="1" dirty="0">
              <a:solidFill>
                <a:srgbClr val="01FF56"/>
              </a:solidFill>
              <a:latin typeface="Bookman Old Style" panose="02050604050505020204" pitchFamily="18" charset="0"/>
            </a:endParaRPr>
          </a:p>
          <a:p>
            <a:pPr algn="ctr"/>
            <a:endParaRPr lang="ru-RU" sz="2000" b="1" i="1" dirty="0">
              <a:solidFill>
                <a:srgbClr val="7030A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4" name="Picture 5" descr="C:\Users\Анастасия\Desktop\idea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076803"/>
            <a:ext cx="1524624" cy="239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2532F9F-D03E-4B2B-9254-53D031B1C7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94" y="3455753"/>
            <a:ext cx="3491880" cy="288952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F946560-71DA-41F5-A3A0-FF53366D0D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2" y="3744416"/>
            <a:ext cx="3419872" cy="2564904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1216</TotalTime>
  <Words>554</Words>
  <Application>Microsoft Office PowerPoint</Application>
  <PresentationFormat>Экран (4:3)</PresentationFormat>
  <Paragraphs>138</Paragraphs>
  <Slides>14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2" baseType="lpstr">
      <vt:lpstr>Aharoni</vt:lpstr>
      <vt:lpstr>Arial</vt:lpstr>
      <vt:lpstr>Bookman Old Style</vt:lpstr>
      <vt:lpstr>Calibri</vt:lpstr>
      <vt:lpstr>Georgia</vt:lpstr>
      <vt:lpstr>Segoe UI Semibold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Игры с кубиками Никитина Игры с головоломками: Геометрия в ладошках. Архимедовы игры </vt:lpstr>
      <vt:lpstr>ИНТЕРАКТИВНЫЕ ИГРЫ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natasha23</dc:creator>
  <cp:lastModifiedBy>Олененок Тазовский</cp:lastModifiedBy>
  <cp:revision>123</cp:revision>
  <dcterms:created xsi:type="dcterms:W3CDTF">2011-08-02T23:19:04Z</dcterms:created>
  <dcterms:modified xsi:type="dcterms:W3CDTF">2018-11-15T11:18:56Z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TAG2">
    <vt:lpwstr>00080032a50000000000010250300207f7000400038000</vt:lpwstr>
  </property>
</Properties>
</file>