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03" r:id="rId2"/>
    <p:sldId id="278" r:id="rId3"/>
    <p:sldId id="279" r:id="rId4"/>
    <p:sldId id="300" r:id="rId5"/>
    <p:sldId id="280" r:id="rId6"/>
    <p:sldId id="281" r:id="rId7"/>
    <p:sldId id="282" r:id="rId8"/>
    <p:sldId id="289" r:id="rId9"/>
    <p:sldId id="292" r:id="rId10"/>
    <p:sldId id="290" r:id="rId11"/>
    <p:sldId id="293" r:id="rId12"/>
    <p:sldId id="294" r:id="rId13"/>
    <p:sldId id="296" r:id="rId14"/>
    <p:sldId id="304" r:id="rId15"/>
    <p:sldId id="297" r:id="rId16"/>
    <p:sldId id="298" r:id="rId17"/>
    <p:sldId id="295" r:id="rId18"/>
    <p:sldId id="301" r:id="rId19"/>
    <p:sldId id="283" r:id="rId20"/>
    <p:sldId id="285" r:id="rId21"/>
    <p:sldId id="302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 varScale="1">
        <p:scale>
          <a:sx n="70" d="100"/>
          <a:sy n="70" d="100"/>
        </p:scale>
        <p:origin x="12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стадии формирования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rgbClr val="92D05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9.2115889359982786E-4"/>
                  <c:y val="-3.9682611927844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750665202994221E-4"/>
                  <c:y val="-1.202012611494096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</a:t>
                    </a:r>
                  </a:p>
                  <a:p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43086632243273E-3"/>
                  <c:y val="-4.8409405255878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6.9156293222683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детали ЛЕГО</c:v>
                </c:pt>
                <c:pt idx="1">
                  <c:v>по замыслу</c:v>
                </c:pt>
                <c:pt idx="2">
                  <c:v>по пошаговой инструкции</c:v>
                </c:pt>
                <c:pt idx="3">
                  <c:v>чувство ритма</c:v>
                </c:pt>
                <c:pt idx="4">
                  <c:v>моделирование</c:v>
                </c:pt>
                <c:pt idx="5">
                  <c:v>рассказ о работе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0.4</c:v>
                </c:pt>
                <c:pt idx="1">
                  <c:v>0.2</c:v>
                </c:pt>
                <c:pt idx="2" formatCode="0%">
                  <c:v>0.5</c:v>
                </c:pt>
                <c:pt idx="3" formatCode="0%">
                  <c:v>0.30000000000000021</c:v>
                </c:pt>
                <c:pt idx="4" formatCode="0%">
                  <c:v>0.5</c:v>
                </c:pt>
                <c:pt idx="5" formatCode="0%">
                  <c:v>0.30000000000000021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сформирован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706524636227601E-3"/>
                  <c:y val="-2.380936822731188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60</a:t>
                    </a:r>
                  </a:p>
                  <a:p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436477066872776E-3"/>
                  <c:y val="-1.58732751767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908777969018903E-2"/>
                  <c:y val="-6.9156293222684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372346528973594E-3"/>
                  <c:y val="-3.4578146611341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4744693057946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211703958691905E-2"/>
                  <c:y val="-6.3392536471469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детали ЛЕГО</c:v>
                </c:pt>
                <c:pt idx="1">
                  <c:v>по замыслу</c:v>
                </c:pt>
                <c:pt idx="2">
                  <c:v>по пошаговой инструкции</c:v>
                </c:pt>
                <c:pt idx="3">
                  <c:v>чувство ритма</c:v>
                </c:pt>
                <c:pt idx="4">
                  <c:v>моделирование</c:v>
                </c:pt>
                <c:pt idx="5">
                  <c:v>рассказ о работе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 formatCode="0.00%">
                  <c:v>0.60000000000000042</c:v>
                </c:pt>
                <c:pt idx="1">
                  <c:v>0.8</c:v>
                </c:pt>
                <c:pt idx="2">
                  <c:v>0.5</c:v>
                </c:pt>
                <c:pt idx="3">
                  <c:v>0.7000000000000004</c:v>
                </c:pt>
                <c:pt idx="4">
                  <c:v>0.5</c:v>
                </c:pt>
                <c:pt idx="5">
                  <c:v>0.7000000000000004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Lbls>
            <c:dLbl>
              <c:idx val="0"/>
              <c:layout>
                <c:manualLayout>
                  <c:x val="1.1446573696360301E-2"/>
                  <c:y val="-2.38093682273118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  <a:p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61733548366724E-2"/>
                  <c:y val="-3.764062687184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6058519793459267E-3"/>
                  <c:y val="6.9156293222683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058519793459805E-3"/>
                  <c:y val="-2.7662517289073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детали ЛЕГО</c:v>
                </c:pt>
                <c:pt idx="1">
                  <c:v>по замыслу</c:v>
                </c:pt>
                <c:pt idx="2">
                  <c:v>по пошаговой инструкции</c:v>
                </c:pt>
                <c:pt idx="3">
                  <c:v>чувство ритма</c:v>
                </c:pt>
                <c:pt idx="4">
                  <c:v>моделирование</c:v>
                </c:pt>
                <c:pt idx="5">
                  <c:v>рассказ о работе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 formatCode="0.00%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350599696"/>
        <c:axId val="-350605680"/>
        <c:axId val="0"/>
      </c:bar3DChart>
      <c:catAx>
        <c:axId val="-35059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350605680"/>
        <c:crosses val="autoZero"/>
        <c:auto val="1"/>
        <c:lblAlgn val="ctr"/>
        <c:lblOffset val="100"/>
        <c:noMultiLvlLbl val="0"/>
      </c:catAx>
      <c:valAx>
        <c:axId val="-350605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35059969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7070298014464766"/>
          <c:y val="0.20688846430761709"/>
          <c:w val="0.20146232149215992"/>
          <c:h val="0.3203456011730982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746A-1BD8-499F-9F01-E3181900E599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3C29-0C1F-4E1D-B2BC-3E8EA57E0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9630-FCC7-411C-A16A-B7CA73EBD989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ACA5-245B-4AB5-8CBE-DEC727458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A3D1-FD1C-471B-967F-941037D11F38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016B-BE00-408E-8F3F-8F531D74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57C3-BC81-4BA4-B751-6BCC94D4D6FF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85C5-8A3E-48E9-A8ED-1823BB663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C2DB-A3A2-40AB-911B-650DF3DD7196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9C15-AD3B-49FC-BB82-1AB1CC013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6BEA-206D-4F19-A9DA-281A2237B48A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A495-1C55-4EFE-8029-66A8B790E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FFD9-F3CA-4D18-9055-C410368564B1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65C5-C8E4-4BAD-92AF-BA8DE23F4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FD40-C8C5-41B6-9742-B7DD6B63AC21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6620-B2A5-43D1-8E00-34ACF0C86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97AD-80DF-43AC-95AB-B3C27823E3D9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A007-1AF4-4E33-ADFA-AD0C0609D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A93D-38C9-466B-B608-C71D848C51C1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FD85-E11E-4054-8D34-395F48D9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F2A3-B7B4-47D3-AB72-951A6F3399FC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B9F9-52A5-46C1-9EE4-E59E83DDB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5EF9-A952-471D-A3E9-B3E7274FC8E4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2ED0-3972-4AFB-B522-30B5B6F21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7D5E4-9BD2-409B-94DA-1F19AF39CF54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27D1BD-AAA5-43D3-9861-53322AAB9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2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28662" y="2143116"/>
            <a:ext cx="74295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«Волшебный мир музыки с использованием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-конструирования»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42976" y="857232"/>
            <a:ext cx="66162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Муниципальное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казённое дошкольное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«Оленёнок»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kuzmenco-artem.ucoz.ru/zagruzki/18-september-pictures-clip-art-free-cliparts-that-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20717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l10584_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14818"/>
            <a:ext cx="312801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500694" y="3500438"/>
            <a:ext cx="33575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Башкирцева Н.О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065" y="714356"/>
            <a:ext cx="8497108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1357298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785260"/>
            <a:ext cx="8282794" cy="550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1357298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ВОСПИТАТЕЛЬ года\Категория приказ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7851212" cy="507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85852" y="714356"/>
            <a:ext cx="67866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Районный конкурс по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легоконструированию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Постройка: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Леголандия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1357298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t="-1249" r="8850" b="-2787"/>
          <a:stretch/>
        </p:blipFill>
        <p:spPr>
          <a:xfrm rot="5400000">
            <a:off x="2028421" y="1900613"/>
            <a:ext cx="5101026" cy="444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85852" y="642918"/>
            <a:ext cx="67866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Авиамоделировние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 «От замысла к воплощению»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1357298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14414" y="714356"/>
            <a:ext cx="67866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ЛЕГО-моделирование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компонентов музыкального языка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Виктор\Desktop\Новая папка\DSC_6421.jpg"/>
          <p:cNvPicPr/>
          <p:nvPr/>
        </p:nvPicPr>
        <p:blipFill>
          <a:blip r:embed="rId3" cstate="print"/>
          <a:srcRect l="1443" t="16425"/>
          <a:stretch>
            <a:fillRect/>
          </a:stretch>
        </p:blipFill>
        <p:spPr bwMode="auto">
          <a:xfrm>
            <a:off x="214282" y="1428736"/>
            <a:ext cx="414340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Виктор\Desktop\Новая папка\DSC_63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414340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C:\Users\Виктор\Desktop\Новая папка\DSC_63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414340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C:\Users\Виктор\Desktop\Новая папка\DSC_63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71942"/>
            <a:ext cx="428628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1357298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N:\ОЛЕНЕНОК работа\ОЛЕНЕНОК\статья АПРЕЛЬ\ЛЕГО выставк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8496883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1357298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ОЛЕНЁНОК 2018\Легоёлочка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7858180" cy="521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85852" y="642918"/>
            <a:ext cx="67866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Творческая  выставка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Лего-ёлочка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 (Дети-родители-педагоги)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1357298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идео с занятий\DSC_6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817269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1357298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85852" y="714356"/>
            <a:ext cx="67866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  достижения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Виктор\Desktop\сканграмоты\дип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14346" y="1142986"/>
            <a:ext cx="264320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Виктор\Desktop\сканграмоты\оо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00166" y="1571612"/>
            <a:ext cx="300039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Виктор\Desktop\сканграмоты\дд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750464" y="1893084"/>
            <a:ext cx="342902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Виктор\Desktop\сканграмоты\ллл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250792" y="1535894"/>
            <a:ext cx="314327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Виктор\Desktop\сканграмоты\выгот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4286256"/>
            <a:ext cx="314327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Виктор\Desktop\сканграмоты\серт.bmp"/>
          <p:cNvPicPr/>
          <p:nvPr/>
        </p:nvPicPr>
        <p:blipFill>
          <a:blip r:embed="rId8" cstate="print"/>
          <a:srcRect l="23263" t="15686" r="10417" b="14216"/>
          <a:stretch>
            <a:fillRect/>
          </a:stretch>
        </p:blipFill>
        <p:spPr bwMode="auto">
          <a:xfrm>
            <a:off x="5572132" y="4643446"/>
            <a:ext cx="314327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928670"/>
            <a:ext cx="614366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III этап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Заключительный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данном этапе проведен мониторинг освоения  результатов проектной деятельности и составлен аналитический отчёт за  2017-2018г.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Проведен анализ образовательной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и получение  проектного продукта, а так же анализ соотношения  полученных результатов с поставленными задачами.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85852" y="857232"/>
            <a:ext cx="64294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28604"/>
            <a:ext cx="592935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Цель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Развитие у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дошкольного  возраста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способностей к музыкальному творчеству посредством овладения технологии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моделирования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28732" y="2294594"/>
            <a:ext cx="62865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Способствовать развитию социально-активной личности.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Развивать эстетический вкус и умение действовать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команде.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Формировать элементарные представления  о моделировании компонентов музыкального языка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00100" y="1928802"/>
          <a:ext cx="814390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28728" y="857232"/>
            <a:ext cx="62865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Эффективность педагогических воздействий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28728" y="428604"/>
            <a:ext cx="62865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71538" y="1285860"/>
            <a:ext cx="678661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 задачи реализованы и отмечены положительными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u="none" dirty="0" smtClean="0">
                <a:latin typeface="Times New Roman" pitchFamily="18" charset="0"/>
                <a:cs typeface="Times New Roman" pitchFamily="18" charset="0"/>
              </a:rPr>
              <a:t>езультатами. Участники проекта научились соотносить реальную конструкцию с задуманной идеей. Приобрели навыки культуры труда. </a:t>
            </a:r>
          </a:p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u="none" dirty="0" smtClean="0">
                <a:latin typeface="Times New Roman" pitchFamily="18" charset="0"/>
                <a:cs typeface="Times New Roman" pitchFamily="18" charset="0"/>
              </a:rPr>
              <a:t>В перспективе  продолжать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работать с разделом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LEGO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моделирование компонентов музыкального языка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внедрять технологию в образовательный процесс  музыкальной деятельности. </a:t>
            </a:r>
          </a:p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новые формы работы в рамках </a:t>
            </a:r>
          </a:p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луба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Технолидер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2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duplo_1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1643050"/>
            <a:ext cx="7572428" cy="5029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663178"/>
            <a:ext cx="87154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Благодарю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728" y="714356"/>
            <a:ext cx="628654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Краткая  характеристика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используемой технологии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Инновационный проект разработан с учётом личностно-ориентированного подхода.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Эффективность заключается в том, что у детей формируется  умение сотрудничать со сверстниками, создаётся установка на самостоятельный поиск путей решения поставленных образовательных задач. Выявление и поддержка детской одарённости.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 это является главными составляющими успешности.                           </a:t>
            </a: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71604" y="285728"/>
            <a:ext cx="635798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Методы и приемы организации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форма проведения занятий –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совместная образовательная деятельность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методы деятельности: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(беседа, обсуждение из которых дети узнают информацию об объектах моделирования)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активные игровые методы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дидактические,  пальчиковые, речевые и  музыкальные  игры, выполнение построек по карте –схеме и по замыслу)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интеграции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Самостоятельное проектирование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4.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коллективной работы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00166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14480" y="785794"/>
            <a:ext cx="578647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Участники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возраста,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(законные представители),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педагоги.</a:t>
            </a:r>
          </a:p>
          <a:p>
            <a:pPr lvl="0">
              <a:lnSpc>
                <a:spcPct val="150000"/>
              </a:lnSpc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Виды 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познавательная,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узыкальная,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коммуникативная,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двигательная,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игровая.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4534394" cy="301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66" y="1142984"/>
            <a:ext cx="73581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I эта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Организационно-подготовительный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этом этапе предполагается создать интерес  к видам деятельности;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формулирование проблемы и задач;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предложение путей решения;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реализации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71604" y="857232"/>
            <a:ext cx="664373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II этап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Реализация проекта</a:t>
            </a:r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На данном этапе предполагается организация развивающей среды, разработка календарно-тематического планирования, создание технологических карт, пошаговых инструкций, дидактических игр и пособий. Создание фото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видео презентаций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Организация тематических  выставок. Обобщение педагогического опыта на муниципальном уровне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интернет-ресурсах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Участие воспитанников в конкурсах.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57290" y="785794"/>
            <a:ext cx="6500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графическим редактором</a:t>
            </a: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7957974" cy="5285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7" descr="Top-10-Party-Decorating-For-Your-Childs-Lego-Birthday-Invitations-Party-Celeb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785794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64305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285852" y="714356"/>
            <a:ext cx="67866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Открытое занятие в ДОО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8208948" cy="545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456</Words>
  <Application>Microsoft Office PowerPoint</Application>
  <PresentationFormat>Экран (4:3)</PresentationFormat>
  <Paragraphs>405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Социально-коммуникативное развитие</dc:title>
  <dc:creator>Пользователь</dc:creator>
  <cp:lastModifiedBy>Пользователь Windows</cp:lastModifiedBy>
  <cp:revision>118</cp:revision>
  <dcterms:created xsi:type="dcterms:W3CDTF">2016-12-09T15:14:00Z</dcterms:created>
  <dcterms:modified xsi:type="dcterms:W3CDTF">2019-03-18T18:43:10Z</dcterms:modified>
</cp:coreProperties>
</file>