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80" r:id="rId2"/>
    <p:sldId id="282" r:id="rId3"/>
    <p:sldId id="286" r:id="rId4"/>
    <p:sldId id="284" r:id="rId5"/>
    <p:sldId id="267" r:id="rId6"/>
    <p:sldId id="264" r:id="rId7"/>
    <p:sldId id="274" r:id="rId8"/>
    <p:sldId id="28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76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F5C06A-20A3-47C3-91E6-AFECDA41162D}" type="datetimeFigureOut">
              <a:rPr lang="ru-RU" smtClean="0"/>
              <a:pPr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D0EFAB-7788-42F3-88D9-EF52D3E92FF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wallpapers.org/photo/34830/abstract-colorfull-028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mg-fotki.yandex.ru/get/5409/28257045.617/0_700a5_e595e280_XL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19872" y="3789040"/>
            <a:ext cx="49685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endParaRPr lang="ru-RU" b="1" dirty="0">
              <a:solidFill>
                <a:srgbClr val="00B050"/>
              </a:solidFill>
            </a:endParaRPr>
          </a:p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endParaRPr lang="ru-RU" b="1" dirty="0">
              <a:solidFill>
                <a:srgbClr val="00B050"/>
              </a:solidFill>
            </a:endParaRPr>
          </a:p>
          <a:p>
            <a:pPr algn="r"/>
            <a:endParaRPr lang="ru-RU" b="1" dirty="0" smtClean="0">
              <a:solidFill>
                <a:srgbClr val="00B050"/>
              </a:solidFill>
            </a:endParaRP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 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7" name="Рисунок 6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96"/>
            <a:ext cx="9144000" cy="683210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857224" y="2000240"/>
            <a:ext cx="80010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ru-RU" sz="4000" b="1" i="1" dirty="0" smtClean="0">
                <a:solidFill>
                  <a:srgbClr val="007635"/>
                </a:solidFill>
              </a:rPr>
              <a:t>Артикуляционная гимнастика</a:t>
            </a:r>
          </a:p>
          <a:p>
            <a:pPr marL="18288" indent="0" algn="ctr">
              <a:buNone/>
            </a:pPr>
            <a:r>
              <a:rPr lang="ru-RU" sz="4000" b="1" i="1" dirty="0">
                <a:solidFill>
                  <a:srgbClr val="007635"/>
                </a:solidFill>
              </a:rPr>
              <a:t>в</a:t>
            </a:r>
            <a:r>
              <a:rPr lang="ru-RU" sz="4000" b="1" i="1" dirty="0" smtClean="0">
                <a:solidFill>
                  <a:srgbClr val="007635"/>
                </a:solidFill>
              </a:rPr>
              <a:t> домашних условиях </a:t>
            </a:r>
          </a:p>
          <a:p>
            <a:pPr marL="18288" indent="0" algn="ctr">
              <a:buNone/>
            </a:pPr>
            <a:r>
              <a:rPr lang="ru-RU" sz="2400" b="1" i="1" dirty="0" smtClean="0">
                <a:solidFill>
                  <a:srgbClr val="007635"/>
                </a:solidFill>
              </a:rPr>
              <a:t>(1 часть)</a:t>
            </a:r>
            <a:endParaRPr lang="ru-RU" sz="2400" b="1" i="1" dirty="0">
              <a:solidFill>
                <a:srgbClr val="007635"/>
              </a:solidFill>
            </a:endParaRPr>
          </a:p>
          <a:p>
            <a:pPr marL="18288" indent="0" algn="ctr">
              <a:buNone/>
            </a:pPr>
            <a:endParaRPr lang="ru-RU" sz="2800" b="1" i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071942"/>
            <a:ext cx="7242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400" b="1" i="1" dirty="0">
                <a:solidFill>
                  <a:srgbClr val="00B050"/>
                </a:solidFill>
                <a:latin typeface="Times New Roman"/>
                <a:cs typeface="Times New Roman"/>
              </a:rPr>
              <a:t>Составила презентацию</a:t>
            </a:r>
            <a:endParaRPr lang="ru-RU" sz="600" b="1" i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Шереметьева Елена Борисовна</a:t>
            </a:r>
          </a:p>
          <a:p>
            <a:pPr lvl="0" algn="ctr"/>
            <a:r>
              <a:rPr lang="ru-RU" sz="2400" i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учитель </a:t>
            </a:r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-логопед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МБДОУ д/с «Олененок»,</a:t>
            </a:r>
          </a:p>
          <a:p>
            <a:pPr lvl="0" algn="ctr"/>
            <a:r>
              <a:rPr lang="ru-RU" sz="2400" i="1" dirty="0">
                <a:solidFill>
                  <a:srgbClr val="00B050"/>
                </a:solidFill>
                <a:latin typeface="Times New Roman"/>
                <a:cs typeface="Times New Roman"/>
              </a:rPr>
              <a:t>п.Тазовский,2021г.</a:t>
            </a: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57290" y="270339"/>
            <a:ext cx="72152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МУНИЦИПАЛЬНОЕ БЮДЖЕТНОЕ ДОШКОЛЬНОЕ ОБРАЗОВАТЕЛЬНОЕ УЧРЕЖДЕНИЕ 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САД «ОЛЕНЕНОК»,  ЯНАО, п. ТАЗОВСКИЙ</a:t>
            </a:r>
            <a:endParaRPr kumimoji="0" lang="ru-RU" sz="1200" b="0" i="1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9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g3.proshkolu.ru/content/media/pic/std/1000000/686000/685783-08cface11b3a84c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0528" y="-1"/>
            <a:ext cx="9433048" cy="71014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07704" y="332656"/>
            <a:ext cx="6912768" cy="95410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«Артикуляционная гимнастика –  </a:t>
            </a:r>
          </a:p>
          <a:p>
            <a:pPr marL="18288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 что это?»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1628800"/>
            <a:ext cx="72008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Люди правильно произносят звуки речи благодаря хорошей подвижности и дифференцированной работе органов артикуляционного аппарата: языку, нижней челюсти, губам, мягкому нёбу, голосовым складкам. Звуки </a:t>
            </a:r>
            <a:r>
              <a:rPr lang="ru-RU" sz="2400" b="1" dirty="0">
                <a:solidFill>
                  <a:srgbClr val="002060"/>
                </a:solidFill>
              </a:rPr>
              <a:t>речи образуются в результате сложного комплекса движений артикуляционных органов – </a:t>
            </a:r>
            <a:r>
              <a:rPr lang="ru-RU" sz="2400" b="1" i="1" dirty="0">
                <a:solidFill>
                  <a:srgbClr val="002060"/>
                </a:solidFill>
              </a:rPr>
              <a:t>кинем.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1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img3.proshkolu.ru/content/media/pic/std/1000000/686000/685783-08cface11b3a84c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80528" y="-1"/>
            <a:ext cx="9433048" cy="710140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907704" y="332656"/>
            <a:ext cx="6912768" cy="954107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marL="18288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«Артикуляционная гимнастика –  </a:t>
            </a:r>
          </a:p>
          <a:p>
            <a:pPr marL="18288" indent="0" algn="ctr">
              <a:buNone/>
            </a:pPr>
            <a:r>
              <a:rPr lang="ru-RU" sz="2800" b="1" i="1" dirty="0">
                <a:solidFill>
                  <a:srgbClr val="FF0000"/>
                </a:solidFill>
              </a:rPr>
              <a:t>  что это?»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31640" y="1484784"/>
            <a:ext cx="7200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" indent="0" algn="just">
              <a:buNone/>
            </a:pPr>
            <a:endParaRPr lang="ru-RU" sz="2400" b="1" dirty="0" smtClean="0">
              <a:solidFill>
                <a:srgbClr val="002060"/>
              </a:solidFill>
            </a:endParaRPr>
          </a:p>
          <a:p>
            <a:pPr marL="361188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Выработка той или иной кинемы открывает возможность освоения тех речевых звуков, которые не могли быть произнесены из-за её отсутствия. </a:t>
            </a:r>
          </a:p>
          <a:p>
            <a:pPr marL="361188" indent="-342900" algn="just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Мы правильно произносим различные звуки, как изолированно, так и в речевом потоке, благодаря силе, хорошей подвижности и дифференцированной работе органов артикуляционного аппарата.</a:t>
            </a:r>
          </a:p>
          <a:p>
            <a:pPr marL="18288" algn="just"/>
            <a:r>
              <a:rPr lang="ru-RU" sz="2400" b="1" dirty="0" smtClean="0">
                <a:solidFill>
                  <a:srgbClr val="002060"/>
                </a:solidFill>
              </a:rPr>
              <a:t>Таким образом , произношение звуков речи – это сложный двигательный навык.</a:t>
            </a:r>
          </a:p>
          <a:p>
            <a:endParaRPr lang="ru-RU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97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http://img3.proshkolu.ru/content/media/pic/std/1000000/686000/685783-08cface11b3a84c6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3131840" y="332656"/>
            <a:ext cx="28803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00B050"/>
                </a:solidFill>
              </a:rPr>
              <a:t>1. «Качели»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946" y="908283"/>
            <a:ext cx="8064896" cy="3077766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</a:rPr>
              <a:t>Цель:</a:t>
            </a:r>
            <a:r>
              <a:rPr lang="ru-RU" sz="2000" b="1" dirty="0">
                <a:solidFill>
                  <a:schemeClr val="accent1"/>
                </a:solidFill>
              </a:rPr>
              <a:t> </a:t>
            </a:r>
            <a:r>
              <a:rPr lang="ru-RU" sz="2000" b="1" dirty="0">
                <a:solidFill>
                  <a:srgbClr val="002060"/>
                </a:solidFill>
              </a:rPr>
              <a:t>укреплять мышцы языка, вырабатывать подъём языка, развивать подвижность и гибкость кончика языка, умение им </a:t>
            </a:r>
            <a:r>
              <a:rPr lang="ru-RU" sz="2000" b="1" dirty="0" smtClean="0">
                <a:solidFill>
                  <a:srgbClr val="002060"/>
                </a:solidFill>
              </a:rPr>
              <a:t>управлять.    Варианты</a:t>
            </a:r>
            <a:r>
              <a:rPr lang="ru-RU" sz="2000" b="1" dirty="0">
                <a:solidFill>
                  <a:srgbClr val="002060"/>
                </a:solidFill>
              </a:rPr>
              <a:t>: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а). Рот открыт. Губы в улыбке. Широкий язык поднимается к носу и опускается вниз к подбородку.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</a:rPr>
              <a:t>б). Рот открыт. Губы в улыбке. Широкий язык поднимается к  верхней губе, затем опускается  к нижней губе.</a:t>
            </a:r>
          </a:p>
          <a:p>
            <a:pPr algn="just"/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</a:rPr>
              <a:t>При 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</a:rPr>
              <a:t>выполнении всех вариантов упражнений следить, чтобы язык не сужался, губы не натягивались на зубы, нижняя челюсть не двигалась.</a:t>
            </a:r>
          </a:p>
        </p:txBody>
      </p:sp>
      <p:pic>
        <p:nvPicPr>
          <p:cNvPr id="1026" name="Picture 2" descr="C:\Users\q\Desktop\во\Артикуляционная гимнастика\качели 00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7" r="2057" b="22450"/>
          <a:stretch/>
        </p:blipFill>
        <p:spPr bwMode="auto">
          <a:xfrm>
            <a:off x="1907704" y="4009032"/>
            <a:ext cx="1953670" cy="2255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1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068" y="0"/>
            <a:ext cx="9144000" cy="71734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1115615" y="522258"/>
            <a:ext cx="7494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2. Достать языком нос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2731" y="1717719"/>
            <a:ext cx="7638146" cy="3785652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softEdge rad="127000"/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endParaRPr lang="ru-RU" sz="2400" i="1" dirty="0" smtClean="0">
              <a:ln>
                <a:solidFill>
                  <a:srgbClr val="002060"/>
                </a:solidFill>
              </a:ln>
              <a:solidFill>
                <a:srgbClr val="FF0000"/>
              </a:solidFill>
            </a:endParaRPr>
          </a:p>
          <a:p>
            <a:pPr algn="just"/>
            <a:r>
              <a:rPr lang="ru-RU" sz="2300" i="1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</a:rPr>
              <a:t>Цель:</a:t>
            </a:r>
            <a:r>
              <a:rPr lang="ru-RU" sz="23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укреплять мышцы языка, вырабатывать подъём языка, развивать подвижность кончика языка, умение им управлять.</a:t>
            </a:r>
          </a:p>
          <a:p>
            <a:pPr algn="just"/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  <a:p>
            <a:pPr algn="just"/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Рот открыт. Губы в улыбке. Широкий язык поднять к носу и опустить к верхней губе. </a:t>
            </a:r>
            <a:r>
              <a:rPr lang="ru-RU" sz="2400" dirty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ледить, чтобы язык не сужался, губы и  нижняя челюсть не двигались.</a:t>
            </a:r>
            <a:endParaRPr lang="ru-RU" sz="2400" dirty="0">
              <a:solidFill>
                <a:srgbClr val="002060"/>
              </a:solidFill>
            </a:endParaRPr>
          </a:p>
          <a:p>
            <a:pPr algn="just"/>
            <a:endParaRPr lang="ru-RU" sz="2400" dirty="0" smtClean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69"/>
            <a:ext cx="9144000" cy="69573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403648" y="578115"/>
            <a:ext cx="7056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</a:rPr>
              <a:t>3. Достать языком подбородок</a:t>
            </a:r>
            <a:endParaRPr lang="ru-RU" sz="3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772816"/>
            <a:ext cx="7704856" cy="3693319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just"/>
            <a:endParaRPr lang="ru-RU" sz="2400" b="1" i="1" dirty="0" smtClean="0">
              <a:solidFill>
                <a:srgbClr val="FF0000"/>
              </a:solidFill>
            </a:endParaRPr>
          </a:p>
          <a:p>
            <a:pPr algn="just"/>
            <a:r>
              <a:rPr lang="ru-RU" sz="2400" b="1" i="1" dirty="0" smtClean="0">
                <a:solidFill>
                  <a:srgbClr val="FF0000"/>
                </a:solidFill>
              </a:rPr>
              <a:t>Цель: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укреплять мышцы языка, развивать подвижность кончика языка, умение им управлять.</a:t>
            </a:r>
          </a:p>
          <a:p>
            <a:pPr algn="just"/>
            <a:endParaRPr lang="ru-RU" sz="2400" b="1" dirty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Рот открыт. Губы в улыбке. Широкий язык опустить к подбородку, затем поднять к нижней губе. Следить, чтобы язык не сужался, губы и  нижняя челюсть были неподвижны.</a:t>
            </a:r>
          </a:p>
          <a:p>
            <a:pPr algn="just"/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5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http://www.logoped1.ru/wp-content/uploads/Romashka-Gimnastika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1747" y="814700"/>
            <a:ext cx="7200000" cy="5400000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77022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img3.proshkolu.ru/content/media/pic/std/1000000/686000/685783-08cface11b3a84c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70294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lvl="0" indent="-342900" algn="ctr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Источники</a:t>
            </a:r>
            <a:endParaRPr lang="ru-RU" sz="2000" b="1" dirty="0">
              <a:solidFill>
                <a:srgbClr val="00B050"/>
              </a:solidFill>
              <a:latin typeface="Times New Roman"/>
              <a:cs typeface="Times New Roman"/>
            </a:endParaRP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en-US" sz="2400" u="sng" dirty="0">
                <a:solidFill>
                  <a:prstClr val="black"/>
                </a:solidFill>
                <a:latin typeface="Times New Roman"/>
                <a:cs typeface="Times New Roman"/>
                <a:hlinkClick r:id="rId3"/>
              </a:rPr>
              <a:t>http://</a:t>
            </a:r>
            <a:r>
              <a:rPr lang="en-US" sz="2400" u="sng" dirty="0">
                <a:solidFill>
                  <a:srgbClr val="00B050"/>
                </a:solidFill>
                <a:latin typeface="Times New Roman"/>
                <a:cs typeface="Times New Roman"/>
                <a:hlinkClick r:id="rId3"/>
              </a:rPr>
              <a:t>www.thewallpapers.org/photo/34830/abstract-colorfull-028.jpg</a:t>
            </a:r>
            <a:r>
              <a:rPr lang="ru-RU" sz="2400" u="sng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     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картинка для создания фона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ru-RU" sz="2000" u="sng" dirty="0">
                <a:solidFill>
                  <a:srgbClr val="00B050"/>
                </a:solidFill>
                <a:latin typeface="Times New Roman"/>
                <a:cs typeface="Times New Roman"/>
                <a:hlinkClick r:id="rId4"/>
              </a:rPr>
              <a:t>http://img-fotki.yandex.ru/get/5409/28257045.617/0_700a5_e595e280_XL.png</a:t>
            </a:r>
            <a:r>
              <a:rPr lang="ru-RU" sz="2000" u="sng" dirty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Times New Roman"/>
                <a:cs typeface="Times New Roman"/>
              </a:rPr>
              <a:t>  </a:t>
            </a:r>
            <a:r>
              <a:rPr lang="ru-RU" sz="2400" dirty="0">
                <a:solidFill>
                  <a:srgbClr val="00B050"/>
                </a:solidFill>
                <a:latin typeface="Times New Roman"/>
                <a:cs typeface="Times New Roman"/>
              </a:rPr>
              <a:t>       </a:t>
            </a: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лиственная виньетка</a:t>
            </a:r>
          </a:p>
          <a:p>
            <a:pPr marL="342900" lvl="0" indent="-342900">
              <a:spcBef>
                <a:spcPts val="0"/>
              </a:spcBef>
              <a:spcAft>
                <a:spcPts val="0"/>
              </a:spcAft>
              <a:buClr>
                <a:srgbClr val="6C0000"/>
              </a:buClr>
              <a:buSzPct val="80000"/>
              <a:buFont typeface="Wingdings" pitchFamily="2" charset="2"/>
              <a:buChar char="Ø"/>
            </a:pPr>
            <a:r>
              <a:rPr lang="ru-RU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Сайт: </a:t>
            </a:r>
            <a:r>
              <a:rPr lang="en-US" sz="2400" b="1" dirty="0">
                <a:solidFill>
                  <a:srgbClr val="00B050"/>
                </a:solidFill>
                <a:latin typeface="Times New Roman"/>
                <a:cs typeface="Times New Roman"/>
              </a:rPr>
              <a:t>http://elenaranko.ucoz.ru/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19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435</TotalTime>
  <Words>378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Нина</dc:creator>
  <cp:lastModifiedBy>Админ</cp:lastModifiedBy>
  <cp:revision>57</cp:revision>
  <dcterms:created xsi:type="dcterms:W3CDTF">2013-09-12T13:38:18Z</dcterms:created>
  <dcterms:modified xsi:type="dcterms:W3CDTF">2021-12-13T03:39:19Z</dcterms:modified>
</cp:coreProperties>
</file>