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408742" cy="1752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УЧИТЕЛЬ-ЛОГОПЕД </a:t>
            </a:r>
          </a:p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БАРСУКОВА МАРИНА ВАЛЕНТИНОВНА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416824" cy="2376264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600" b="0" i="1" dirty="0" smtClean="0">
                <a:solidFill>
                  <a:schemeClr val="accent2">
                    <a:lumMod val="75000"/>
                  </a:schemeClr>
                </a:solidFill>
              </a:rPr>
              <a:t>КОМПЛЕКС РЕЛАКСАЦИОННЫХ УПРАЖНЕНИЙ</a:t>
            </a:r>
            <a:br>
              <a:rPr lang="ru-RU" sz="3600" b="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  <a:t>(часть 1)</a:t>
            </a:r>
            <a:b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Составила </a:t>
            </a:r>
            <a:r>
              <a:rPr lang="ru-RU" sz="240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презентацию</a:t>
            </a:r>
            <a:r>
              <a:rPr lang="ru-RU" sz="60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/>
            </a:r>
            <a:br>
              <a:rPr lang="ru-RU" sz="60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Шереметьева Елена Борисовна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учитель -логопед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МБДОУ д/с «Олененок»,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п.Тазовский,2021г.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endParaRPr lang="ru-RU" sz="4000" b="0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48680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lang="ru-RU" sz="1200" i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«ОЛЕНЕНОК»,  ЯНАО, п. ТАЗОВСКИЙ</a:t>
            </a:r>
            <a:endParaRPr lang="ru-RU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9650" y="980728"/>
            <a:ext cx="6924700" cy="939784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1" dirty="0">
                <a:solidFill>
                  <a:srgbClr val="00B050"/>
                </a:solidFill>
              </a:rPr>
              <a:t>Источники: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7815242" cy="352839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Поварова </a:t>
            </a:r>
            <a:r>
              <a:rPr lang="ru-RU" b="1" dirty="0">
                <a:solidFill>
                  <a:srgbClr val="00B050"/>
                </a:solidFill>
              </a:rPr>
              <a:t>И.А. </a:t>
            </a:r>
            <a:r>
              <a:rPr lang="ru-RU" dirty="0">
                <a:solidFill>
                  <a:srgbClr val="00B050"/>
                </a:solidFill>
              </a:rPr>
              <a:t>Практикум для заикающихся. – СПб: «Издательство СОЮЗ», 2000. – 128 с.</a:t>
            </a:r>
          </a:p>
          <a:p>
            <a:pPr lvl="0"/>
            <a:r>
              <a:rPr lang="ru-RU" b="1" dirty="0" err="1" smtClean="0">
                <a:solidFill>
                  <a:srgbClr val="00B050"/>
                </a:solidFill>
              </a:rPr>
              <a:t>Выгодская</a:t>
            </a:r>
            <a:r>
              <a:rPr lang="ru-RU" b="1" dirty="0" smtClean="0">
                <a:solidFill>
                  <a:srgbClr val="00B050"/>
                </a:solidFill>
              </a:rPr>
              <a:t> И.Г. </a:t>
            </a:r>
            <a:r>
              <a:rPr lang="ru-RU" dirty="0" smtClean="0">
                <a:solidFill>
                  <a:srgbClr val="00B050"/>
                </a:solidFill>
              </a:rPr>
              <a:t>Устранение заикания у дошкольников в игровых ситуациях: Кн. для логопеда. – М.: Просвещение, 1993. – 223 с.</a:t>
            </a:r>
          </a:p>
          <a:p>
            <a:pPr lvl="0"/>
            <a:r>
              <a:rPr lang="ru-RU" b="1" dirty="0" err="1" smtClean="0">
                <a:solidFill>
                  <a:srgbClr val="00B050"/>
                </a:solidFill>
              </a:rPr>
              <a:t>Цвынтарный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В. В</a:t>
            </a:r>
            <a:r>
              <a:rPr lang="ru-RU" dirty="0">
                <a:solidFill>
                  <a:srgbClr val="00B050"/>
                </a:solidFill>
              </a:rPr>
              <a:t>. «Радость правильно говорить». – М.: ЗАО Изд-во </a:t>
            </a:r>
            <a:r>
              <a:rPr lang="ru-RU" dirty="0" err="1">
                <a:solidFill>
                  <a:srgbClr val="00B050"/>
                </a:solidFill>
              </a:rPr>
              <a:t>Центрполиграф</a:t>
            </a:r>
            <a:r>
              <a:rPr lang="ru-RU" dirty="0">
                <a:solidFill>
                  <a:srgbClr val="00B050"/>
                </a:solidFill>
              </a:rPr>
              <a:t>, 2002. – 111 с.</a:t>
            </a:r>
          </a:p>
          <a:p>
            <a:r>
              <a:rPr lang="ru-RU" dirty="0">
                <a:solidFill>
                  <a:srgbClr val="00B050"/>
                </a:solidFill>
                <a:sym typeface="Symbol" panose="05050102010706020507" pitchFamily="18" charset="2"/>
              </a:rPr>
              <a:t>Картинки 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https://yandex.ru/images</a:t>
            </a:r>
            <a:endParaRPr lang="ru-RU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971600" y="620688"/>
            <a:ext cx="7641586" cy="569755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предлагаемом комплексе расслабляющих упражнений использована общепринятая методика мышечной релаксации профессора Джекобсона, который предложил обучать расслаблению с помощью предварительных упражнений для напряжения определенных мышц. </a:t>
            </a:r>
          </a:p>
          <a:p>
            <a:r>
              <a:rPr lang="ru-RU" dirty="0">
                <a:solidFill>
                  <a:srgbClr val="00B050"/>
                </a:solidFill>
              </a:rPr>
              <a:t>Умение распознавать отдельные группы мышц, выделять их среди всех остальных начинается с расслабления наиболее знакомых, крупных мышц рук, ног, корпуса, шеи.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340768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        Дети </a:t>
            </a:r>
            <a:r>
              <a:rPr lang="ru-RU" sz="2200" dirty="0" smtClean="0">
                <a:solidFill>
                  <a:srgbClr val="00B050"/>
                </a:solidFill>
              </a:rPr>
              <a:t>смогут лучше почувствовать расслабление указанных мышц, если сначала дать им ощутить некоторое напряжение этих же мышц.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        Затем </a:t>
            </a:r>
            <a:r>
              <a:rPr lang="ru-RU" sz="2200" dirty="0" smtClean="0">
                <a:solidFill>
                  <a:srgbClr val="00B050"/>
                </a:solidFill>
              </a:rPr>
              <a:t>объяснить, как неприятно состояние напряженности, например, как неудобно длительное время находиться с напряженными, крепко сжатыми в кулак пальцами.</a:t>
            </a:r>
          </a:p>
          <a:p>
            <a:pPr algn="just"/>
            <a:r>
              <a:rPr lang="ru-RU" sz="2200" dirty="0" smtClean="0">
                <a:solidFill>
                  <a:srgbClr val="00B050"/>
                </a:solidFill>
              </a:rPr>
              <a:t>       И </a:t>
            </a:r>
            <a:r>
              <a:rPr lang="ru-RU" sz="2200" dirty="0" smtClean="0">
                <a:solidFill>
                  <a:srgbClr val="00B050"/>
                </a:solidFill>
              </a:rPr>
              <a:t>наоборот, подчеркнуть, как свободно мы себя чувствуем, когда наши мышцы не напряжены, расслаблены, пальцы расслабились, отдыхают. Ведь только ненапряженные руки легко выполняют по нашему желанию любое действие.</a:t>
            </a:r>
            <a:endParaRPr lang="ru-RU" sz="2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500042"/>
            <a:ext cx="6665168" cy="5626121"/>
          </a:xfrm>
        </p:spPr>
        <p:txBody>
          <a:bodyPr/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     В </a:t>
            </a:r>
            <a:r>
              <a:rPr lang="ru-RU" dirty="0">
                <a:solidFill>
                  <a:srgbClr val="00B050"/>
                </a:solidFill>
              </a:rPr>
              <a:t>дальнейшем при выполнении каждого упражнения следует постоянно подчеркивать, как приятно состояние </a:t>
            </a:r>
            <a:r>
              <a:rPr lang="ru-RU" dirty="0" err="1">
                <a:solidFill>
                  <a:srgbClr val="00B050"/>
                </a:solidFill>
              </a:rPr>
              <a:t>ненапряженности</a:t>
            </a:r>
            <a:r>
              <a:rPr lang="ru-RU" dirty="0">
                <a:solidFill>
                  <a:srgbClr val="00B050"/>
                </a:solidFill>
              </a:rPr>
              <a:t>, спокойствия.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При этом не следует забывать, что напряжение должно быть кратковременным, а расслабление – длительным.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67600" cy="868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Поза покоя»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214422"/>
            <a:ext cx="8329642" cy="53578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Все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умеют танцевать,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Прыгать, бегать, рисовать,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Но не все пока умеют расслабляться, отдыхать.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Есть у нас игра такая – очень легкая, простая: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Замедляется движенье, исчезает напряженье.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И становится понятно: расслабление приятно!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1916832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Кулачки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B050"/>
                </a:solidFill>
              </a:rPr>
              <a:t>Руки на коленях,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B050"/>
                </a:solidFill>
              </a:rPr>
              <a:t> Кулачки сжаты,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B050"/>
                </a:solidFill>
              </a:rPr>
              <a:t> Крепко, с напряженьем, пальчики прижаты.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B050"/>
                </a:solidFill>
              </a:rPr>
              <a:t> Пальчики сильней сжимаем -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B050"/>
                </a:solidFill>
              </a:rPr>
              <a:t>Отпускаем, разжимаем. </a:t>
            </a:r>
            <a:endParaRPr lang="ru-RU" sz="22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2200" i="1" dirty="0" smtClean="0">
                <a:solidFill>
                  <a:srgbClr val="00B050"/>
                </a:solidFill>
              </a:rPr>
              <a:t>Знайте, девочки и мальчики: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B050"/>
                </a:solidFill>
              </a:rPr>
              <a:t>Отдыхают ваши пальчики</a:t>
            </a: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2998" y="1052736"/>
            <a:ext cx="3356993" cy="3528391"/>
          </a:xfrm>
          <a:solidFill>
            <a:srgbClr val="00B05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«Олени»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Посмотрите</a:t>
            </a: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мы – олени,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Руки снова на колени,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Рвется ветер нам навстречу!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 теперь – немного лени...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Ветер стих,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Руки не напряжены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Расправим плечи,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</a:t>
            </a:r>
            <a:r>
              <a:rPr lang="ru-RU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рассла-а-бле-ны</a:t>
            </a: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...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олени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l="10287" r="17447"/>
          <a:stretch>
            <a:fillRect/>
          </a:stretch>
        </p:blipFill>
        <p:spPr>
          <a:xfrm>
            <a:off x="4716016" y="980728"/>
            <a:ext cx="3524759" cy="365810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674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Пружинки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142984"/>
            <a:ext cx="5221814" cy="49831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i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B050"/>
                </a:solidFill>
              </a:rPr>
              <a:t>Что </a:t>
            </a:r>
            <a:r>
              <a:rPr lang="ru-RU" i="1" dirty="0">
                <a:solidFill>
                  <a:srgbClr val="00B050"/>
                </a:solidFill>
              </a:rPr>
              <a:t>за странные пружинки</a:t>
            </a:r>
            <a:endParaRPr lang="ru-RU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i="1" dirty="0">
                <a:solidFill>
                  <a:srgbClr val="00B050"/>
                </a:solidFill>
              </a:rPr>
              <a:t>Упираются в ботинки? </a:t>
            </a:r>
            <a:endParaRPr lang="ru-RU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i="1" dirty="0">
                <a:solidFill>
                  <a:srgbClr val="00B050"/>
                </a:solidFill>
              </a:rPr>
              <a:t>Ты носочки опускай,</a:t>
            </a:r>
            <a:endParaRPr lang="ru-RU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i="1" dirty="0">
                <a:solidFill>
                  <a:srgbClr val="00B050"/>
                </a:solidFill>
              </a:rPr>
              <a:t>Крепче, крепче нажимай, </a:t>
            </a:r>
            <a:endParaRPr lang="ru-RU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i="1" dirty="0">
                <a:solidFill>
                  <a:srgbClr val="00B050"/>
                </a:solidFill>
              </a:rPr>
              <a:t>На пружинки нажимай, </a:t>
            </a:r>
            <a:endParaRPr lang="ru-RU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i="1" dirty="0">
                <a:solidFill>
                  <a:srgbClr val="00B050"/>
                </a:solidFill>
              </a:rPr>
              <a:t>Нет пружинок – отдыхай!</a:t>
            </a:r>
            <a:endParaRPr lang="ru-RU" dirty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пружинки.gif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777084" y="3140968"/>
            <a:ext cx="3101372" cy="20739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Загораем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142984"/>
            <a:ext cx="382908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00B050"/>
                </a:solidFill>
              </a:rPr>
              <a:t>Мы прекрасно загораем! </a:t>
            </a:r>
          </a:p>
          <a:p>
            <a:pPr>
              <a:buNone/>
            </a:pPr>
            <a:r>
              <a:rPr lang="ru-RU" i="1" dirty="0">
                <a:solidFill>
                  <a:srgbClr val="00B050"/>
                </a:solidFill>
              </a:rPr>
              <a:t>Выше ноги поднимаем!</a:t>
            </a:r>
            <a:endParaRPr lang="ru-RU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rgbClr val="00B050"/>
                </a:solidFill>
              </a:rPr>
              <a:t>Держим… Держим… </a:t>
            </a:r>
            <a:endParaRPr lang="ru-RU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rgbClr val="00B050"/>
                </a:solidFill>
              </a:rPr>
              <a:t>Напрягаем… Загорели!</a:t>
            </a:r>
          </a:p>
          <a:p>
            <a:pPr>
              <a:buNone/>
            </a:pPr>
            <a:r>
              <a:rPr lang="ru-RU" i="1" dirty="0">
                <a:solidFill>
                  <a:srgbClr val="00B050"/>
                </a:solidFill>
              </a:rPr>
              <a:t> Опускаем </a:t>
            </a:r>
            <a:endParaRPr lang="ru-RU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rgbClr val="00B050"/>
                </a:solidFill>
              </a:rPr>
              <a:t>Ноги не напряжены</a:t>
            </a:r>
          </a:p>
          <a:p>
            <a:pPr>
              <a:buNone/>
            </a:pPr>
            <a:r>
              <a:rPr lang="ru-RU" i="1" dirty="0">
                <a:solidFill>
                  <a:srgbClr val="00B050"/>
                </a:solidFill>
              </a:rPr>
              <a:t> И </a:t>
            </a:r>
            <a:r>
              <a:rPr lang="ru-RU" i="1" dirty="0" err="1">
                <a:solidFill>
                  <a:srgbClr val="00B050"/>
                </a:solidFill>
              </a:rPr>
              <a:t>рассла-а-бле-ны</a:t>
            </a:r>
            <a:r>
              <a:rPr lang="ru-RU" i="1" dirty="0">
                <a:solidFill>
                  <a:srgbClr val="00B050"/>
                </a:solidFill>
              </a:rPr>
              <a:t>…</a:t>
            </a:r>
            <a:endParaRPr lang="ru-RU" dirty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7B61FA9-6619-46DE-8CAE-8F12B496B6E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556" b="99444" l="5195" r="96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912108"/>
            <a:ext cx="5438408" cy="50852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210</TotalTime>
  <Words>440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КОМПЛЕКС РЕЛАКСАЦИОННЫХ УПРАЖНЕНИЙ (часть 1)   Составила презентацию Шереметьева Елена Борисовна учитель -логопед МБДОУ д/с «Олененок», п.Тазовский,2021г. </vt:lpstr>
      <vt:lpstr>Слайд 2</vt:lpstr>
      <vt:lpstr>Слайд 3</vt:lpstr>
      <vt:lpstr>Слайд 4</vt:lpstr>
      <vt:lpstr>«Поза покоя»</vt:lpstr>
      <vt:lpstr>Слайд 6</vt:lpstr>
      <vt:lpstr> </vt:lpstr>
      <vt:lpstr>  Пружинки </vt:lpstr>
      <vt:lpstr>Загораем </vt:lpstr>
      <vt:lpstr>Источники: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РЕЛАКСАЦИОННАЯ ГИМНАСТИКА</dc:title>
  <dc:creator>ЦПМСС Ростов</dc:creator>
  <cp:lastModifiedBy>про</cp:lastModifiedBy>
  <cp:revision>30</cp:revision>
  <dcterms:created xsi:type="dcterms:W3CDTF">2017-05-10T07:41:26Z</dcterms:created>
  <dcterms:modified xsi:type="dcterms:W3CDTF">2021-12-15T13:33:04Z</dcterms:modified>
</cp:coreProperties>
</file>