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media/image28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jpeg" Type="http://schemas.openxmlformats.org/officeDocument/2006/relationships/image"/><Relationship Id="rId3" Target="../media/image53.jpeg" Type="http://schemas.openxmlformats.org/officeDocument/2006/relationships/image"/><Relationship Id="rId4" Target="../media/image54.jpeg" Type="http://schemas.openxmlformats.org/officeDocument/2006/relationships/image"/><Relationship Id="rId5" Target="../media/image55.jpeg" Type="http://schemas.openxmlformats.org/officeDocument/2006/relationships/image"/><Relationship Id="rId6" Target="../media/image5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ч.12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звука 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[Л]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53912" y="0"/>
            <a:ext cx="1953019" cy="278279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47440">
            <a:off x="15448414" y="1343073"/>
            <a:ext cx="4764014" cy="16890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992000"/>
            <a:ext cx="2932099" cy="25326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83859">
            <a:off x="15733716" y="8638556"/>
            <a:ext cx="3657600" cy="174899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86084" y="-1028700"/>
            <a:ext cx="4172167" cy="4114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792476" y="-666001"/>
            <a:ext cx="4258525" cy="4114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320744" y="-609755"/>
            <a:ext cx="3889170" cy="2001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51533" y="5736530"/>
            <a:ext cx="4384935" cy="43609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97754">
            <a:off x="15273125" y="7998942"/>
            <a:ext cx="3251863" cy="25187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558" y="6998100"/>
            <a:ext cx="1654283" cy="309936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50972" y="-1819369"/>
            <a:ext cx="3366009" cy="324399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681111">
            <a:off x="167965" y="-497065"/>
            <a:ext cx="1721469" cy="225968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48643" y="528002"/>
            <a:ext cx="15650413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[Л]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4591" y="1707243"/>
            <a:ext cx="17178818" cy="3801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00"/>
              </a:lnSpc>
              <a:spcBef>
                <a:spcPct val="0"/>
              </a:spcBef>
            </a:pPr>
            <a:r>
              <a:rPr lang="en-US" sz="3072">
                <a:solidFill>
                  <a:srgbClr val="284B26"/>
                </a:solidFill>
                <a:latin typeface="Open Sans Light"/>
              </a:rPr>
              <a:t>Положение губ, зубов – в зависимости от последующего гласного (при постановке звука артикуляция более утрированная, здесь представлена естественная артикуляция). Кончик языка узкий, смыкается с поверхностью основания верхних резцов и альвеолами. Средняя часть спинки языка опущена. Корень языка отодвинут назад, поднят вверх. Боковые края языка не касаются верхних коренных зубов. По бокам имеются щели, через которые проходит воздушная струя. Язык в форме седла. Мягкое нёбо поднято (Л — ротовой звук). Голосовые складки сомкнуты ( Л — звонкий звук).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14350" y="6031122"/>
            <a:ext cx="4082822" cy="408282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124435" y="6018067"/>
            <a:ext cx="4095878" cy="40958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702544" y="6031122"/>
            <a:ext cx="3826488" cy="382648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5753" t="0" r="0" b="0"/>
          <a:stretch>
            <a:fillRect/>
          </a:stretch>
        </p:blipFill>
        <p:spPr>
          <a:xfrm flipH="false" flipV="false" rot="0">
            <a:off x="13769244" y="6031122"/>
            <a:ext cx="4004406" cy="382648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58067" y="562402"/>
            <a:ext cx="13288954" cy="837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>
                <a:solidFill>
                  <a:srgbClr val="284B26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47" y="1789856"/>
            <a:ext cx="17629533" cy="109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284B26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4350" y="3621943"/>
            <a:ext cx="17259300" cy="1735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4347" indent="-357173" lvl="1">
              <a:lnSpc>
                <a:spcPts val="4632"/>
              </a:lnSpc>
              <a:buFont typeface="Arial"/>
              <a:buChar char="•"/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Предложить ребёнку отобрать картинки, в названии которых слышится звук Л (песенка самолёта) 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(молоко, стол, щётка, лупа)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36803" y="296660"/>
            <a:ext cx="14414394" cy="96936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2771" y="8409302"/>
            <a:ext cx="1721469" cy="225968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12427" y="6993340"/>
            <a:ext cx="4025023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-385736"/>
            <a:ext cx="3366009" cy="324399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773105" y="-1028700"/>
            <a:ext cx="3546209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21852" y="7932940"/>
            <a:ext cx="417216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70119" y="251815"/>
            <a:ext cx="14547762" cy="97833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12808" y="8623385"/>
            <a:ext cx="2099388" cy="2057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954889" y="-637988"/>
            <a:ext cx="3441469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06286" y="-406576"/>
            <a:ext cx="2103331" cy="28705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647407">
            <a:off x="16096362" y="7200900"/>
            <a:ext cx="438327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74992" y="97427"/>
            <a:ext cx="16184308" cy="10983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3"/>
              </a:lnSpc>
            </a:pPr>
          </a:p>
          <a:p>
            <a:pPr algn="ctr" marL="876404" indent="-438202" lvl="1">
              <a:lnSpc>
                <a:spcPts val="5683"/>
              </a:lnSpc>
              <a:buFont typeface="Arial"/>
              <a:buChar char="•"/>
            </a:pPr>
            <a:r>
              <a:rPr lang="en-US" sz="4059">
                <a:solidFill>
                  <a:srgbClr val="FFFAEF"/>
                </a:solidFill>
                <a:latin typeface="Anaphora Bold"/>
              </a:rPr>
              <a:t>Определить количество звуков в слове:</a:t>
            </a:r>
          </a:p>
          <a:p>
            <a:pPr algn="ctr">
              <a:lnSpc>
                <a:spcPts val="5683"/>
              </a:lnSpc>
            </a:pPr>
            <a:r>
              <a:rPr lang="en-US" sz="4059">
                <a:solidFill>
                  <a:srgbClr val="FFFAEF"/>
                </a:solidFill>
                <a:latin typeface="Anaphora Bold Italics"/>
              </a:rPr>
              <a:t>лук</a:t>
            </a:r>
            <a:r>
              <a:rPr lang="en-US" sz="4059">
                <a:solidFill>
                  <a:srgbClr val="FFFAEF"/>
                </a:solidFill>
                <a:latin typeface="Anaphora Bold Italics"/>
              </a:rPr>
              <a:t>, стол, лак, лупа.</a:t>
            </a:r>
          </a:p>
          <a:p>
            <a:pPr algn="ctr">
              <a:lnSpc>
                <a:spcPts val="5683"/>
              </a:lnSpc>
            </a:pPr>
          </a:p>
          <a:p>
            <a:pPr algn="ctr" marL="876404" indent="-438202" lvl="1">
              <a:lnSpc>
                <a:spcPts val="5683"/>
              </a:lnSpc>
              <a:buFont typeface="Arial"/>
              <a:buChar char="•"/>
            </a:pPr>
            <a:r>
              <a:rPr lang="en-US" sz="4059">
                <a:solidFill>
                  <a:srgbClr val="FFFAEF"/>
                </a:solidFill>
                <a:latin typeface="Anaphora Bold"/>
              </a:rPr>
              <a:t>Повтори и запомни чистоговорки</a:t>
            </a:r>
          </a:p>
          <a:p>
            <a:pPr algn="ctr">
              <a:lnSpc>
                <a:spcPts val="5263"/>
              </a:lnSpc>
            </a:pP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Ла-ла-ла - Мила плачет у стола.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Лу-лу-лу - я возьму метлу.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Лы-лы-лы - вымыли полы.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Ла-ла-ла - я домой ушла.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Ло-ло-ло - как на улице светло.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Лу-лу-лу - стекла осколки на полу.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Лу-лу-лу - скачет лошадь по селу.</a:t>
            </a:r>
          </a:p>
          <a:p>
            <a:pPr algn="ctr">
              <a:lnSpc>
                <a:spcPts val="5263"/>
              </a:lnSpc>
            </a:pPr>
            <a:r>
              <a:rPr lang="en-US" sz="3759">
                <a:solidFill>
                  <a:srgbClr val="FFFAEF"/>
                </a:solidFill>
                <a:latin typeface="Anaphora"/>
              </a:rPr>
              <a:t>Лы-лы-лы - эти туфли мне малы.</a:t>
            </a:r>
          </a:p>
          <a:p>
            <a:pPr algn="ctr">
              <a:lnSpc>
                <a:spcPts val="5683"/>
              </a:lnSpc>
            </a:pPr>
          </a:p>
          <a:p>
            <a:pPr algn="ctr">
              <a:lnSpc>
                <a:spcPts val="5683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26820" y="7200900"/>
            <a:ext cx="4360053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50951" y="6966620"/>
            <a:ext cx="1501902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738503" y="7200900"/>
            <a:ext cx="3477006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29217" y="-427354"/>
            <a:ext cx="4507066" cy="2458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398864" y="-1553747"/>
            <a:ext cx="413736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64560" y="354279"/>
            <a:ext cx="12643624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84B26"/>
                </a:solidFill>
                <a:latin typeface="Anaphora"/>
              </a:rPr>
              <a:t>Артикуляционная гимнастика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720794" y="1450859"/>
            <a:ext cx="2834958" cy="236844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26521" y="1768907"/>
            <a:ext cx="5394273" cy="158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8191" y="3983963"/>
            <a:ext cx="5462585" cy="264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20794" y="4117424"/>
            <a:ext cx="2947379" cy="243795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26521" y="7080823"/>
            <a:ext cx="5394273" cy="269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69291" indent="-334646" lvl="1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32416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24166"/>
                </a:solidFill>
                <a:latin typeface="Open Sans Light"/>
              </a:rPr>
              <a:t>"Иголочка"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24166"/>
                </a:solidFill>
                <a:latin typeface="Open Sans Light"/>
              </a:rPr>
              <a:t>П</a:t>
            </a:r>
            <a:r>
              <a:rPr lang="en-US" sz="3100">
                <a:solidFill>
                  <a:srgbClr val="324166"/>
                </a:solidFill>
                <a:latin typeface="Open Sans Light"/>
              </a:rPr>
              <a:t>риоткрыть рот, вытянуть вперед тонкий, крепкий язык</a:t>
            </a:r>
            <a:r>
              <a:rPr lang="en-US" sz="3100">
                <a:solidFill>
                  <a:srgbClr val="324166"/>
                </a:solidFill>
                <a:latin typeface="Open Sans Light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759229" y="7137973"/>
            <a:ext cx="2870510" cy="239502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820800" y="1476569"/>
            <a:ext cx="6276916" cy="2564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27989" indent="-313994" lvl="1">
              <a:lnSpc>
                <a:spcPts val="4072"/>
              </a:lnSpc>
              <a:buFont typeface="Arial"/>
              <a:buChar char="•"/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097716" y="1385696"/>
            <a:ext cx="2942822" cy="240450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051582" y="4441051"/>
            <a:ext cx="5815351" cy="211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4991406" y="4041113"/>
            <a:ext cx="3155442" cy="2590579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237025" y="7249747"/>
            <a:ext cx="7071159" cy="211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spcBef>
                <a:spcPct val="0"/>
              </a:spcBef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Open Sans Light"/>
              </a:rPr>
              <a:t>«Пароход гудит»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000000"/>
                </a:solidFill>
                <a:latin typeface="Open Sans Light"/>
              </a:rPr>
              <a:t>Улыбнуться, прикусить кончик языка и произносить звук «Ы» длительно. При этом слышится твердый звук «Л».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DAE4hGq41e4</dc:identifier>
  <dcterms:modified xsi:type="dcterms:W3CDTF">2011-08-01T06:04:30Z</dcterms:modified>
  <cp:revision>1</cp:revision>
  <dc:title>12. Звукопроизношение. Коррекция нарушений звуков. Звук [Л] Халидова Е.П. учитель-логопед</dc:title>
</cp:coreProperties>
</file>