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ч.13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звука 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[Р]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7651" y="8481103"/>
            <a:ext cx="4094294" cy="223325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1058" y="-671557"/>
            <a:ext cx="2509286" cy="197549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3721">
            <a:off x="16173254" y="-1028700"/>
            <a:ext cx="3167161" cy="285044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49139" y="7848049"/>
            <a:ext cx="413736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565" t="3005" r="3108" b="18385"/>
          <a:stretch>
            <a:fillRect/>
          </a:stretch>
        </p:blipFill>
        <p:spPr>
          <a:xfrm flipH="false" flipV="false" rot="0">
            <a:off x="6963015" y="6295261"/>
            <a:ext cx="4484072" cy="399173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4591" y="1707243"/>
            <a:ext cx="17300919" cy="4891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72">
                <a:solidFill>
                  <a:srgbClr val="284B26"/>
                </a:solidFill>
                <a:latin typeface="Open Sans Light"/>
              </a:rPr>
              <a:t>Положение губ – в зависимости от последующего гласного.</a:t>
            </a:r>
          </a:p>
          <a:p>
            <a:pPr algn="just">
              <a:lnSpc>
                <a:spcPts val="4300"/>
              </a:lnSpc>
            </a:pPr>
            <a:r>
              <a:rPr lang="en-US" sz="3072">
                <a:solidFill>
                  <a:srgbClr val="284B26"/>
                </a:solidFill>
                <a:latin typeface="Open Sans Light"/>
              </a:rPr>
              <a:t>Нижняя челюсть и вся ротовая полость напряжены. Корень языка и средняя часть спинки языка неподвижны и напряжены.</a:t>
            </a:r>
          </a:p>
          <a:p>
            <a:pPr algn="just">
              <a:lnSpc>
                <a:spcPts val="4300"/>
              </a:lnSpc>
              <a:spcBef>
                <a:spcPct val="0"/>
              </a:spcBef>
            </a:pPr>
            <a:r>
              <a:rPr lang="en-US" sz="3072">
                <a:solidFill>
                  <a:srgbClr val="284B26"/>
                </a:solidFill>
                <a:latin typeface="Open Sans Light"/>
              </a:rPr>
              <a:t>Кончик языка широкий, истончённый, поднят и вибрирует у альвеол, то прилегая к ним, то отходя от них (частота колебаний от трёх и более, в зависимости от фонетического контекста). Средняя часть спинки языка опущена, задняя часть приподнята, боковые края приподняты, упираются в верхние коренные зубы (язык в форме ложечки). Мягкое нёбо поднято (Р — ротовой звук). Голосовые складки сомкнуты ( Р — звонкий звук).</a:t>
            </a:r>
          </a:p>
          <a:p>
            <a:pPr algn="just">
              <a:lnSpc>
                <a:spcPts val="4300"/>
              </a:lnSpc>
              <a:spcBef>
                <a:spcPct val="0"/>
              </a:spcBef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83599" y="-1002426"/>
            <a:ext cx="2676379" cy="200485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46800" y="-668658"/>
            <a:ext cx="2002783" cy="169735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69897" y="-1877379"/>
            <a:ext cx="3015026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885043">
            <a:off x="16906487" y="8218355"/>
            <a:ext cx="1898047" cy="249146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37047" y="7711943"/>
            <a:ext cx="4383276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248643" y="528002"/>
            <a:ext cx="15650413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[Р]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14350" y="5597242"/>
            <a:ext cx="3951049" cy="39510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965296" y="5604701"/>
            <a:ext cx="3943590" cy="394359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4828" b="7261"/>
          <a:stretch>
            <a:fillRect/>
          </a:stretch>
        </p:blipFill>
        <p:spPr>
          <a:xfrm flipH="false" flipV="false" rot="0">
            <a:off x="13726594" y="5604701"/>
            <a:ext cx="4047056" cy="3943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220313" y="5604701"/>
            <a:ext cx="4139399" cy="413939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058067" y="562402"/>
            <a:ext cx="13288954" cy="837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>
                <a:solidFill>
                  <a:srgbClr val="284B26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47" y="1789856"/>
            <a:ext cx="17629533" cy="109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284B26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4350" y="3621943"/>
            <a:ext cx="17259300" cy="115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4347" indent="-357173" lvl="1">
              <a:lnSpc>
                <a:spcPts val="4632"/>
              </a:lnSpc>
              <a:buFont typeface="Arial"/>
              <a:buChar char="•"/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Предложить ребёнку отобрать картинки, в названии которых слышится звук Р 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(рука, шар, кот, гора)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65865" y="285957"/>
            <a:ext cx="14156270" cy="97150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15759" y="6802003"/>
            <a:ext cx="347700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435950" y="-738418"/>
            <a:ext cx="3167161" cy="2850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71257" y="397180"/>
            <a:ext cx="14145487" cy="949263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4079" y="-1519653"/>
            <a:ext cx="3860551" cy="303930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27776" y="6627036"/>
            <a:ext cx="3015026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308017" y="705126"/>
            <a:ext cx="426957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96298" y="-651171"/>
            <a:ext cx="2336096" cy="260091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01141">
            <a:off x="16543524" y="-1180138"/>
            <a:ext cx="2591513" cy="290002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6186" y="-1982970"/>
            <a:ext cx="5440240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87736" y="1347683"/>
            <a:ext cx="7753029" cy="8939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83766" indent="-341883" lvl="1">
              <a:lnSpc>
                <a:spcPts val="4433"/>
              </a:lnSpc>
              <a:buFont typeface="Arial"/>
              <a:buChar char="•"/>
            </a:pPr>
            <a:r>
              <a:rPr lang="en-US" sz="3167">
                <a:solidFill>
                  <a:srgbClr val="000000"/>
                </a:solidFill>
                <a:latin typeface="Open Sans Light"/>
              </a:rPr>
              <a:t>«Качели». Рот раскрывается, язык высовывается, качается вверх и вниз, прикасаясь к зубам. Останавливается на верхних зубах на 10 секунд.</a:t>
            </a:r>
          </a:p>
          <a:p>
            <a:pPr algn="ctr">
              <a:lnSpc>
                <a:spcPts val="4433"/>
              </a:lnSpc>
            </a:pPr>
          </a:p>
          <a:p>
            <a:pPr algn="ctr" marL="683766" indent="-341883" lvl="1">
              <a:lnSpc>
                <a:spcPts val="4433"/>
              </a:lnSpc>
              <a:buFont typeface="Arial"/>
              <a:buChar char="•"/>
            </a:pPr>
            <a:r>
              <a:rPr lang="en-US" sz="3167">
                <a:solidFill>
                  <a:srgbClr val="000000"/>
                </a:solidFill>
                <a:latin typeface="Open Sans Light"/>
              </a:rPr>
              <a:t>«Сладкое варенье». Язык облизывает губы сначала по часовой, потом против часовой стрелки.</a:t>
            </a:r>
          </a:p>
          <a:p>
            <a:pPr algn="ctr">
              <a:lnSpc>
                <a:spcPts val="4433"/>
              </a:lnSpc>
            </a:pPr>
          </a:p>
          <a:p>
            <a:pPr algn="ctr" marL="683766" indent="-341883" lvl="1">
              <a:lnSpc>
                <a:spcPts val="4433"/>
              </a:lnSpc>
              <a:spcBef>
                <a:spcPct val="0"/>
              </a:spcBef>
              <a:buFont typeface="Arial"/>
              <a:buChar char="•"/>
            </a:pPr>
            <a:r>
              <a:rPr lang="en-US" sz="3167">
                <a:solidFill>
                  <a:srgbClr val="000000"/>
                </a:solidFill>
                <a:latin typeface="Open Sans Light"/>
              </a:rPr>
              <a:t>«Индюк». Рот приоткрывается. Язык скользит в обе стороны по верхней губе, не отрываясь от неё. Движения ускоряются, при этом нужно постараться говорить «бл-бл-бл».</a:t>
            </a:r>
          </a:p>
          <a:p>
            <a:pPr algn="ctr">
              <a:lnSpc>
                <a:spcPts val="4433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417854" y="155575"/>
            <a:ext cx="1349833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84B26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454442" y="1357208"/>
            <a:ext cx="9384839" cy="849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1731" indent="-345865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00000"/>
                </a:solidFill>
                <a:latin typeface="Open Sans Light"/>
              </a:rPr>
              <a:t>«Художник». Язык, словно кисточка, облизывает зубы, нёбо, внутреннюю поверхность щёк.</a:t>
            </a:r>
          </a:p>
          <a:p>
            <a:pPr algn="ctr">
              <a:lnSpc>
                <a:spcPts val="4485"/>
              </a:lnSpc>
              <a:spcBef>
                <a:spcPct val="0"/>
              </a:spcBef>
            </a:pPr>
          </a:p>
          <a:p>
            <a:pPr algn="ctr" marL="691731" indent="-345865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00000"/>
                </a:solidFill>
                <a:latin typeface="Open Sans Light"/>
              </a:rPr>
              <a:t>«Наказание». Язык высовывается из ротовой полости, быстрыми движениями сдавливается губами с одновременным выдыханием воздуха.</a:t>
            </a:r>
          </a:p>
          <a:p>
            <a:pPr algn="ctr">
              <a:lnSpc>
                <a:spcPts val="4485"/>
              </a:lnSpc>
              <a:spcBef>
                <a:spcPct val="0"/>
              </a:spcBef>
            </a:pPr>
          </a:p>
          <a:p>
            <a:pPr algn="ctr" marL="691731" indent="-345865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00000"/>
                </a:solidFill>
                <a:latin typeface="Open Sans Light"/>
              </a:rPr>
              <a:t>«Лошадка». Язык цокает по нёбу, подражая звучанию лошадиных копыт.</a:t>
            </a:r>
          </a:p>
          <a:p>
            <a:pPr algn="ctr">
              <a:lnSpc>
                <a:spcPts val="4485"/>
              </a:lnSpc>
              <a:spcBef>
                <a:spcPct val="0"/>
              </a:spcBef>
            </a:pPr>
          </a:p>
          <a:p>
            <a:pPr algn="ctr" marL="691731" indent="-345865" lvl="1">
              <a:lnSpc>
                <a:spcPts val="4485"/>
              </a:lnSpc>
              <a:buFont typeface="Arial"/>
              <a:buChar char="•"/>
            </a:pPr>
            <a:r>
              <a:rPr lang="en-US" sz="3203">
                <a:solidFill>
                  <a:srgbClr val="000000"/>
                </a:solidFill>
                <a:latin typeface="Open Sans Light"/>
              </a:rPr>
              <a:t>«Грибок». Язык прижимается к нёбу, держится 10 секунд. Вытянувшаяся уздечка похожа на ножку гриба.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DAE5QAkNU68</dc:identifier>
  <dcterms:modified xsi:type="dcterms:W3CDTF">2011-08-01T06:04:30Z</dcterms:modified>
  <cp:revision>1</cp:revision>
  <dc:title>13. Звукопроизношение. Коррекция нарушений звука [Р] Халидова Е.П. учитель-логопед</dc:title>
</cp:coreProperties>
</file>