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6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714348" y="1643050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C7614"/>
                </a:solidFill>
                <a:latin typeface="Comic Sans MS" pitchFamily="66" charset="0"/>
                <a:cs typeface="Times New Roman" pitchFamily="18" charset="0"/>
              </a:rPr>
              <a:t>Занятие </a:t>
            </a:r>
          </a:p>
          <a:p>
            <a:pPr algn="ctr"/>
            <a:r>
              <a:rPr lang="ru-RU" sz="2800" b="1" dirty="0" smtClean="0">
                <a:solidFill>
                  <a:srgbClr val="EC7614"/>
                </a:solidFill>
                <a:latin typeface="Comic Sans MS" pitchFamily="66" charset="0"/>
                <a:cs typeface="Times New Roman" pitchFamily="18" charset="0"/>
              </a:rPr>
              <a:t>на развитие </a:t>
            </a:r>
            <a:r>
              <a:rPr lang="ru-RU" sz="2800" b="1" dirty="0" smtClean="0">
                <a:solidFill>
                  <a:srgbClr val="EC7614"/>
                </a:solidFill>
                <a:latin typeface="Comic Sans MS" pitchFamily="66" charset="0"/>
                <a:cs typeface="Times New Roman" pitchFamily="18" charset="0"/>
              </a:rPr>
              <a:t>грамматического строя речи </a:t>
            </a:r>
            <a:endParaRPr lang="ru-RU" sz="2800" b="1" dirty="0" smtClean="0">
              <a:solidFill>
                <a:srgbClr val="EC7614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EC7614"/>
                </a:solidFill>
                <a:latin typeface="Comic Sans MS" pitchFamily="66" charset="0"/>
                <a:cs typeface="Times New Roman" pitchFamily="18" charset="0"/>
              </a:rPr>
              <a:t>для детей дошкольного возраста </a:t>
            </a:r>
          </a:p>
          <a:p>
            <a:pPr algn="ctr"/>
            <a:r>
              <a:rPr lang="ru-RU" sz="2800" b="1" dirty="0" smtClean="0">
                <a:solidFill>
                  <a:srgbClr val="EC7614"/>
                </a:solidFill>
                <a:latin typeface="Comic Sans MS" pitchFamily="66" charset="0"/>
                <a:cs typeface="Times New Roman" pitchFamily="18" charset="0"/>
              </a:rPr>
              <a:t>на тему «Транспорт»</a:t>
            </a:r>
            <a:endParaRPr lang="ru-RU" sz="2800" b="1" dirty="0">
              <a:solidFill>
                <a:srgbClr val="EC7614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4214818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EC7614"/>
                </a:solidFill>
                <a:latin typeface="Comic Sans MS" pitchFamily="66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dirty="0" smtClean="0">
                <a:solidFill>
                  <a:srgbClr val="EC7614"/>
                </a:solidFill>
                <a:latin typeface="Comic Sans MS" pitchFamily="66" charset="0"/>
                <a:cs typeface="Times New Roman" pitchFamily="18" charset="0"/>
              </a:rPr>
              <a:t>учитель-дефектолог</a:t>
            </a:r>
          </a:p>
          <a:p>
            <a:pPr algn="r"/>
            <a:r>
              <a:rPr lang="ru-RU" dirty="0" smtClean="0">
                <a:solidFill>
                  <a:srgbClr val="EC7614"/>
                </a:solidFill>
                <a:latin typeface="Comic Sans MS" pitchFamily="66" charset="0"/>
                <a:cs typeface="Times New Roman" pitchFamily="18" charset="0"/>
              </a:rPr>
              <a:t> 1 кв. категории </a:t>
            </a:r>
          </a:p>
          <a:p>
            <a:pPr algn="r"/>
            <a:r>
              <a:rPr lang="ru-RU" dirty="0" smtClean="0">
                <a:solidFill>
                  <a:srgbClr val="EC7614"/>
                </a:solidFill>
                <a:latin typeface="Comic Sans MS" pitchFamily="66" charset="0"/>
                <a:cs typeface="Times New Roman" pitchFamily="18" charset="0"/>
              </a:rPr>
              <a:t>Конакова В.В.</a:t>
            </a:r>
            <a:endParaRPr lang="ru-RU" dirty="0">
              <a:solidFill>
                <a:srgbClr val="EC7614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3" name="Picture 3" descr="H:\дистант\грамматика\i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143380"/>
            <a:ext cx="2558611" cy="1593802"/>
          </a:xfrm>
          <a:prstGeom prst="rect">
            <a:avLst/>
          </a:prstGeom>
          <a:noFill/>
        </p:spPr>
      </p:pic>
      <p:pic>
        <p:nvPicPr>
          <p:cNvPr id="4" name="Picture 2" descr="H:\дистант\грамматика\png-transparent-ship-boat-watercraft-ship-cartoon-tube-transpor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429000"/>
            <a:ext cx="2647939" cy="2302556"/>
          </a:xfrm>
          <a:prstGeom prst="rect">
            <a:avLst/>
          </a:prstGeom>
          <a:noFill/>
        </p:spPr>
      </p:pic>
      <p:pic>
        <p:nvPicPr>
          <p:cNvPr id="5" name="Picture 2" descr="H:\дистант\грамматика\1614565001_36-p-kartinka-samoleta-na-belom-fone-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071546"/>
            <a:ext cx="3357586" cy="1888642"/>
          </a:xfrm>
          <a:prstGeom prst="rect">
            <a:avLst/>
          </a:prstGeom>
          <a:noFill/>
        </p:spPr>
      </p:pic>
      <p:pic>
        <p:nvPicPr>
          <p:cNvPr id="6" name="Picture 6" descr="H:\дистант\грамматика\сплоток-276502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28586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1500166" y="2714620"/>
            <a:ext cx="6429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C7614"/>
                </a:solidFill>
                <a:latin typeface="Comic Sans MS" pitchFamily="66" charset="0"/>
              </a:rPr>
              <a:t>Вы молодцы!</a:t>
            </a:r>
          </a:p>
          <a:p>
            <a:pPr algn="ctr"/>
            <a:endParaRPr lang="ru-RU" sz="2800" b="1" dirty="0" smtClean="0">
              <a:solidFill>
                <a:srgbClr val="EC7614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EC7614"/>
                </a:solidFill>
                <a:latin typeface="Comic Sans MS" pitchFamily="66" charset="0"/>
              </a:rPr>
              <a:t>Справились со всеми заданиями!</a:t>
            </a:r>
            <a:endParaRPr lang="ru-RU" sz="2800" b="1" dirty="0">
              <a:solidFill>
                <a:srgbClr val="EC7614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6" name="Picture 2" descr="H:\дистант\грамматика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2434562" cy="958608"/>
          </a:xfrm>
          <a:prstGeom prst="rect">
            <a:avLst/>
          </a:prstGeom>
          <a:noFill/>
        </p:spPr>
      </p:pic>
      <p:pic>
        <p:nvPicPr>
          <p:cNvPr id="7" name="Picture 4" descr="H:\дистант\грамматика\image_processing20200902-25086-2kgzo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571612"/>
            <a:ext cx="2364318" cy="2214578"/>
          </a:xfrm>
          <a:prstGeom prst="rect">
            <a:avLst/>
          </a:prstGeom>
          <a:noFill/>
        </p:spPr>
      </p:pic>
      <p:pic>
        <p:nvPicPr>
          <p:cNvPr id="8" name="Picture 6" descr="H:\дистант\грамматика\i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2684" y="1785927"/>
            <a:ext cx="1571189" cy="1214446"/>
          </a:xfrm>
          <a:prstGeom prst="rect">
            <a:avLst/>
          </a:prstGeom>
          <a:noFill/>
        </p:spPr>
      </p:pic>
      <p:pic>
        <p:nvPicPr>
          <p:cNvPr id="9" name="Picture 5" descr="H:\дистант\грамматика\kartochkipo-matiematikie_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056503"/>
            <a:ext cx="2786082" cy="1509909"/>
          </a:xfrm>
          <a:prstGeom prst="rect">
            <a:avLst/>
          </a:prstGeom>
          <a:noFill/>
        </p:spPr>
      </p:pic>
      <p:pic>
        <p:nvPicPr>
          <p:cNvPr id="10" name="Picture 7" descr="H:\дистант\грамматика\e3dc58edbc9dc6ff936065db4149585f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321935"/>
            <a:ext cx="2000264" cy="1250165"/>
          </a:xfrm>
          <a:prstGeom prst="rect">
            <a:avLst/>
          </a:prstGeom>
          <a:noFill/>
        </p:spPr>
      </p:pic>
      <p:pic>
        <p:nvPicPr>
          <p:cNvPr id="11" name="Picture 3" descr="H:\дистант\грамматика\i (5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4071942"/>
            <a:ext cx="2558611" cy="15938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71736" y="100010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C7614"/>
                </a:solidFill>
                <a:latin typeface="Comic Sans MS" pitchFamily="66" charset="0"/>
              </a:rPr>
              <a:t>Игра «Назови ласково»</a:t>
            </a:r>
            <a:endParaRPr lang="ru-RU" sz="2400" b="1" dirty="0">
              <a:solidFill>
                <a:srgbClr val="EC7614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29289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C7614"/>
                </a:solidFill>
                <a:latin typeface="Comic Sans MS" pitchFamily="66" charset="0"/>
              </a:rPr>
              <a:t>Машина-машинка…</a:t>
            </a:r>
            <a:endParaRPr lang="ru-RU" b="1" dirty="0">
              <a:solidFill>
                <a:srgbClr val="EC7614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571472" y="1714488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C7614"/>
                </a:solidFill>
                <a:latin typeface="Comic Sans MS" pitchFamily="66" charset="0"/>
              </a:rPr>
              <a:t>Игра «Из </a:t>
            </a:r>
            <a:r>
              <a:rPr lang="ru-RU" sz="2400" b="1" dirty="0" smtClean="0">
                <a:solidFill>
                  <a:srgbClr val="EC7614"/>
                </a:solidFill>
                <a:latin typeface="Comic Sans MS" pitchFamily="66" charset="0"/>
              </a:rPr>
              <a:t>чего - какой</a:t>
            </a:r>
            <a:r>
              <a:rPr lang="ru-RU" sz="2400" b="1" dirty="0" smtClean="0">
                <a:solidFill>
                  <a:srgbClr val="EC7614"/>
                </a:solidFill>
                <a:latin typeface="Comic Sans MS" pitchFamily="66" charset="0"/>
              </a:rPr>
              <a:t>?»</a:t>
            </a:r>
          </a:p>
          <a:p>
            <a:pPr algn="ctr"/>
            <a:endParaRPr lang="ru-RU" sz="2400" b="1" dirty="0" smtClean="0">
              <a:solidFill>
                <a:srgbClr val="EC7614"/>
              </a:solidFill>
              <a:latin typeface="Comic Sans MS" pitchFamily="66" charset="0"/>
            </a:endParaRPr>
          </a:p>
          <a:p>
            <a:pPr algn="ctr"/>
            <a:endParaRPr lang="ru-RU" sz="2400" dirty="0" smtClean="0">
              <a:solidFill>
                <a:srgbClr val="EC7614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EC7614"/>
                </a:solidFill>
                <a:latin typeface="Comic Sans MS" pitchFamily="66" charset="0"/>
              </a:rPr>
              <a:t>Кабина из металла (какая) - металлическая кабина.</a:t>
            </a:r>
          </a:p>
          <a:p>
            <a:pPr algn="ctr"/>
            <a:r>
              <a:rPr lang="ru-RU" sz="2400" dirty="0" smtClean="0">
                <a:solidFill>
                  <a:srgbClr val="EC7614"/>
                </a:solidFill>
                <a:latin typeface="Comic Sans MS" pitchFamily="66" charset="0"/>
              </a:rPr>
              <a:t>Руль из пластмассы (какой) -.</a:t>
            </a:r>
          </a:p>
          <a:p>
            <a:pPr algn="ctr"/>
            <a:r>
              <a:rPr lang="ru-RU" sz="2400" dirty="0" smtClean="0">
                <a:solidFill>
                  <a:srgbClr val="EC7614"/>
                </a:solidFill>
                <a:latin typeface="Comic Sans MS" pitchFamily="66" charset="0"/>
              </a:rPr>
              <a:t>Сиденье, обшитое кожей (какое) -.</a:t>
            </a:r>
          </a:p>
          <a:p>
            <a:pPr algn="ctr"/>
            <a:r>
              <a:rPr lang="ru-RU" sz="2400" dirty="0" smtClean="0">
                <a:solidFill>
                  <a:srgbClr val="EC7614"/>
                </a:solidFill>
                <a:latin typeface="Comic Sans MS" pitchFamily="66" charset="0"/>
              </a:rPr>
              <a:t>Шины из резины (какие) -.</a:t>
            </a:r>
            <a:endParaRPr lang="ru-RU" sz="2400" dirty="0">
              <a:solidFill>
                <a:srgbClr val="EC7614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714348" y="928670"/>
            <a:ext cx="8429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 шоссе спешат машины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                   Дети бегут по кругу, держат в руках   </a:t>
            </a:r>
          </a:p>
          <a:p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                                                              воображаемый руль. 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–«Ш-Ш-Ш!» - шуршат спокойно шины.      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Бегут по кругу в обратную сторону.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И шипят со злом уже: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                          Наклоняются, чтобы спина стала круглой, 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«Не </a:t>
            </a:r>
            <a:r>
              <a:rPr lang="ru-RU" sz="1500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спеш-ш-ши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на вираже!»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                левую руку кладут на спину, 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Ёж с мешком и посошком,                        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а правой держат воображаемый посошок,</a:t>
            </a:r>
          </a:p>
          <a:p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                                                              идут медленно по кругу.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 шоссе идёт пешком.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                       Встают на цыпочки, машут руками, 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Над ежом кружится стриж:                         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как крыльями, бегут по кругу.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-Ты куда же, ёж, спешишь?</a:t>
            </a: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Прямо в город, по шоссе                           </a:t>
            </a:r>
            <a:r>
              <a:rPr lang="ru-RU" sz="15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Идут, воображая ёжика.</a:t>
            </a:r>
            <a:endParaRPr lang="ru-RU" sz="15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Тороплюсь я, как и все.</a:t>
            </a:r>
            <a:endParaRPr lang="ru-RU" sz="15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 descr="H:\дистант\грамматика\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714752"/>
            <a:ext cx="4214842" cy="2230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2285984" y="150017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C7614"/>
                </a:solidFill>
                <a:latin typeface="Comic Sans MS" pitchFamily="66" charset="0"/>
              </a:rPr>
              <a:t>Игра «Какой, какая?»</a:t>
            </a:r>
          </a:p>
          <a:p>
            <a:pPr algn="ctr"/>
            <a:endParaRPr lang="ru-RU" sz="2800" b="1" dirty="0" smtClean="0">
              <a:solidFill>
                <a:srgbClr val="EC7614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EC7614"/>
                </a:solidFill>
                <a:latin typeface="Comic Sans MS" pitchFamily="66" charset="0"/>
              </a:rPr>
              <a:t>Машина </a:t>
            </a:r>
            <a:r>
              <a:rPr lang="ru-RU" sz="2400" dirty="0" smtClean="0">
                <a:solidFill>
                  <a:srgbClr val="EC7614"/>
                </a:solidFill>
                <a:latin typeface="Comic Sans MS" pitchFamily="66" charset="0"/>
              </a:rPr>
              <a:t>(какая) - красная, чистая, легковая и т. д.</a:t>
            </a:r>
          </a:p>
          <a:p>
            <a:pPr algn="ctr"/>
            <a:r>
              <a:rPr lang="ru-RU" sz="2400" dirty="0" smtClean="0">
                <a:solidFill>
                  <a:srgbClr val="EC7614"/>
                </a:solidFill>
                <a:latin typeface="Comic Sans MS" pitchFamily="66" charset="0"/>
              </a:rPr>
              <a:t>Поезд (какой) -.</a:t>
            </a:r>
          </a:p>
          <a:p>
            <a:pPr algn="ctr"/>
            <a:r>
              <a:rPr lang="ru-RU" sz="2400" dirty="0" smtClean="0">
                <a:solidFill>
                  <a:srgbClr val="EC7614"/>
                </a:solidFill>
                <a:latin typeface="Comic Sans MS" pitchFamily="66" charset="0"/>
              </a:rPr>
              <a:t>Трамвай (какой) -.</a:t>
            </a:r>
          </a:p>
          <a:p>
            <a:pPr algn="ctr"/>
            <a:r>
              <a:rPr lang="ru-RU" sz="2400" dirty="0" smtClean="0">
                <a:solidFill>
                  <a:srgbClr val="EC7614"/>
                </a:solidFill>
                <a:latin typeface="Comic Sans MS" pitchFamily="66" charset="0"/>
              </a:rPr>
              <a:t>Велосипед (какой) </a:t>
            </a:r>
            <a:r>
              <a:rPr lang="ru-RU" sz="2400" dirty="0" smtClean="0">
                <a:solidFill>
                  <a:srgbClr val="EC7614"/>
                </a:solidFill>
                <a:latin typeface="Comic Sans MS" pitchFamily="66" charset="0"/>
              </a:rPr>
              <a:t>-.</a:t>
            </a:r>
          </a:p>
          <a:p>
            <a:pPr algn="ctr"/>
            <a:r>
              <a:rPr lang="ru-RU" sz="2400" dirty="0" smtClean="0">
                <a:solidFill>
                  <a:srgbClr val="EC7614"/>
                </a:solidFill>
                <a:latin typeface="Comic Sans MS" pitchFamily="66" charset="0"/>
              </a:rPr>
              <a:t>Самолёт (какой?) -.</a:t>
            </a:r>
          </a:p>
          <a:p>
            <a:pPr algn="ctr"/>
            <a:r>
              <a:rPr lang="ru-RU" sz="2400" dirty="0" smtClean="0">
                <a:solidFill>
                  <a:srgbClr val="EC7614"/>
                </a:solidFill>
                <a:latin typeface="Comic Sans MS" pitchFamily="66" charset="0"/>
              </a:rPr>
              <a:t>Лодка (какая?) -.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3286116" y="1142984"/>
            <a:ext cx="2938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C7614"/>
                </a:solidFill>
                <a:latin typeface="Comic Sans MS" pitchFamily="66" charset="0"/>
              </a:rPr>
              <a:t>Игра </a:t>
            </a:r>
            <a:r>
              <a:rPr lang="ru-RU" sz="2400" b="1" dirty="0" smtClean="0">
                <a:solidFill>
                  <a:srgbClr val="EC7614"/>
                </a:solidFill>
                <a:latin typeface="Comic Sans MS" pitchFamily="66" charset="0"/>
              </a:rPr>
              <a:t>«4 лишний»</a:t>
            </a:r>
            <a:endParaRPr lang="ru-RU" sz="2400" b="1" dirty="0" smtClean="0">
              <a:solidFill>
                <a:srgbClr val="EC7614"/>
              </a:solidFill>
              <a:latin typeface="Comic Sans MS" pitchFamily="66" charset="0"/>
            </a:endParaRPr>
          </a:p>
        </p:txBody>
      </p:sp>
      <p:pic>
        <p:nvPicPr>
          <p:cNvPr id="4" name="Picture 3" descr="H:\дистант\грамматика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14818"/>
            <a:ext cx="2634371" cy="1333650"/>
          </a:xfrm>
          <a:prstGeom prst="rect">
            <a:avLst/>
          </a:prstGeom>
          <a:noFill/>
        </p:spPr>
      </p:pic>
      <p:pic>
        <p:nvPicPr>
          <p:cNvPr id="5" name="Picture 7" descr="H:\дистант\грамматика\i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857364"/>
            <a:ext cx="2286016" cy="1713174"/>
          </a:xfrm>
          <a:prstGeom prst="rect">
            <a:avLst/>
          </a:prstGeom>
          <a:noFill/>
        </p:spPr>
      </p:pic>
      <p:pic>
        <p:nvPicPr>
          <p:cNvPr id="6" name="Picture 2" descr="H:\дистант\грамматика\1614565001_36-p-kartinka-samoleta-na-belom-fone-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714488"/>
            <a:ext cx="3357586" cy="1888642"/>
          </a:xfrm>
          <a:prstGeom prst="rect">
            <a:avLst/>
          </a:prstGeom>
          <a:noFill/>
        </p:spPr>
      </p:pic>
      <p:pic>
        <p:nvPicPr>
          <p:cNvPr id="7" name="Picture 2" descr="H:\дистант\грамматика\png-transparent-ship-boat-watercraft-ship-cartoon-tube-transpor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714752"/>
            <a:ext cx="2647939" cy="2302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3" name="Picture 4" descr="H:\дистант\грамматика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929066"/>
            <a:ext cx="3143272" cy="1656766"/>
          </a:xfrm>
          <a:prstGeom prst="rect">
            <a:avLst/>
          </a:prstGeom>
          <a:noFill/>
        </p:spPr>
      </p:pic>
      <p:pic>
        <p:nvPicPr>
          <p:cNvPr id="4" name="Picture 5" descr="H:\дистант\грамматика\Яхта-карти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14488"/>
            <a:ext cx="2643206" cy="1405579"/>
          </a:xfrm>
          <a:prstGeom prst="rect">
            <a:avLst/>
          </a:prstGeom>
          <a:noFill/>
        </p:spPr>
      </p:pic>
      <p:pic>
        <p:nvPicPr>
          <p:cNvPr id="5" name="Picture 3" descr="H:\дистант\грамматика\8000x5634_1358114_[www.ArtFile.ru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000504"/>
            <a:ext cx="2189772" cy="1542147"/>
          </a:xfrm>
          <a:prstGeom prst="rect">
            <a:avLst/>
          </a:prstGeom>
          <a:noFill/>
        </p:spPr>
      </p:pic>
      <p:pic>
        <p:nvPicPr>
          <p:cNvPr id="6" name="Picture 5" descr="H:\дистант\грамматика\kartochkipo-matiematikie_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428736"/>
            <a:ext cx="2786082" cy="15099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16" y="1142984"/>
            <a:ext cx="2938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C7614"/>
                </a:solidFill>
                <a:latin typeface="Comic Sans MS" pitchFamily="66" charset="0"/>
              </a:rPr>
              <a:t>Игра </a:t>
            </a:r>
            <a:r>
              <a:rPr lang="ru-RU" sz="2400" b="1" dirty="0" smtClean="0">
                <a:solidFill>
                  <a:srgbClr val="EC7614"/>
                </a:solidFill>
                <a:latin typeface="Comic Sans MS" pitchFamily="66" charset="0"/>
              </a:rPr>
              <a:t>«4 лишний»</a:t>
            </a:r>
            <a:endParaRPr lang="ru-RU" sz="2400" b="1" dirty="0" smtClean="0">
              <a:solidFill>
                <a:srgbClr val="EC7614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3" name="Picture 3" descr="H:\дистант\грамматика\i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143380"/>
            <a:ext cx="2558611" cy="1593802"/>
          </a:xfrm>
          <a:prstGeom prst="rect">
            <a:avLst/>
          </a:prstGeom>
          <a:noFill/>
        </p:spPr>
      </p:pic>
      <p:pic>
        <p:nvPicPr>
          <p:cNvPr id="4" name="Picture 4" descr="H:\дистант\грамматика\image_processing20200902-25086-2kgzo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142984"/>
            <a:ext cx="2364318" cy="2214578"/>
          </a:xfrm>
          <a:prstGeom prst="rect">
            <a:avLst/>
          </a:prstGeom>
          <a:noFill/>
        </p:spPr>
      </p:pic>
      <p:pic>
        <p:nvPicPr>
          <p:cNvPr id="5" name="Picture 4" descr="H:\дистант\грамматика\fff05486a52fc28437e046385bf615e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357298"/>
            <a:ext cx="1571636" cy="2051005"/>
          </a:xfrm>
          <a:prstGeom prst="rect">
            <a:avLst/>
          </a:prstGeom>
          <a:noFill/>
        </p:spPr>
      </p:pic>
      <p:pic>
        <p:nvPicPr>
          <p:cNvPr id="6" name="Picture 6" descr="H:\дистант\грамматика\i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4286256"/>
            <a:ext cx="1571189" cy="12144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16" y="1142984"/>
            <a:ext cx="2938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C7614"/>
                </a:solidFill>
                <a:latin typeface="Comic Sans MS" pitchFamily="66" charset="0"/>
              </a:rPr>
              <a:t>Игра </a:t>
            </a:r>
            <a:r>
              <a:rPr lang="ru-RU" sz="2400" b="1" dirty="0" smtClean="0">
                <a:solidFill>
                  <a:srgbClr val="EC7614"/>
                </a:solidFill>
                <a:latin typeface="Comic Sans MS" pitchFamily="66" charset="0"/>
              </a:rPr>
              <a:t>«4 лишний»</a:t>
            </a:r>
            <a:endParaRPr lang="ru-RU" sz="2400" b="1" dirty="0" smtClean="0">
              <a:solidFill>
                <a:srgbClr val="EC7614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89ac14b87dcbe3070762f01bc5eda0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3214678" y="1000108"/>
            <a:ext cx="2938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C7614"/>
                </a:solidFill>
                <a:latin typeface="Comic Sans MS" pitchFamily="66" charset="0"/>
              </a:rPr>
              <a:t>Игра </a:t>
            </a:r>
            <a:r>
              <a:rPr lang="ru-RU" sz="2400" b="1" dirty="0" smtClean="0">
                <a:solidFill>
                  <a:srgbClr val="EC7614"/>
                </a:solidFill>
                <a:latin typeface="Comic Sans MS" pitchFamily="66" charset="0"/>
              </a:rPr>
              <a:t>«4 лишний»</a:t>
            </a:r>
            <a:endParaRPr lang="ru-RU" sz="2400" b="1" dirty="0" smtClean="0">
              <a:solidFill>
                <a:srgbClr val="EC7614"/>
              </a:solidFill>
              <a:latin typeface="Comic Sans MS" pitchFamily="66" charset="0"/>
            </a:endParaRPr>
          </a:p>
        </p:txBody>
      </p:sp>
      <p:pic>
        <p:nvPicPr>
          <p:cNvPr id="4" name="Picture 2" descr="H:\дистант\грамматика\1614565001_36-p-kartinka-samoleta-na-belom-fone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357586" cy="1888642"/>
          </a:xfrm>
          <a:prstGeom prst="rect">
            <a:avLst/>
          </a:prstGeom>
          <a:noFill/>
        </p:spPr>
      </p:pic>
      <p:pic>
        <p:nvPicPr>
          <p:cNvPr id="5" name="Picture 3" descr="H:\дистант\грамматика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143380"/>
            <a:ext cx="2634371" cy="1333650"/>
          </a:xfrm>
          <a:prstGeom prst="rect">
            <a:avLst/>
          </a:prstGeom>
          <a:noFill/>
        </p:spPr>
      </p:pic>
      <p:pic>
        <p:nvPicPr>
          <p:cNvPr id="6" name="Picture 2" descr="H:\дистант\грамматика\i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357694"/>
            <a:ext cx="2434562" cy="958608"/>
          </a:xfrm>
          <a:prstGeom prst="rect">
            <a:avLst/>
          </a:prstGeom>
          <a:noFill/>
        </p:spPr>
      </p:pic>
      <p:pic>
        <p:nvPicPr>
          <p:cNvPr id="7" name="Picture 3" descr="H:\дистант\грамматика\8000x5634_1358114_[www.ArtFile.ru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714488"/>
            <a:ext cx="2189772" cy="1542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170</Words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</cp:revision>
  <dcterms:created xsi:type="dcterms:W3CDTF">2022-04-05T09:33:03Z</dcterms:created>
  <dcterms:modified xsi:type="dcterms:W3CDTF">2022-04-05T09:59:33Z</dcterms:modified>
</cp:coreProperties>
</file>