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714488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Занятие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на развитие грамматического строя речи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для детей дошкольного возраста на тему </a:t>
            </a:r>
            <a:endParaRPr lang="ru-RU" sz="2800" b="1" dirty="0" smtClean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День защитника Отечества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6" y="4714884"/>
            <a:ext cx="2589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Подготовила: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учитель-дефектолог 1 кв. категории Конакова В.В.</a:t>
            </a:r>
          </a:p>
        </p:txBody>
      </p:sp>
      <p:pic>
        <p:nvPicPr>
          <p:cNvPr id="1028" name="Picture 4" descr="H:\дистант\грамматика\YwpYiBZ0T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H:\дистант\грамматика\img_5710ae42d9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1571636" cy="2401808"/>
          </a:xfrm>
          <a:prstGeom prst="rect">
            <a:avLst/>
          </a:prstGeom>
          <a:noFill/>
        </p:spPr>
      </p:pic>
      <p:pic>
        <p:nvPicPr>
          <p:cNvPr id="4" name="Picture 3" descr="H:\дистант\грамматика\img_5710ae42d9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66"/>
            <a:ext cx="1571636" cy="2401808"/>
          </a:xfrm>
          <a:prstGeom prst="rect">
            <a:avLst/>
          </a:prstGeom>
          <a:noFill/>
        </p:spPr>
      </p:pic>
      <p:pic>
        <p:nvPicPr>
          <p:cNvPr id="5" name="Picture 3" descr="H:\дистант\грамматика\img_5710ae42d9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7166"/>
            <a:ext cx="1571636" cy="2401808"/>
          </a:xfrm>
          <a:prstGeom prst="rect">
            <a:avLst/>
          </a:prstGeom>
          <a:noFill/>
        </p:spPr>
      </p:pic>
      <p:pic>
        <p:nvPicPr>
          <p:cNvPr id="6" name="Picture 3" descr="H:\дистант\грамматика\img_5710ae42d9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643314"/>
            <a:ext cx="1571636" cy="2401808"/>
          </a:xfrm>
          <a:prstGeom prst="rect">
            <a:avLst/>
          </a:prstGeom>
          <a:noFill/>
        </p:spPr>
      </p:pic>
      <p:pic>
        <p:nvPicPr>
          <p:cNvPr id="7" name="Picture 3" descr="H:\дистант\грамматика\img_5710ae42d9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4"/>
            <a:ext cx="1571636" cy="24018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Один лётчик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Два лётчика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Три…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61436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Четыре…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61436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Пять…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:\дистант\грамматика\voenieprofessi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1631506" cy="2414629"/>
          </a:xfrm>
          <a:prstGeom prst="rect">
            <a:avLst/>
          </a:prstGeom>
          <a:noFill/>
        </p:spPr>
      </p:pic>
      <p:pic>
        <p:nvPicPr>
          <p:cNvPr id="4" name="Picture 2" descr="H:\дистант\грамматика\voenieprofessi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8604"/>
            <a:ext cx="1631506" cy="2414629"/>
          </a:xfrm>
          <a:prstGeom prst="rect">
            <a:avLst/>
          </a:prstGeom>
          <a:noFill/>
        </p:spPr>
      </p:pic>
      <p:pic>
        <p:nvPicPr>
          <p:cNvPr id="5" name="Picture 2" descr="H:\дистант\грамматика\voenieprofessi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0042"/>
            <a:ext cx="1631506" cy="2414629"/>
          </a:xfrm>
          <a:prstGeom prst="rect">
            <a:avLst/>
          </a:prstGeom>
          <a:noFill/>
        </p:spPr>
      </p:pic>
      <p:pic>
        <p:nvPicPr>
          <p:cNvPr id="6" name="Picture 2" descr="H:\дистант\грамматика\voenieprofessi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86190"/>
            <a:ext cx="1631506" cy="2414629"/>
          </a:xfrm>
          <a:prstGeom prst="rect">
            <a:avLst/>
          </a:prstGeom>
          <a:noFill/>
        </p:spPr>
      </p:pic>
      <p:pic>
        <p:nvPicPr>
          <p:cNvPr id="7" name="Picture 2" descr="H:\дистант\грамматика\voenieprofessi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857628"/>
            <a:ext cx="1631506" cy="24146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Один моряк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29289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Два моряка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29289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Три...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Четыре...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Пять...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8574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Один артиллерист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Два 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Три…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61436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Четыре…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61436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Пять…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Picture 2" descr="H:\дистант\грамматика\p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698637" cy="2495957"/>
          </a:xfrm>
          <a:prstGeom prst="rect">
            <a:avLst/>
          </a:prstGeom>
          <a:noFill/>
        </p:spPr>
      </p:pic>
      <p:pic>
        <p:nvPicPr>
          <p:cNvPr id="14" name="Picture 2" descr="H:\дистант\грамматика\p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1698637" cy="2495957"/>
          </a:xfrm>
          <a:prstGeom prst="rect">
            <a:avLst/>
          </a:prstGeom>
          <a:noFill/>
        </p:spPr>
      </p:pic>
      <p:pic>
        <p:nvPicPr>
          <p:cNvPr id="15" name="Picture 2" descr="H:\дистант\грамматика\p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876"/>
            <a:ext cx="1698637" cy="2495957"/>
          </a:xfrm>
          <a:prstGeom prst="rect">
            <a:avLst/>
          </a:prstGeom>
          <a:noFill/>
        </p:spPr>
      </p:pic>
      <p:pic>
        <p:nvPicPr>
          <p:cNvPr id="16" name="Picture 2" descr="H:\дистант\грамматика\p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66"/>
            <a:ext cx="1698637" cy="2495957"/>
          </a:xfrm>
          <a:prstGeom prst="rect">
            <a:avLst/>
          </a:prstGeom>
          <a:noFill/>
        </p:spPr>
      </p:pic>
      <p:pic>
        <p:nvPicPr>
          <p:cNvPr id="17" name="Picture 2" descr="H:\дистант\грамматика\p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66"/>
            <a:ext cx="1698637" cy="2495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Picture 2" descr="H:\дистант\грамматика\detivvoenoiform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619634" cy="498260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57356" y="50004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Ребята, спасибо вам за помощь!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Я многое узнал о военных, а вы?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:\дистант\грамматика\detivvoenoiform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75394"/>
            <a:ext cx="4619634" cy="49826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Здравствуйте, ребята!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Меня зовут Миша.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Когда вырасту, я мечтаю стать солдатом, а сегодня узнать как можно больше о тех, кто нас защищает!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:\дистант\грамматика\U1DNZphOB9r2lwnvAsrSBcMAmLJULOVugIn0xfAn0ID7LxTa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4588196" cy="3143272"/>
          </a:xfrm>
          <a:prstGeom prst="rect">
            <a:avLst/>
          </a:prstGeom>
          <a:noFill/>
        </p:spPr>
      </p:pic>
      <p:pic>
        <p:nvPicPr>
          <p:cNvPr id="3075" name="Picture 3" descr="H:\дистант\грамматика\tankist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382442" cy="4962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Танкист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 — любой член экипажа танка, включая командира танка, наводчика орудия, механика-водителя и заряжающего. 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:\дистант\грамматика\1355019111-0704322-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214842" cy="3161131"/>
          </a:xfrm>
          <a:prstGeom prst="rect">
            <a:avLst/>
          </a:prstGeom>
          <a:noFill/>
        </p:spPr>
      </p:pic>
      <p:pic>
        <p:nvPicPr>
          <p:cNvPr id="4099" name="Picture 3" descr="H:\дистант\грамматика\img_5710ae42d9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71480"/>
            <a:ext cx="3599413" cy="5500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Лётчик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 — человек, управляющий летательным аппаратом, находясь на его борту (самолётом, вертолётом, планёром,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дирижаблем).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Моряк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- военнослужащих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военно-морского флота.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:\дистант\грамматика\voenieprofessii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85794"/>
            <a:ext cx="3346018" cy="4952106"/>
          </a:xfrm>
          <a:prstGeom prst="rect">
            <a:avLst/>
          </a:prstGeom>
          <a:noFill/>
        </p:spPr>
      </p:pic>
      <p:pic>
        <p:nvPicPr>
          <p:cNvPr id="5123" name="Picture 3" descr="H:\дистант\грамматика\388696-alexfa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4500594" cy="2956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:\дистант\грамматика\ph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837808" cy="56392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Артиллерист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– это человек,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который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 занимается 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обслуживанием и использованием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артиллерийских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орудий.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7" name="Picture 3" descr="H:\дистант\грамматика\i_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4341443" cy="29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:\дистант\грамматика\aa20dd7f8e6af43a7a23da5131c848ea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130543" cy="48134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54" y="21429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Пограничник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-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это военнослужащий, 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который охраняет границы государства.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Десантник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— это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 военный парашютист, обученный прыгать с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парашютом во время военных операций.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1" name="Picture 3" descr="H:\дистант\грамматика\59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3174196" cy="470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582341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 песней шли четыре роты </a:t>
            </a:r>
            <a:r>
              <a:rPr lang="ru-RU" dirty="0" smtClean="0">
                <a:latin typeface="Comic Sans MS" pitchFamily="66" charset="0"/>
              </a:rPr>
              <a:t>                </a:t>
            </a:r>
            <a:r>
              <a:rPr lang="ru-RU" i="1" dirty="0" smtClean="0">
                <a:latin typeface="Comic Sans MS" pitchFamily="66" charset="0"/>
              </a:rPr>
              <a:t>шаг </a:t>
            </a:r>
            <a:r>
              <a:rPr lang="ru-RU" i="1" dirty="0" smtClean="0">
                <a:latin typeface="Comic Sans MS" pitchFamily="66" charset="0"/>
              </a:rPr>
              <a:t>на месте,</a:t>
            </a:r>
          </a:p>
          <a:p>
            <a:r>
              <a:rPr lang="ru-RU" dirty="0" smtClean="0">
                <a:latin typeface="Comic Sans MS" pitchFamily="66" charset="0"/>
              </a:rPr>
              <a:t>Замечательной пехоты, </a:t>
            </a:r>
            <a:r>
              <a:rPr lang="ru-RU" i="1" dirty="0" smtClean="0">
                <a:latin typeface="Comic Sans MS" pitchFamily="66" charset="0"/>
              </a:rPr>
              <a:t>                     поочерёдно </a:t>
            </a:r>
            <a:r>
              <a:rPr lang="ru-RU" i="1" dirty="0" smtClean="0">
                <a:latin typeface="Comic Sans MS" pitchFamily="66" charset="0"/>
              </a:rPr>
              <a:t>согнутые руки к </a:t>
            </a:r>
            <a:r>
              <a:rPr lang="ru-RU" i="1" dirty="0" smtClean="0">
                <a:latin typeface="Comic Sans MS" pitchFamily="66" charset="0"/>
              </a:rPr>
              <a:t>плечам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Бодрым шагом шли и шли </a:t>
            </a:r>
            <a:r>
              <a:rPr lang="ru-RU" dirty="0" smtClean="0">
                <a:latin typeface="Comic Sans MS" pitchFamily="66" charset="0"/>
              </a:rPr>
              <a:t>                 </a:t>
            </a:r>
            <a:r>
              <a:rPr lang="ru-RU" i="1" dirty="0" smtClean="0">
                <a:latin typeface="Comic Sans MS" pitchFamily="66" charset="0"/>
              </a:rPr>
              <a:t>шаг </a:t>
            </a:r>
            <a:r>
              <a:rPr lang="ru-RU" i="1" dirty="0" smtClean="0">
                <a:latin typeface="Comic Sans MS" pitchFamily="66" charset="0"/>
              </a:rPr>
              <a:t>на </a:t>
            </a:r>
            <a:r>
              <a:rPr lang="ru-RU" i="1" dirty="0" smtClean="0">
                <a:latin typeface="Comic Sans MS" pitchFamily="66" charset="0"/>
              </a:rPr>
              <a:t>месте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И растаяли </a:t>
            </a:r>
            <a:r>
              <a:rPr lang="ru-RU" dirty="0" smtClean="0">
                <a:latin typeface="Comic Sans MS" pitchFamily="66" charset="0"/>
              </a:rPr>
              <a:t>вдали                               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i="1" dirty="0" smtClean="0">
                <a:latin typeface="Comic Sans MS" pitchFamily="66" charset="0"/>
              </a:rPr>
              <a:t>провожают </a:t>
            </a:r>
            <a:r>
              <a:rPr lang="ru-RU" i="1" dirty="0" smtClean="0">
                <a:latin typeface="Comic Sans MS" pitchFamily="66" charset="0"/>
              </a:rPr>
              <a:t>взглядом, рука возле </a:t>
            </a:r>
            <a:r>
              <a:rPr lang="ru-RU" i="1" dirty="0" smtClean="0">
                <a:latin typeface="Comic Sans MS" pitchFamily="66" charset="0"/>
              </a:rPr>
              <a:t>лба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Долго я шагал за ними, </a:t>
            </a:r>
            <a:r>
              <a:rPr lang="ru-RU" dirty="0" smtClean="0">
                <a:latin typeface="Comic Sans MS" pitchFamily="66" charset="0"/>
              </a:rPr>
              <a:t>                     </a:t>
            </a:r>
            <a:r>
              <a:rPr lang="ru-RU" i="1" dirty="0" smtClean="0">
                <a:latin typeface="Comic Sans MS" pitchFamily="66" charset="0"/>
              </a:rPr>
              <a:t>идут </a:t>
            </a:r>
            <a:r>
              <a:rPr lang="ru-RU" i="1" dirty="0" smtClean="0">
                <a:latin typeface="Comic Sans MS" pitchFamily="66" charset="0"/>
              </a:rPr>
              <a:t>по кругу маленькими </a:t>
            </a:r>
            <a:r>
              <a:rPr lang="ru-RU" i="1" dirty="0" smtClean="0">
                <a:latin typeface="Comic Sans MS" pitchFamily="66" charset="0"/>
              </a:rPr>
              <a:t>шагами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Делал я шаги большими, </a:t>
            </a:r>
            <a:r>
              <a:rPr lang="ru-RU" dirty="0" smtClean="0">
                <a:latin typeface="Comic Sans MS" pitchFamily="66" charset="0"/>
              </a:rPr>
              <a:t>                   </a:t>
            </a:r>
            <a:r>
              <a:rPr lang="ru-RU" i="1" dirty="0" smtClean="0">
                <a:latin typeface="Comic Sans MS" pitchFamily="66" charset="0"/>
              </a:rPr>
              <a:t>идут </a:t>
            </a:r>
            <a:r>
              <a:rPr lang="ru-RU" i="1" dirty="0" smtClean="0">
                <a:latin typeface="Comic Sans MS" pitchFamily="66" charset="0"/>
              </a:rPr>
              <a:t>по кругу, делая большие </a:t>
            </a:r>
            <a:r>
              <a:rPr lang="ru-RU" i="1" dirty="0" smtClean="0">
                <a:latin typeface="Comic Sans MS" pitchFamily="66" charset="0"/>
              </a:rPr>
              <a:t>шаги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Но отстал и не догнал </a:t>
            </a:r>
            <a:r>
              <a:rPr lang="ru-RU" dirty="0" smtClean="0">
                <a:latin typeface="Comic Sans MS" pitchFamily="66" charset="0"/>
              </a:rPr>
              <a:t>                       </a:t>
            </a:r>
            <a:r>
              <a:rPr lang="ru-RU" i="1" dirty="0" smtClean="0">
                <a:latin typeface="Comic Sans MS" pitchFamily="66" charset="0"/>
              </a:rPr>
              <a:t>останавливаются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Потому, что я устал </a:t>
            </a:r>
            <a:r>
              <a:rPr lang="ru-RU" dirty="0" smtClean="0">
                <a:latin typeface="Comic Sans MS" pitchFamily="66" charset="0"/>
              </a:rPr>
              <a:t>                           </a:t>
            </a:r>
            <a:r>
              <a:rPr lang="ru-RU" i="1" dirty="0" smtClean="0">
                <a:latin typeface="Comic Sans MS" pitchFamily="66" charset="0"/>
              </a:rPr>
              <a:t>вытирают </a:t>
            </a:r>
            <a:r>
              <a:rPr lang="ru-RU" i="1" dirty="0" smtClean="0">
                <a:latin typeface="Comic Sans MS" pitchFamily="66" charset="0"/>
              </a:rPr>
              <a:t>пот со </a:t>
            </a:r>
            <a:r>
              <a:rPr lang="ru-RU" i="1" dirty="0" smtClean="0">
                <a:latin typeface="Comic Sans MS" pitchFamily="66" charset="0"/>
              </a:rPr>
              <a:t>лба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50004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Давайте, отдохнём!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H:\дистант\грамматика\0_a6116_816e1005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6124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Игра «Весёлый счёт»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H:\дистант\грамматика\tankist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1571636" cy="2305816"/>
          </a:xfrm>
          <a:prstGeom prst="rect">
            <a:avLst/>
          </a:prstGeom>
          <a:noFill/>
        </p:spPr>
      </p:pic>
      <p:pic>
        <p:nvPicPr>
          <p:cNvPr id="5" name="Picture 3" descr="H:\дистант\грамматика\tankist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00108"/>
            <a:ext cx="1571636" cy="2305816"/>
          </a:xfrm>
          <a:prstGeom prst="rect">
            <a:avLst/>
          </a:prstGeom>
          <a:noFill/>
        </p:spPr>
      </p:pic>
      <p:pic>
        <p:nvPicPr>
          <p:cNvPr id="6" name="Picture 3" descr="H:\дистант\грамматика\tankist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00108"/>
            <a:ext cx="1571636" cy="2305816"/>
          </a:xfrm>
          <a:prstGeom prst="rect">
            <a:avLst/>
          </a:prstGeom>
          <a:noFill/>
        </p:spPr>
      </p:pic>
      <p:pic>
        <p:nvPicPr>
          <p:cNvPr id="7" name="Picture 3" descr="H:\дистант\грамматика\tankist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1571636" cy="2305816"/>
          </a:xfrm>
          <a:prstGeom prst="rect">
            <a:avLst/>
          </a:prstGeom>
          <a:noFill/>
        </p:spPr>
      </p:pic>
      <p:pic>
        <p:nvPicPr>
          <p:cNvPr id="8" name="Picture 3" descr="H:\дистант\грамматика\tankist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00504"/>
            <a:ext cx="1571636" cy="23058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Один танкист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Два танкиста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Три танкиста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Четыре танкиста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Пять танкистов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155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2022-02-22T16:58:07Z</dcterms:created>
  <dcterms:modified xsi:type="dcterms:W3CDTF">2022-02-22T18:05:26Z</dcterms:modified>
</cp:coreProperties>
</file>