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58fdf8d5232f115ba01400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1643050"/>
            <a:ext cx="7429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  <a:cs typeface="AngsanaUPC" pitchFamily="18" charset="-34"/>
              </a:rPr>
              <a:t>Занятие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  <a:cs typeface="AngsanaUPC" pitchFamily="18" charset="-34"/>
              </a:rPr>
              <a:t>на развитие грамматического строя речи для детей дошкольного возраста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  <a:cs typeface="AngsanaUPC" pitchFamily="18" charset="-34"/>
              </a:rPr>
              <a:t>на тему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  <a:cs typeface="AngsanaUPC" pitchFamily="18" charset="-34"/>
              </a:rPr>
              <a:t>«Весна»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Century Gothic" pitchFamily="34" charset="0"/>
              <a:cs typeface="Angsan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4714884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Подготовила: </a:t>
            </a:r>
          </a:p>
          <a:p>
            <a:pPr algn="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учитель-дефектолог</a:t>
            </a:r>
          </a:p>
          <a:p>
            <a:pPr algn="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 1 кв. категории </a:t>
            </a:r>
          </a:p>
          <a:p>
            <a:pPr algn="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Конакова В.В.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58fdf8d5232f115ba01400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7" cy="6858000"/>
          </a:xfrm>
          <a:prstGeom prst="rect">
            <a:avLst/>
          </a:prstGeom>
          <a:noFill/>
        </p:spPr>
      </p:pic>
      <p:pic>
        <p:nvPicPr>
          <p:cNvPr id="3" name="Picture 2" descr="https://i.pinimg.com/originals/89/9c/fc/899cfc9e64a7abcb622dc40c6ee4966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214398"/>
            <a:ext cx="4140574" cy="56436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57356" y="285728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Ребята, вы молодцы!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До свидания!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58fdf8d5232f115ba01400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8" cy="6858000"/>
          </a:xfrm>
          <a:prstGeom prst="rect">
            <a:avLst/>
          </a:prstGeom>
          <a:noFill/>
        </p:spPr>
      </p:pic>
      <p:pic>
        <p:nvPicPr>
          <p:cNvPr id="13314" name="Picture 2" descr="https://i.pinimg.com/originals/89/9c/fc/899cfc9e64a7abcb622dc40c6ee4966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214398"/>
            <a:ext cx="4140574" cy="56436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357166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Здравствуйте, ребята! Я Весна.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Давайте поиграем!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58fdf8d5232f115ba01400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7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71604" y="285728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«Без чего не может быть весны?»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2290" name="Picture 2" descr="https://189131.selcdn.ru/leonardo/uploadsForSiteId/200146/content/233af2aa-fef4-4bd4-895d-69d62174c0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85794"/>
            <a:ext cx="2500330" cy="21336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786058"/>
            <a:ext cx="47852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Весна не может быть без … (яркого солнца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)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2291" name="Picture 3" descr="H:\дистант\грамматика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857232"/>
            <a:ext cx="3195211" cy="175736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628" y="2786058"/>
            <a:ext cx="36551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Весна не может быть без …(луж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)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2292" name="Picture 4" descr="H:\дистант\грамматика\slide-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357562"/>
            <a:ext cx="2978149" cy="223058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578645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Весна не может быть без… (ручейков).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5786454"/>
            <a:ext cx="3845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Весна не может быть без… (грозы).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2293" name="Picture 5" descr="H:\дистант\грамматика\letnyaya-groza-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326884"/>
            <a:ext cx="3071834" cy="2194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58fdf8d5232f115ba01400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" y="0"/>
            <a:ext cx="914402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6248" y="6000768"/>
            <a:ext cx="5143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Весна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не может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быть без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…(подснежников).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1265" name="Picture 1" descr="H:\дистант\грамматика\thumb_img_56e66006c1e51_resize_900_5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500042"/>
            <a:ext cx="2133981" cy="22264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857496"/>
            <a:ext cx="49292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Весна не может быть без…(майских жуков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)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1266" name="Picture 2" descr="H:\дистант\грамматика\523d77ec901184a00d003c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28604"/>
            <a:ext cx="3046408" cy="245390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86314" y="285749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Весна не может быть без…(проталин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)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1267" name="Picture 3" descr="H:\дистант\грамматика\6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500438"/>
            <a:ext cx="3094036" cy="223224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6000768"/>
            <a:ext cx="42913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Весна не может быть без…(капели).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1268" name="Picture 4" descr="H:\дистант\грамматика\podsnezhnik1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3704718"/>
            <a:ext cx="3000396" cy="2069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58fdf8d5232f115ba01400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1670" y="714356"/>
            <a:ext cx="52149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Дети </a:t>
            </a: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садятся на корточки и закрывают глаза.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Вот подснежники проснулись,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Улыбнулись, потянулись.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Раз – росой они умылись.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Два – изящно покружились.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Три – нагнулись и присели.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И на солнце поглядели.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Выполняют движения по тексту)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285728"/>
            <a:ext cx="4987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«Подснежники просыпаются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»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41" name="Picture 1" descr="H:\дистант\грамматика\780e54b0-b15b-577d-a644-fdd929451f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714752"/>
            <a:ext cx="4877638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58fdf8d5232f115ba01400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" y="0"/>
            <a:ext cx="9144027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71802" y="428604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«Один – много»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" name="Picture 3" descr="H:\дистант\грамматика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2"/>
            <a:ext cx="3195211" cy="17573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2714620"/>
            <a:ext cx="1935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Одна что? (</a:t>
            </a:r>
            <a:r>
              <a:rPr lang="ru-RU" dirty="0" smtClean="0"/>
              <a:t>Лужа)</a:t>
            </a:r>
            <a:endParaRPr lang="ru-RU" dirty="0"/>
          </a:p>
        </p:txBody>
      </p:sp>
      <p:pic>
        <p:nvPicPr>
          <p:cNvPr id="9" name="Picture 3" descr="H:\дистант\грамматика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928670"/>
            <a:ext cx="3195211" cy="1757366"/>
          </a:xfrm>
          <a:prstGeom prst="rect">
            <a:avLst/>
          </a:prstGeom>
          <a:noFill/>
        </p:spPr>
      </p:pic>
      <p:pic>
        <p:nvPicPr>
          <p:cNvPr id="8" name="Picture 3" descr="H:\дистант\грамматика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071546"/>
            <a:ext cx="3195211" cy="1757366"/>
          </a:xfrm>
          <a:prstGeom prst="rect">
            <a:avLst/>
          </a:prstGeom>
          <a:noFill/>
        </p:spPr>
      </p:pic>
      <p:pic>
        <p:nvPicPr>
          <p:cNvPr id="7" name="Picture 3" descr="H:\дистант\грамматика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8789" y="1785926"/>
            <a:ext cx="3195211" cy="175736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714744" y="3357562"/>
            <a:ext cx="4929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Если несколько, то как о них скажем? (Лужи.)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868" y="6072206"/>
            <a:ext cx="2210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 много чего? (Луж.)</a:t>
            </a:r>
          </a:p>
        </p:txBody>
      </p:sp>
      <p:pic>
        <p:nvPicPr>
          <p:cNvPr id="13" name="Picture 3" descr="H:\дистант\грамматика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100634"/>
            <a:ext cx="3195211" cy="1757366"/>
          </a:xfrm>
          <a:prstGeom prst="rect">
            <a:avLst/>
          </a:prstGeom>
          <a:noFill/>
        </p:spPr>
      </p:pic>
      <p:pic>
        <p:nvPicPr>
          <p:cNvPr id="14" name="Picture 3" descr="H:\дистант\грамматика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8789" y="5100634"/>
            <a:ext cx="3195211" cy="1757366"/>
          </a:xfrm>
          <a:prstGeom prst="rect">
            <a:avLst/>
          </a:prstGeom>
          <a:noFill/>
        </p:spPr>
      </p:pic>
      <p:pic>
        <p:nvPicPr>
          <p:cNvPr id="15" name="Picture 3" descr="H:\дистант\грамматика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8789" y="3714752"/>
            <a:ext cx="3195211" cy="1757366"/>
          </a:xfrm>
          <a:prstGeom prst="rect">
            <a:avLst/>
          </a:prstGeom>
          <a:noFill/>
        </p:spPr>
      </p:pic>
      <p:pic>
        <p:nvPicPr>
          <p:cNvPr id="16" name="Picture 3" descr="H:\дистант\грамматика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643314"/>
            <a:ext cx="3195211" cy="1757366"/>
          </a:xfrm>
          <a:prstGeom prst="rect">
            <a:avLst/>
          </a:prstGeom>
          <a:noFill/>
        </p:spPr>
      </p:pic>
      <p:pic>
        <p:nvPicPr>
          <p:cNvPr id="17" name="Picture 3" descr="H:\дистант\грамматика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3195211" cy="1757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58fdf8d5232f115ba01400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7" cy="6858000"/>
          </a:xfrm>
          <a:prstGeom prst="rect">
            <a:avLst/>
          </a:prstGeom>
          <a:noFill/>
        </p:spPr>
      </p:pic>
      <p:pic>
        <p:nvPicPr>
          <p:cNvPr id="4" name="Picture 4" descr="H:\дистант\грамматика\slide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2024349" cy="15162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2143116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Ручей</a:t>
            </a:r>
            <a:endParaRPr lang="ru-RU" dirty="0"/>
          </a:p>
        </p:txBody>
      </p:sp>
      <p:pic>
        <p:nvPicPr>
          <p:cNvPr id="7" name="Picture 4" descr="H:\дистант\грамматика\slide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571480"/>
            <a:ext cx="2024349" cy="1516202"/>
          </a:xfrm>
          <a:prstGeom prst="rect">
            <a:avLst/>
          </a:prstGeom>
          <a:noFill/>
        </p:spPr>
      </p:pic>
      <p:pic>
        <p:nvPicPr>
          <p:cNvPr id="8" name="Picture 4" descr="H:\дистант\грамматика\slide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71480"/>
            <a:ext cx="2024349" cy="1516202"/>
          </a:xfrm>
          <a:prstGeom prst="rect">
            <a:avLst/>
          </a:prstGeom>
          <a:noFill/>
        </p:spPr>
      </p:pic>
      <p:pic>
        <p:nvPicPr>
          <p:cNvPr id="6" name="Picture 4" descr="H:\дистант\грамматика\slide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85728"/>
            <a:ext cx="2024349" cy="151620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929322" y="2143116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Ручьи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643306" y="607220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Много ручьев</a:t>
            </a:r>
            <a:endParaRPr lang="ru-RU" dirty="0"/>
          </a:p>
        </p:txBody>
      </p:sp>
      <p:pic>
        <p:nvPicPr>
          <p:cNvPr id="11" name="Picture 4" descr="H:\дистант\грамматика\slide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786058"/>
            <a:ext cx="2024349" cy="1516202"/>
          </a:xfrm>
          <a:prstGeom prst="rect">
            <a:avLst/>
          </a:prstGeom>
          <a:noFill/>
        </p:spPr>
      </p:pic>
      <p:pic>
        <p:nvPicPr>
          <p:cNvPr id="12" name="Picture 4" descr="H:\дистант\грамматика\slide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357694"/>
            <a:ext cx="2024349" cy="1516202"/>
          </a:xfrm>
          <a:prstGeom prst="rect">
            <a:avLst/>
          </a:prstGeom>
          <a:noFill/>
        </p:spPr>
      </p:pic>
      <p:pic>
        <p:nvPicPr>
          <p:cNvPr id="13" name="Picture 4" descr="H:\дистант\грамматика\slide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857496"/>
            <a:ext cx="2024349" cy="1516202"/>
          </a:xfrm>
          <a:prstGeom prst="rect">
            <a:avLst/>
          </a:prstGeom>
          <a:noFill/>
        </p:spPr>
      </p:pic>
      <p:pic>
        <p:nvPicPr>
          <p:cNvPr id="14" name="Picture 4" descr="H:\дистант\грамматика\slide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429132"/>
            <a:ext cx="2024349" cy="1516202"/>
          </a:xfrm>
          <a:prstGeom prst="rect">
            <a:avLst/>
          </a:prstGeom>
          <a:noFill/>
        </p:spPr>
      </p:pic>
      <p:pic>
        <p:nvPicPr>
          <p:cNvPr id="15" name="Picture 4" descr="H:\дистант\грамматика\slide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28934"/>
            <a:ext cx="2024349" cy="1516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58fdf8d5232f115ba01400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7" cy="6858000"/>
          </a:xfrm>
          <a:prstGeom prst="rect">
            <a:avLst/>
          </a:prstGeom>
          <a:noFill/>
        </p:spPr>
      </p:pic>
      <p:pic>
        <p:nvPicPr>
          <p:cNvPr id="4" name="Picture 2" descr="H:\дистант\грамматика\523d77ec901184a00d003c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1974838" cy="1590747"/>
          </a:xfrm>
          <a:prstGeom prst="rect">
            <a:avLst/>
          </a:prstGeom>
          <a:noFill/>
        </p:spPr>
      </p:pic>
      <p:pic>
        <p:nvPicPr>
          <p:cNvPr id="5" name="Picture 2" descr="H:\дистант\грамматика\523d77ec901184a00d003c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429000"/>
            <a:ext cx="1974838" cy="1590747"/>
          </a:xfrm>
          <a:prstGeom prst="rect">
            <a:avLst/>
          </a:prstGeom>
          <a:noFill/>
        </p:spPr>
      </p:pic>
      <p:pic>
        <p:nvPicPr>
          <p:cNvPr id="6" name="Picture 2" descr="H:\дистант\грамматика\523d77ec901184a00d003c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5000636"/>
            <a:ext cx="1974838" cy="1590747"/>
          </a:xfrm>
          <a:prstGeom prst="rect">
            <a:avLst/>
          </a:prstGeom>
          <a:noFill/>
        </p:spPr>
      </p:pic>
      <p:pic>
        <p:nvPicPr>
          <p:cNvPr id="7" name="Picture 2" descr="H:\дистант\грамматика\523d77ec901184a00d003c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357562"/>
            <a:ext cx="1974838" cy="1590747"/>
          </a:xfrm>
          <a:prstGeom prst="rect">
            <a:avLst/>
          </a:prstGeom>
          <a:noFill/>
        </p:spPr>
      </p:pic>
      <p:pic>
        <p:nvPicPr>
          <p:cNvPr id="8" name="Picture 2" descr="H:\дистант\грамматика\523d77ec901184a00d003c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5000636"/>
            <a:ext cx="1974838" cy="1590747"/>
          </a:xfrm>
          <a:prstGeom prst="rect">
            <a:avLst/>
          </a:prstGeom>
          <a:noFill/>
        </p:spPr>
      </p:pic>
      <p:pic>
        <p:nvPicPr>
          <p:cNvPr id="9" name="Picture 2" descr="H:\дистант\грамматика\523d77ec901184a00d003c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1974838" cy="1590747"/>
          </a:xfrm>
          <a:prstGeom prst="rect">
            <a:avLst/>
          </a:prstGeom>
          <a:noFill/>
        </p:spPr>
      </p:pic>
      <p:pic>
        <p:nvPicPr>
          <p:cNvPr id="10" name="Picture 2" descr="H:\дистант\грамматика\523d77ec901184a00d003c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071546"/>
            <a:ext cx="1974838" cy="1590747"/>
          </a:xfrm>
          <a:prstGeom prst="rect">
            <a:avLst/>
          </a:prstGeom>
          <a:noFill/>
        </p:spPr>
      </p:pic>
      <p:pic>
        <p:nvPicPr>
          <p:cNvPr id="11" name="Picture 2" descr="H:\дистант\грамматика\523d77ec901184a00d003c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571480"/>
            <a:ext cx="1974838" cy="1590747"/>
          </a:xfrm>
          <a:prstGeom prst="rect">
            <a:avLst/>
          </a:prstGeom>
          <a:noFill/>
        </p:spPr>
      </p:pic>
      <p:pic>
        <p:nvPicPr>
          <p:cNvPr id="12" name="Picture 2" descr="H:\дистант\грамматика\523d77ec901184a00d003c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14290"/>
            <a:ext cx="1974838" cy="159074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71472" y="221455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Проталина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16" y="221455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Проталины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428992" y="648866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Много проталин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58fdf8d5232f115ba01400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00496" y="6215082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Много почек</a:t>
            </a:r>
            <a:endParaRPr lang="ru-RU" dirty="0"/>
          </a:p>
        </p:txBody>
      </p:sp>
      <p:pic>
        <p:nvPicPr>
          <p:cNvPr id="6145" name="Picture 1" descr="H:\дистант\грамматика\bud_spring_close_tree_nature_shoots_branch-1411054.jpg!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642918"/>
            <a:ext cx="2035983" cy="1357322"/>
          </a:xfrm>
          <a:prstGeom prst="rect">
            <a:avLst/>
          </a:prstGeom>
          <a:noFill/>
        </p:spPr>
      </p:pic>
      <p:pic>
        <p:nvPicPr>
          <p:cNvPr id="6" name="Picture 1" descr="H:\дистант\грамматика\bud_spring_close_tree_nature_shoots_branch-1411054.jpg!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857232"/>
            <a:ext cx="2035983" cy="1357322"/>
          </a:xfrm>
          <a:prstGeom prst="rect">
            <a:avLst/>
          </a:prstGeom>
          <a:noFill/>
        </p:spPr>
      </p:pic>
      <p:pic>
        <p:nvPicPr>
          <p:cNvPr id="7" name="Picture 1" descr="H:\дистант\грамматика\bud_spring_close_tree_nature_shoots_branch-1411054.jpg!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57166"/>
            <a:ext cx="2035983" cy="1357322"/>
          </a:xfrm>
          <a:prstGeom prst="rect">
            <a:avLst/>
          </a:prstGeom>
          <a:noFill/>
        </p:spPr>
      </p:pic>
      <p:pic>
        <p:nvPicPr>
          <p:cNvPr id="5" name="Picture 1" descr="H:\дистант\грамматика\bud_spring_close_tree_nature_shoots_branch-1411054.jpg!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143248"/>
            <a:ext cx="2035983" cy="135732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235743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Почка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58016" y="235743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Почки</a:t>
            </a:r>
            <a:endParaRPr lang="ru-RU" dirty="0"/>
          </a:p>
        </p:txBody>
      </p:sp>
      <p:pic>
        <p:nvPicPr>
          <p:cNvPr id="10" name="Picture 1" descr="H:\дистант\грамматика\bud_spring_close_tree_nature_shoots_branch-1411054.jpg!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643446"/>
            <a:ext cx="2035983" cy="1357322"/>
          </a:xfrm>
          <a:prstGeom prst="rect">
            <a:avLst/>
          </a:prstGeom>
          <a:noFill/>
        </p:spPr>
      </p:pic>
      <p:pic>
        <p:nvPicPr>
          <p:cNvPr id="11" name="Picture 1" descr="H:\дистант\грамматика\bud_spring_close_tree_nature_shoots_branch-1411054.jpg!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643446"/>
            <a:ext cx="2035983" cy="1357322"/>
          </a:xfrm>
          <a:prstGeom prst="rect">
            <a:avLst/>
          </a:prstGeom>
          <a:noFill/>
        </p:spPr>
      </p:pic>
      <p:pic>
        <p:nvPicPr>
          <p:cNvPr id="12" name="Picture 1" descr="H:\дистант\грамматика\bud_spring_close_tree_nature_shoots_branch-1411054.jpg!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143248"/>
            <a:ext cx="2035983" cy="1357322"/>
          </a:xfrm>
          <a:prstGeom prst="rect">
            <a:avLst/>
          </a:prstGeom>
          <a:noFill/>
        </p:spPr>
      </p:pic>
      <p:pic>
        <p:nvPicPr>
          <p:cNvPr id="13" name="Picture 1" descr="H:\дистант\грамматика\bud_spring_close_tree_nature_shoots_branch-1411054.jpg!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43248"/>
            <a:ext cx="2035983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212</Words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4</cp:revision>
  <dcterms:created xsi:type="dcterms:W3CDTF">2022-02-23T13:29:26Z</dcterms:created>
  <dcterms:modified xsi:type="dcterms:W3CDTF">2022-02-23T14:05:53Z</dcterms:modified>
</cp:coreProperties>
</file>