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naphora" pitchFamily="2" charset="0"/>
      <p:regular r:id="rId8"/>
    </p:embeddedFont>
    <p:embeddedFont>
      <p:font typeface="Anaphora Bold" pitchFamily="2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lear Sans Regular" panose="020B0503030202020304" pitchFamily="34" charset="0"/>
      <p:regular r:id="rId15"/>
    </p:embeddedFont>
    <p:embeddedFont>
      <p:font typeface="Clear Sans Regular Italics" panose="020B0503030202090304" pitchFamily="34" charset="0"/>
      <p:regular r:id="rId16"/>
      <p:italic r:id="rId17"/>
    </p:embeddedFont>
    <p:embeddedFont>
      <p:font typeface="Efour Digital Pro" panose="02000500000000000000" pitchFamily="2" charset="0"/>
      <p:regular r:id="rId18"/>
    </p:embeddedFont>
    <p:embeddedFont>
      <p:font typeface="Open Sans Light" panose="020F0302020204030204" pitchFamily="34" charset="0"/>
      <p:regular r:id="rId19"/>
      <p:italic r:id="rId20"/>
    </p:embeddedFont>
    <p:embeddedFont>
      <p:font typeface="Open Sans Light Bold" panose="020B0806030504020204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08" autoAdjust="0"/>
  </p:normalViewPr>
  <p:slideViewPr>
    <p:cSldViewPr>
      <p:cViewPr varScale="1">
        <p:scale>
          <a:sx n="66" d="100"/>
          <a:sy n="66" d="100"/>
        </p:scale>
        <p:origin x="5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2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3585" y="2327962"/>
            <a:ext cx="15820830" cy="5255528"/>
            <a:chOff x="0" y="0"/>
            <a:chExt cx="21094440" cy="7007370"/>
          </a:xfrm>
        </p:grpSpPr>
        <p:sp>
          <p:nvSpPr>
            <p:cNvPr id="3" name="TextBox 3"/>
            <p:cNvSpPr txBox="1"/>
            <p:nvPr/>
          </p:nvSpPr>
          <p:spPr>
            <a:xfrm>
              <a:off x="0" y="1007705"/>
              <a:ext cx="21094440" cy="3108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  <a:endParaRPr lang="en-US" sz="8923">
                <a:solidFill>
                  <a:srgbClr val="FFFAEF"/>
                </a:solidFill>
                <a:latin typeface="Efour Digital Pro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3011"/>
              <a:ext cx="21094440" cy="4641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ч.5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Коррекция нарушений с</a:t>
              </a: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вистящих звуков</a:t>
              </a:r>
            </a:p>
            <a:p>
              <a:pPr algn="ctr">
                <a:lnSpc>
                  <a:spcPts val="5755"/>
                </a:lnSpc>
              </a:pPr>
              <a:endParaRPr lang="en-US" sz="4110">
                <a:solidFill>
                  <a:srgbClr val="FFFAEF"/>
                </a:solidFill>
                <a:latin typeface="Clear Sans Regular Italics"/>
              </a:endParaRP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842709"/>
              <a:ext cx="21094440" cy="2284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  <a:p>
              <a:pPr algn="ctr">
                <a:lnSpc>
                  <a:spcPts val="4632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5715" y="111134"/>
            <a:ext cx="2133092" cy="183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729109">
            <a:off x="-271370" y="-130339"/>
            <a:ext cx="2204401" cy="166732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52848" y="7583490"/>
            <a:ext cx="2160307" cy="24174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66137" y="111134"/>
            <a:ext cx="1986326" cy="27108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12329" y="5791995"/>
            <a:ext cx="4249038" cy="42674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44000" y="5615351"/>
            <a:ext cx="4255768" cy="444407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51882" y="1367473"/>
            <a:ext cx="17384236" cy="424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14"/>
              </a:lnSpc>
            </a:pPr>
            <a:r>
              <a:rPr lang="en-US" sz="3010">
                <a:solidFill>
                  <a:srgbClr val="284B26"/>
                </a:solidFill>
                <a:latin typeface="Open Sans Light"/>
              </a:rPr>
              <a:t>Губы растянуты в улыбке, слегка прижаты к зубам. Между резцами небольшая щель. Кончик языка опущен, прижат к внутренней поверхности нижних резцов. Передняя часть спинки языка опущена, средняя поднята, задняя опущена. Язык в положении «горка» или «мостик». Боковые края языка прижимаются к верхним коренным зубам. Передняя часть спинки языка образует щель с альвеолами, посредине языка – желобок, направляющий по центру выдыхаемую воздушную струю. Мягкое нёбо поднято (С — ротовой звук). Голосовые складки разомкнуты ( С – глухой звук).</a:t>
            </a:r>
          </a:p>
          <a:p>
            <a:pPr algn="just">
              <a:lnSpc>
                <a:spcPts val="4214"/>
              </a:lnSpc>
            </a:pPr>
            <a:r>
              <a:rPr lang="en-US" sz="3010">
                <a:solidFill>
                  <a:srgbClr val="284B26"/>
                </a:solidFill>
                <a:latin typeface="Open Sans Light"/>
              </a:rPr>
              <a:t>При произнесении звука [С'] - идет дополнительны подъем средней части спинки языка.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76504" y="8578624"/>
            <a:ext cx="2410407" cy="17083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28408" y="8578624"/>
            <a:ext cx="2133092" cy="18351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57099" y="8578624"/>
            <a:ext cx="2204401" cy="166732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553722" y="345389"/>
            <a:ext cx="1393269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Нормальная артикуляция звука [С]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29444" y="-131660"/>
            <a:ext cx="3440420" cy="23207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1936" y="6494889"/>
            <a:ext cx="438327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77593" y="8404112"/>
            <a:ext cx="2410407" cy="170837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21340" y="132080"/>
            <a:ext cx="8097441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Парасигматизмы звука [С]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2020" y="2080209"/>
            <a:ext cx="195203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284B26"/>
                </a:solidFill>
                <a:latin typeface="Open Sans Light Bold"/>
              </a:rPr>
              <a:t>Норма: 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624049" y="2070684"/>
            <a:ext cx="7673811" cy="2646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ТЬ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Т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СЬ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К трём годам появляется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 С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63463" y="5672882"/>
            <a:ext cx="2836218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284B26"/>
                </a:solidFill>
                <a:latin typeface="Open Sans Light Bold"/>
              </a:rPr>
              <a:t>Патология: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899681" y="5653832"/>
            <a:ext cx="5977912" cy="3313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Ф </a:t>
            </a:r>
            <a:r>
              <a:rPr lang="en-US" sz="3799">
                <a:solidFill>
                  <a:srgbClr val="284B26"/>
                </a:solidFill>
                <a:latin typeface="Open Sans Light"/>
              </a:rPr>
              <a:t>в любом возрасте</a:t>
            </a:r>
          </a:p>
          <a:p>
            <a:pPr marL="820417" lvl="1" indent="-410209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799">
                <a:solidFill>
                  <a:srgbClr val="284B26"/>
                </a:solidFill>
                <a:latin typeface="Open Sans Light Bold"/>
              </a:rPr>
              <a:t>Х </a:t>
            </a:r>
            <a:r>
              <a:rPr lang="en-US" sz="3799">
                <a:solidFill>
                  <a:srgbClr val="284B26"/>
                </a:solidFill>
                <a:latin typeface="Open Sans Light"/>
              </a:rPr>
              <a:t>в любом возрасте</a:t>
            </a:r>
          </a:p>
          <a:p>
            <a:pPr>
              <a:lnSpc>
                <a:spcPts val="5319"/>
              </a:lnSpc>
            </a:pPr>
            <a:endParaRPr lang="en-US" sz="3799">
              <a:solidFill>
                <a:srgbClr val="284B26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12755" y="0"/>
            <a:ext cx="1575245" cy="198456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8260059"/>
            <a:ext cx="1739971" cy="17182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2499" y="5911289"/>
            <a:ext cx="3347011" cy="33470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95717" y="6231146"/>
            <a:ext cx="4812972" cy="27072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399780" y="5868850"/>
            <a:ext cx="2797034" cy="35182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750551" y="6414196"/>
            <a:ext cx="4076156" cy="234119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722191" y="528002"/>
            <a:ext cx="7304336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DF7EB"/>
                </a:solidFill>
                <a:latin typeface="Anaphora Bold"/>
              </a:rPr>
              <a:t>Коррекция нарушений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2499" y="1357948"/>
            <a:ext cx="16288416" cy="2424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2"/>
              </a:lnSpc>
            </a:pPr>
            <a:r>
              <a:rPr lang="en-US" sz="2787">
                <a:solidFill>
                  <a:srgbClr val="FDF7EB"/>
                </a:solidFill>
                <a:latin typeface="Anaphora Bold"/>
              </a:rPr>
              <a:t>Развитие речеслухового анализатора </a:t>
            </a:r>
            <a:r>
              <a:rPr lang="en-US" sz="2787">
                <a:solidFill>
                  <a:srgbClr val="FDF7EB"/>
                </a:solidFill>
                <a:latin typeface="Anaphora"/>
              </a:rPr>
              <a:t>- развитие фонематического восприятия, фонематического анализа и слухоречевых дифференцировок.</a:t>
            </a:r>
          </a:p>
          <a:p>
            <a:pPr algn="just">
              <a:lnSpc>
                <a:spcPts val="3902"/>
              </a:lnSpc>
            </a:pPr>
            <a:r>
              <a:rPr lang="en-US" sz="2787">
                <a:solidFill>
                  <a:srgbClr val="FDF7EB"/>
                </a:solidFill>
                <a:latin typeface="Anaphora"/>
              </a:rPr>
              <a:t>Предполагается научить ребёнка слышать отрабатываемый звук, выделять его на фоне других звуков и слогов, выделять его в слове, определять его место в слове и дифференцировать его от других звуков.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6612" y="3997902"/>
            <a:ext cx="17112077" cy="1637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6581" lvl="1" indent="-353290" algn="ctr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FFFAEF"/>
                </a:solidFill>
                <a:latin typeface="Anaphora Bold"/>
              </a:rPr>
              <a:t>Предложить ребёнку отобрать картинки, в названии которых слышится звук С ("песенка водички") </a:t>
            </a:r>
          </a:p>
          <a:p>
            <a:pPr algn="ctr">
              <a:lnSpc>
                <a:spcPts val="3881"/>
              </a:lnSpc>
            </a:pPr>
            <a:r>
              <a:rPr lang="en-US" sz="2772">
                <a:solidFill>
                  <a:srgbClr val="FFFAEF"/>
                </a:solidFill>
                <a:latin typeface="Anaphora Bold"/>
              </a:rPr>
              <a:t>(слон, мыло, собака, самолет)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31107"/>
            <a:ext cx="7752479" cy="59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9760" lvl="1" indent="-374880">
              <a:lnSpc>
                <a:spcPts val="4861"/>
              </a:lnSpc>
              <a:buFont typeface="Arial"/>
              <a:buChar char="•"/>
            </a:pPr>
            <a:r>
              <a:rPr lang="en-US" sz="3472">
                <a:solidFill>
                  <a:srgbClr val="FFFAEF"/>
                </a:solidFill>
                <a:latin typeface="Anaphora Bold"/>
              </a:rPr>
              <a:t>Определить место звука в слова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1904" y="1762487"/>
            <a:ext cx="11478549" cy="811389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28996" y="952500"/>
            <a:ext cx="9006295" cy="60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7015" lvl="1" indent="-373507" algn="ctr">
              <a:lnSpc>
                <a:spcPts val="4844"/>
              </a:lnSpc>
              <a:buFont typeface="Arial"/>
              <a:buChar char="•"/>
            </a:pPr>
            <a:r>
              <a:rPr lang="en-US" sz="3460">
                <a:solidFill>
                  <a:srgbClr val="FFFAEF"/>
                </a:solidFill>
                <a:latin typeface="Anaphora Bold"/>
              </a:rPr>
              <a:t> Определить количество звуков в слове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05692" y="1317306"/>
            <a:ext cx="2713280" cy="22004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05692" y="4000941"/>
            <a:ext cx="2735216" cy="22851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05692" y="6830253"/>
            <a:ext cx="2884447" cy="24280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230002" y="1424623"/>
            <a:ext cx="2759138" cy="22822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230002" y="4347818"/>
            <a:ext cx="2759138" cy="226215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304680" y="7262636"/>
            <a:ext cx="2684460" cy="2239795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14116" y="132080"/>
            <a:ext cx="12344884" cy="896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DF7EB"/>
                </a:solidFill>
                <a:latin typeface="Anaphora"/>
              </a:rPr>
              <a:t>Артикуляционная</a:t>
            </a:r>
            <a:r>
              <a:rPr lang="en-US" sz="5199" dirty="0">
                <a:solidFill>
                  <a:srgbClr val="FDF7EB"/>
                </a:solidFill>
                <a:latin typeface="Anaphora"/>
              </a:rPr>
              <a:t> </a:t>
            </a:r>
            <a:r>
              <a:rPr lang="en-US" sz="5199" dirty="0" err="1">
                <a:solidFill>
                  <a:srgbClr val="FDF7EB"/>
                </a:solidFill>
                <a:latin typeface="Anaphora"/>
              </a:rPr>
              <a:t>гимнастика</a:t>
            </a:r>
            <a:endParaRPr lang="en-US" sz="5199" dirty="0">
              <a:solidFill>
                <a:srgbClr val="FDF7EB"/>
              </a:solidFill>
              <a:latin typeface="Anaphor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2582" y="1793556"/>
            <a:ext cx="5573109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ctr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Упражнение "Окошко"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Широко открываем рот, держим 5-7 секунд, закрываем.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2582" y="4454993"/>
            <a:ext cx="5390496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ctr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Упражнение "Заборчик"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Улыбнуться, с напряжением обножив сомкнутые зубы.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2582" y="7039509"/>
            <a:ext cx="5390496" cy="214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8949" lvl="1" indent="-334475" algn="ctr">
              <a:lnSpc>
                <a:spcPts val="4337"/>
              </a:lnSpc>
              <a:buFont typeface="Arial"/>
              <a:buChar char="•"/>
            </a:pPr>
            <a:r>
              <a:rPr lang="en-US" sz="3098">
                <a:solidFill>
                  <a:srgbClr val="FFFAEF"/>
                </a:solidFill>
                <a:latin typeface="Open Sans Light"/>
              </a:rPr>
              <a:t>Упражнение "Дудочка"</a:t>
            </a:r>
          </a:p>
          <a:p>
            <a:pPr algn="ctr">
              <a:lnSpc>
                <a:spcPts val="4337"/>
              </a:lnSpc>
            </a:pPr>
            <a:r>
              <a:rPr lang="en-US" sz="3098">
                <a:solidFill>
                  <a:srgbClr val="FFFAEF"/>
                </a:solidFill>
                <a:latin typeface="Open Sans Light"/>
              </a:rPr>
              <a:t>С напряжением вытянуть губы вперед, зубы сомкнуты, держим 5-7 секунд.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1260156"/>
            <a:ext cx="6086002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ctr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"Лопатка/Блинчик"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Улыбнуться, приоткрыть рот, положить широкий язык на нижню губу.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90139" y="4126343"/>
            <a:ext cx="6539863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ctr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Упражнение "Горка"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AEF"/>
                </a:solidFill>
                <a:latin typeface="Open Sans Light"/>
              </a:rPr>
              <a:t>Губы в улыбке, рот открыт, кончик языка упирается в нижние зубы, выгнуть язык горкой, упираясь кончиком языка в нижние зубы.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09020" y="7029984"/>
            <a:ext cx="6320982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ctr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Упражнение "Чистим зубки"</a:t>
            </a: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DF7EB"/>
                </a:solidFill>
                <a:latin typeface="Open Sans Light"/>
              </a:rPr>
              <a:t>Улыбнуться, открыть рот, кончиком с внутренней стороны "почистить" поочередно нижние и верхние зубы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Macintosh PowerPoint</Application>
  <PresentationFormat>Произвольный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Anaphora Bold</vt:lpstr>
      <vt:lpstr>Efour Digital Pro</vt:lpstr>
      <vt:lpstr>Clear Sans Regular</vt:lpstr>
      <vt:lpstr>Clear Sans Regular Italics</vt:lpstr>
      <vt:lpstr>Anaphora</vt:lpstr>
      <vt:lpstr>Calibri</vt:lpstr>
      <vt:lpstr>Open Sans Light</vt:lpstr>
      <vt:lpstr>Arial</vt:lpstr>
      <vt:lpstr>Open Sans Light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Звукопроизношение. Коррекция нарушений свистящих звуков</dc:title>
  <cp:lastModifiedBy>анна меркушева</cp:lastModifiedBy>
  <cp:revision>2</cp:revision>
  <dcterms:created xsi:type="dcterms:W3CDTF">2006-08-16T00:00:00Z</dcterms:created>
  <dcterms:modified xsi:type="dcterms:W3CDTF">2021-12-23T17:14:51Z</dcterms:modified>
  <dc:identifier>DAExOX3r23Y</dc:identifier>
</cp:coreProperties>
</file>