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jpeg" Type="http://schemas.openxmlformats.org/officeDocument/2006/relationships/image"/><Relationship Id="rId11" Target="../media/image42.jpeg" Type="http://schemas.openxmlformats.org/officeDocument/2006/relationships/image"/><Relationship Id="rId12" Target="../media/image43.jpeg" Type="http://schemas.openxmlformats.org/officeDocument/2006/relationships/image"/><Relationship Id="rId13" Target="../media/image44.jpe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jpeg" Type="http://schemas.openxmlformats.org/officeDocument/2006/relationships/image"/><Relationship Id="rId3" Target="../media/image47.jpeg" Type="http://schemas.openxmlformats.org/officeDocument/2006/relationships/image"/><Relationship Id="rId4" Target="../media/image48.jpeg" Type="http://schemas.openxmlformats.org/officeDocument/2006/relationships/image"/><Relationship Id="rId5" Target="../media/image49.jpeg" Type="http://schemas.openxmlformats.org/officeDocument/2006/relationships/image"/><Relationship Id="rId6" Target="../media/image50.jpeg" Type="http://schemas.openxmlformats.org/officeDocument/2006/relationships/image"/><Relationship Id="rId7" Target="../media/image5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ч.6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свистящих 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звуков. Звук [З]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09481" y="8841420"/>
            <a:ext cx="2478519" cy="12753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048741" y="8078607"/>
            <a:ext cx="1052866" cy="186198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782690">
            <a:off x="-889793" y="441883"/>
            <a:ext cx="3417253" cy="2434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92799"/>
            <a:ext cx="1637667" cy="160900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301021" y="-306580"/>
            <a:ext cx="1601173" cy="174040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3988" y="9741947"/>
            <a:ext cx="2795145" cy="545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29698" y="6051141"/>
            <a:ext cx="3717261" cy="38552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17921" y="6051141"/>
            <a:ext cx="3632667" cy="38552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978770"/>
            <a:ext cx="2730795" cy="256353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1691" y="8493536"/>
            <a:ext cx="1322031" cy="153400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241698">
            <a:off x="15783909" y="8814104"/>
            <a:ext cx="3652049" cy="218458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69653" y="7763951"/>
            <a:ext cx="3280561" cy="252304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553722" y="345389"/>
            <a:ext cx="1441593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[З]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1882" y="1367473"/>
            <a:ext cx="17384236" cy="4247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14"/>
              </a:lnSpc>
            </a:pPr>
            <a:r>
              <a:rPr lang="en-US" sz="3010">
                <a:solidFill>
                  <a:srgbClr val="284B26"/>
                </a:solidFill>
                <a:latin typeface="Open Sans Light"/>
              </a:rPr>
              <a:t>Губы растянуты в улыбке, слегка прижаты к зубам. Между резцами небольшая щель. К</a:t>
            </a:r>
            <a:r>
              <a:rPr lang="en-US" sz="3010">
                <a:solidFill>
                  <a:srgbClr val="284B26"/>
                </a:solidFill>
                <a:latin typeface="Open Sans Light"/>
              </a:rPr>
              <a:t>ончик языка опущен, прижат к внутренней поверхности нижних резцов. Передняя часть спинки языка опущена, средняя поднята, задняя опущена. Язык в положении «горка» или «мостик». Боковые края языка прижимаются к верхним коренным зубам. Передняя часть спинки языка образует щель с альвеолами, посредине языка – желобок, направляющий по центру выдыхаемую воздушную струю. Мягкое нёбо поднято (З — ротовой звук). Голосовые складки сомкнуты ( З – звонкий звук).</a:t>
            </a:r>
          </a:p>
          <a:p>
            <a:pPr algn="just">
              <a:lnSpc>
                <a:spcPts val="4214"/>
              </a:lnSpc>
            </a:pPr>
            <a:r>
              <a:rPr lang="en-US" sz="3010">
                <a:solidFill>
                  <a:srgbClr val="284B26"/>
                </a:solidFill>
                <a:latin typeface="Open Sans Light"/>
              </a:rPr>
              <a:t>При произнесении звука [З'] - идет дополнительны подъем средней части спинки языка.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130338">
            <a:off x="-728305" y="7665462"/>
            <a:ext cx="4372062" cy="209064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2831" y="8535253"/>
            <a:ext cx="1014895" cy="144609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38904" y="-194657"/>
            <a:ext cx="4240792" cy="326155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58969" y="7576733"/>
            <a:ext cx="2353410" cy="226809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81359" y="8345810"/>
            <a:ext cx="1355882" cy="94064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286334">
            <a:off x="84461" y="142345"/>
            <a:ext cx="1100681" cy="169989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170528" y="528002"/>
            <a:ext cx="1148844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Парасигматизмы звука [З]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72020" y="2080209"/>
            <a:ext cx="195203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284B26"/>
                </a:solidFill>
                <a:latin typeface="Open Sans Light Bold"/>
              </a:rPr>
              <a:t>Норма: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24049" y="2070684"/>
            <a:ext cx="7673811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ДЬ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Д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ЗЬ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К трём годам появляется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 З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63463" y="5672882"/>
            <a:ext cx="2836218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84B26"/>
                </a:solidFill>
                <a:latin typeface="Open Sans Light Bold"/>
              </a:rPr>
              <a:t>Патология: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99681" y="5653832"/>
            <a:ext cx="5977912" cy="331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В </a:t>
            </a:r>
            <a:r>
              <a:rPr lang="en-US" sz="3799">
                <a:solidFill>
                  <a:srgbClr val="284B26"/>
                </a:solidFill>
                <a:latin typeface="Open Sans Light"/>
              </a:rPr>
              <a:t>в любом возрасте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Х </a:t>
            </a:r>
            <a:r>
              <a:rPr lang="en-US" sz="3799">
                <a:solidFill>
                  <a:srgbClr val="284B26"/>
                </a:solidFill>
                <a:latin typeface="Open Sans Light"/>
              </a:rPr>
              <a:t>в любом возрасте</a:t>
            </a:r>
          </a:p>
          <a:p>
            <a:pPr>
              <a:lnSpc>
                <a:spcPts val="531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-348438"/>
            <a:ext cx="1642298" cy="177306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269" y="8417118"/>
            <a:ext cx="1952861" cy="21742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75738" y="8288294"/>
            <a:ext cx="2504711" cy="19400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4943" y="8288294"/>
            <a:ext cx="1507513" cy="2057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028700" y="5382757"/>
            <a:ext cx="3940508" cy="376918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9750955" y="5400232"/>
            <a:ext cx="3760850" cy="376085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5594591" y="5429428"/>
            <a:ext cx="3722510" cy="372251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3992007" y="5400232"/>
            <a:ext cx="3167463" cy="375170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99792" y="1367473"/>
            <a:ext cx="16288416" cy="189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>
                <a:solidFill>
                  <a:srgbClr val="FDF7EB"/>
                </a:solidFill>
                <a:latin typeface="Anaphora Bold"/>
              </a:rPr>
              <a:t>Развитие речеслухового анализатора </a:t>
            </a:r>
            <a:r>
              <a:rPr lang="en-US" sz="2687">
                <a:solidFill>
                  <a:srgbClr val="FDF7EB"/>
                </a:solidFill>
                <a:latin typeface="Anaphora"/>
              </a:rPr>
              <a:t>- развитие фонематического восприятия, фонематического анализа и слухоречевых дифференцировок.</a:t>
            </a:r>
          </a:p>
          <a:p>
            <a:pPr algn="just">
              <a:lnSpc>
                <a:spcPts val="3762"/>
              </a:lnSpc>
            </a:pPr>
            <a:r>
              <a:rPr lang="en-US" sz="2687">
                <a:solidFill>
                  <a:srgbClr val="FDF7EB"/>
                </a:solidFill>
                <a:latin typeface="Anaphora"/>
              </a:rPr>
              <a:t>Предполагается научить ребёнка слышать отрабатываемый звук, выделять его на фоне других звуков и слогов, выделять его в слове, определять его место в слове и дифференцировать его от других звуков.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79541" y="433317"/>
            <a:ext cx="1001310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F7EB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1669" y="3577515"/>
            <a:ext cx="15744662" cy="172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6581" indent="-353290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AEF"/>
                </a:solidFill>
                <a:latin typeface="Anaphora Bold"/>
              </a:rPr>
              <a:t>Предложить ребёнку отобрать картинки, в названии которых слышится звук З ("песенка комарика")</a:t>
            </a:r>
          </a:p>
          <a:p>
            <a:pPr algn="ctr">
              <a:lnSpc>
                <a:spcPts val="4581"/>
              </a:lnSpc>
            </a:pPr>
            <a:r>
              <a:rPr lang="en-US" sz="3272">
                <a:solidFill>
                  <a:srgbClr val="FFFAEF"/>
                </a:solidFill>
                <a:latin typeface="Anaphora Bold"/>
              </a:rPr>
              <a:t>(</a:t>
            </a:r>
            <a:r>
              <a:rPr lang="en-US" sz="3272">
                <a:solidFill>
                  <a:srgbClr val="FFFAEF"/>
                </a:solidFill>
                <a:latin typeface="Anaphora"/>
              </a:rPr>
              <a:t>змея, кот, заяц, зонт)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660702" y="1302068"/>
            <a:ext cx="10531534" cy="744447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90119"/>
            <a:ext cx="8216354" cy="66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AEF"/>
                </a:solidFill>
                <a:latin typeface="Anaphora Bold"/>
              </a:rPr>
              <a:t>Определить место звука в слова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1959" y="8660820"/>
            <a:ext cx="16769018" cy="1341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DF7EB"/>
                </a:solidFill>
                <a:latin typeface="Anaphora Bold"/>
              </a:rPr>
              <a:t>Определить последовательность звука в слове </a:t>
            </a:r>
          </a:p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DF7EB"/>
                </a:solidFill>
                <a:latin typeface="Anaphora"/>
              </a:rPr>
              <a:t>(какой первый звук, второй и т.д.) (</a:t>
            </a:r>
            <a:r>
              <a:rPr lang="en-US" sz="3799">
                <a:solidFill>
                  <a:srgbClr val="FDF7EB"/>
                </a:solidFill>
                <a:latin typeface="Anaphora Italics"/>
              </a:rPr>
              <a:t>коза, зонт, змея, заяц</a:t>
            </a:r>
            <a:r>
              <a:rPr lang="en-US" sz="3799">
                <a:solidFill>
                  <a:srgbClr val="FDF7EB"/>
                </a:solidFill>
                <a:latin typeface="Anaphora"/>
              </a:rPr>
              <a:t>)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06210" y="679132"/>
            <a:ext cx="933926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AEF"/>
                </a:solidFill>
                <a:latin typeface="Anaphora Bold"/>
              </a:rPr>
              <a:t>Определить количество звуков в слове.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4116" y="132080"/>
            <a:ext cx="1174471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F7EB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2582" y="1793556"/>
            <a:ext cx="5573109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"Окошко"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Широко открываем рот, держим 5-7 секунд, закрываем</a:t>
            </a:r>
            <a:r>
              <a:rPr lang="en-US" sz="3000">
                <a:solidFill>
                  <a:srgbClr val="FFFAEF"/>
                </a:solidFill>
                <a:latin typeface="Open Sans Light"/>
              </a:rPr>
              <a:t>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2582" y="4454993"/>
            <a:ext cx="5390496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</a:t>
            </a:r>
            <a:r>
              <a:rPr lang="en-US" sz="3000">
                <a:solidFill>
                  <a:srgbClr val="FFFAEF"/>
                </a:solidFill>
                <a:latin typeface="Open Sans Light"/>
              </a:rPr>
              <a:t>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2582" y="7039509"/>
            <a:ext cx="5390496" cy="214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68949" indent="-334475" lvl="1">
              <a:lnSpc>
                <a:spcPts val="4337"/>
              </a:lnSpc>
              <a:buFont typeface="Arial"/>
              <a:buChar char="•"/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337"/>
              </a:lnSpc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1260156"/>
            <a:ext cx="608600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приоткрыть рот, положить широкий язык на нижню губу</a:t>
            </a:r>
            <a:r>
              <a:rPr lang="en-US" sz="3000">
                <a:solidFill>
                  <a:srgbClr val="FDF7EB"/>
                </a:solidFill>
                <a:latin typeface="Open Sans Light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90139" y="4126343"/>
            <a:ext cx="6539863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"Горка"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Губы в улыбке, рот открыт, кончик языка упирается в нижние зубы, выгнуть язык горкой, упираясь кончиком языка в нижние зубы.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09020" y="7029984"/>
            <a:ext cx="632098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"Чистим зубки"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открыть рот, кончиком с внутренней стороны "почистить" поочередно нижние и верхние зубы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805692" y="1317306"/>
            <a:ext cx="2713280" cy="220040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805692" y="4000941"/>
            <a:ext cx="2735216" cy="228511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805692" y="6830253"/>
            <a:ext cx="2884447" cy="242804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230002" y="1424623"/>
            <a:ext cx="2759138" cy="228225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230002" y="4347818"/>
            <a:ext cx="2759138" cy="226215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4680" y="7262636"/>
            <a:ext cx="2684460" cy="2239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DAExRezz7Y4</dc:identifier>
  <dcterms:modified xsi:type="dcterms:W3CDTF">2011-08-01T06:04:30Z</dcterms:modified>
  <cp:revision>1</cp:revision>
  <dc:title>6. Звукопроизношение.Коррекция нарушений свистящих  звуков </dc:title>
</cp:coreProperties>
</file>