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Efour Digital Pro" charset="0"/>
      <p:regular r:id="rId8"/>
    </p:embeddedFon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Clear Sans Regular" charset="0"/>
      <p:regular r:id="rId13"/>
    </p:embeddedFont>
    <p:embeddedFont>
      <p:font typeface="Clear Sans Regular Italics" charset="0"/>
      <p:regular r:id="rId14"/>
    </p:embeddedFont>
    <p:embeddedFont>
      <p:font typeface="Open Sans Light Italics" charset="0"/>
      <p:regular r:id="rId15"/>
    </p:embeddedFont>
    <p:embeddedFont>
      <p:font typeface="Open Sans Light" charset="0"/>
      <p:regular r:id="rId16"/>
    </p:embeddedFont>
    <p:embeddedFont>
      <p:font typeface="Open Sans Light Bold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7.png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14.png"/><Relationship Id="rId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8A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33585" y="2327962"/>
            <a:ext cx="15820830" cy="5255528"/>
            <a:chOff x="0" y="0"/>
            <a:chExt cx="21094440" cy="7007370"/>
          </a:xfrm>
        </p:grpSpPr>
        <p:sp>
          <p:nvSpPr>
            <p:cNvPr id="3" name="TextBox 3"/>
            <p:cNvSpPr txBox="1"/>
            <p:nvPr/>
          </p:nvSpPr>
          <p:spPr>
            <a:xfrm>
              <a:off x="0" y="1007705"/>
              <a:ext cx="21094440" cy="3108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08"/>
                </a:lnSpc>
              </a:pPr>
              <a:r>
                <a:rPr lang="en-US" sz="8923">
                  <a:solidFill>
                    <a:srgbClr val="FFFAEF"/>
                  </a:solidFill>
                  <a:latin typeface="Efour Digital Pro"/>
                </a:rPr>
                <a:t>Звукопроизношение</a:t>
              </a:r>
            </a:p>
            <a:p>
              <a:pPr algn="ctr">
                <a:lnSpc>
                  <a:spcPts val="7708"/>
                </a:lnSpc>
              </a:pPr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853011"/>
              <a:ext cx="21094440" cy="4641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55"/>
                </a:lnSpc>
              </a:pPr>
              <a:r>
                <a:rPr lang="en-US" sz="4110">
                  <a:solidFill>
                    <a:srgbClr val="FFFAEF"/>
                  </a:solidFill>
                  <a:latin typeface="Clear Sans Regular"/>
                </a:rPr>
                <a:t>ч.8</a:t>
              </a:r>
            </a:p>
            <a:p>
              <a:pPr algn="ctr">
                <a:lnSpc>
                  <a:spcPts val="5755"/>
                </a:lnSpc>
              </a:pPr>
              <a:r>
                <a:rPr lang="en-US" sz="4110">
                  <a:solidFill>
                    <a:srgbClr val="FFFAEF"/>
                  </a:solidFill>
                  <a:latin typeface="Clear Sans Regular"/>
                </a:rPr>
                <a:t>Коррекция нарушений шипящих</a:t>
              </a:r>
              <a:r>
                <a:rPr lang="en-US" sz="4110">
                  <a:solidFill>
                    <a:srgbClr val="FFFAEF"/>
                  </a:solidFill>
                  <a:latin typeface="Clear Sans Regular Italics"/>
                </a:rPr>
                <a:t> звуков. Звук [Ш]</a:t>
              </a:r>
            </a:p>
            <a:p>
              <a:pPr algn="ctr">
                <a:lnSpc>
                  <a:spcPts val="5755"/>
                </a:lnSpc>
              </a:pPr>
              <a:endParaRPr/>
            </a:p>
            <a:p>
              <a:pPr algn="ctr">
                <a:lnSpc>
                  <a:spcPts val="5335"/>
                </a:lnSpc>
              </a:pPr>
              <a:r>
                <a:rPr lang="en-US" sz="3810">
                  <a:solidFill>
                    <a:srgbClr val="FFFAEF"/>
                  </a:solidFill>
                  <a:latin typeface="Clear Sans Regular"/>
                </a:rPr>
                <a:t>Халидова Е.П. </a:t>
              </a:r>
            </a:p>
            <a:p>
              <a:pPr algn="ctr">
                <a:lnSpc>
                  <a:spcPts val="5335"/>
                </a:lnSpc>
              </a:pPr>
              <a:r>
                <a:rPr lang="en-US" sz="3810">
                  <a:solidFill>
                    <a:srgbClr val="FFFAEF"/>
                  </a:solidFill>
                  <a:latin typeface="Clear Sans Regular"/>
                </a:rPr>
                <a:t>учитель-логопед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842709"/>
              <a:ext cx="21094440" cy="22848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32"/>
                </a:lnSpc>
              </a:pPr>
              <a:endParaRPr/>
            </a:p>
            <a:p>
              <a:pPr algn="ctr">
                <a:lnSpc>
                  <a:spcPts val="4632"/>
                </a:lnSpc>
              </a:pPr>
              <a:endParaRPr/>
            </a:p>
            <a:p>
              <a:pPr algn="ctr">
                <a:lnSpc>
                  <a:spcPts val="4632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599841">
            <a:off x="-461649" y="7615071"/>
            <a:ext cx="3390469" cy="24029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529611" y="-334792"/>
            <a:ext cx="3243140" cy="249426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85849" y="-83923"/>
            <a:ext cx="2248996" cy="194257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261099" y="7942527"/>
            <a:ext cx="3026901" cy="23444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20387" y="1120186"/>
            <a:ext cx="17447226" cy="5125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36"/>
              </a:lnSpc>
            </a:pPr>
            <a:r>
              <a:rPr lang="en-US" sz="2954" u="sng">
                <a:solidFill>
                  <a:srgbClr val="284B26"/>
                </a:solidFill>
                <a:latin typeface="Open Sans Light Italics"/>
              </a:rPr>
              <a:t>Верхняя артикуляция </a:t>
            </a:r>
          </a:p>
          <a:p>
            <a:pPr algn="just">
              <a:lnSpc>
                <a:spcPts val="4136"/>
              </a:lnSpc>
              <a:spcBef>
                <a:spcPct val="0"/>
              </a:spcBef>
            </a:pPr>
            <a:r>
              <a:rPr lang="en-US" sz="2954">
                <a:solidFill>
                  <a:srgbClr val="284B26"/>
                </a:solidFill>
                <a:latin typeface="Open Sans Light"/>
              </a:rPr>
              <a:t>Губы выдвинуты вперёд и округлены, между зубами небольшая щель, кончик языка и передняя часть спинки языка подняты (но не касаются ни альвеол, ни резцов) и образуют щель. Средняя часть спинки языка опущена , задняя часть приподнята (вторая щель). Боковые края языка прижаты к верхним коренным зубам. Язык в форме чашечки. Мягкое нёбо поднято (Ш — ротовой звук). Голосовые складки разомкнуты (Ш – глухой звук).</a:t>
            </a:r>
          </a:p>
          <a:p>
            <a:pPr algn="just">
              <a:lnSpc>
                <a:spcPts val="4136"/>
              </a:lnSpc>
              <a:spcBef>
                <a:spcPct val="0"/>
              </a:spcBef>
            </a:pPr>
            <a:r>
              <a:rPr lang="en-US" sz="2954" u="sng">
                <a:solidFill>
                  <a:srgbClr val="284B26"/>
                </a:solidFill>
                <a:latin typeface="Open Sans Light"/>
              </a:rPr>
              <a:t>Нижняя артикуляция</a:t>
            </a:r>
          </a:p>
          <a:p>
            <a:pPr algn="just">
              <a:lnSpc>
                <a:spcPts val="4136"/>
              </a:lnSpc>
              <a:spcBef>
                <a:spcPct val="0"/>
              </a:spcBef>
            </a:pPr>
            <a:r>
              <a:rPr lang="en-US" sz="2954">
                <a:solidFill>
                  <a:srgbClr val="284B26"/>
                </a:solidFill>
                <a:latin typeface="Open Sans Light"/>
              </a:rPr>
              <a:t>Кончик и передняя часть спинки языка опущены, кончик языка оттянут от нижних резцов назад, щель с нёбом образует средняя часть спинки языка, боковые края языка прижаты к верхним коренным зубам.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680296" y="6245789"/>
            <a:ext cx="4185539" cy="40412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6533360">
            <a:off x="16098872" y="8370045"/>
            <a:ext cx="2320856" cy="17765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252620" y="8571271"/>
            <a:ext cx="1861507" cy="207252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608887" y="280716"/>
            <a:ext cx="14328358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284B26"/>
                </a:solidFill>
                <a:latin typeface="Anaphora"/>
              </a:rPr>
              <a:t>Нормальная артикуляция звука [Ш]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11953" y="8425179"/>
            <a:ext cx="2403759" cy="18618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824713" y="265087"/>
            <a:ext cx="2248996" cy="194257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811127" y="7792731"/>
            <a:ext cx="3243140" cy="249426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276600" y="528002"/>
            <a:ext cx="9268097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199" dirty="0" err="1">
                <a:solidFill>
                  <a:srgbClr val="284B26"/>
                </a:solidFill>
                <a:latin typeface="Anaphora"/>
              </a:rPr>
              <a:t>Парасигматизмы</a:t>
            </a:r>
            <a:r>
              <a:rPr lang="en-US" sz="5199" dirty="0">
                <a:solidFill>
                  <a:srgbClr val="284B26"/>
                </a:solidFill>
                <a:latin typeface="Anaphora"/>
              </a:rPr>
              <a:t> </a:t>
            </a:r>
            <a:r>
              <a:rPr lang="en-US" sz="5199" dirty="0" err="1">
                <a:solidFill>
                  <a:srgbClr val="284B26"/>
                </a:solidFill>
                <a:latin typeface="Anaphora"/>
              </a:rPr>
              <a:t>звука</a:t>
            </a:r>
            <a:r>
              <a:rPr lang="en-US" sz="5199" dirty="0">
                <a:solidFill>
                  <a:srgbClr val="284B26"/>
                </a:solidFill>
                <a:latin typeface="Anaphora"/>
              </a:rPr>
              <a:t> [Ш]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05000" y="2499113"/>
            <a:ext cx="1914235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52"/>
              </a:lnSpc>
              <a:spcBef>
                <a:spcPct val="0"/>
              </a:spcBef>
            </a:pPr>
            <a:r>
              <a:rPr lang="en-US" sz="3608" dirty="0" err="1">
                <a:solidFill>
                  <a:srgbClr val="284B26"/>
                </a:solidFill>
                <a:latin typeface="Open Sans Light Bold"/>
              </a:rPr>
              <a:t>Норма</a:t>
            </a:r>
            <a:r>
              <a:rPr lang="en-US" sz="3608" dirty="0">
                <a:solidFill>
                  <a:srgbClr val="284B26"/>
                </a:solidFill>
                <a:latin typeface="Open Sans Light Bold"/>
              </a:rPr>
              <a:t>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59584" y="2496820"/>
            <a:ext cx="8066782" cy="2646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284B26"/>
                </a:solidFill>
                <a:latin typeface="Open Sans Light"/>
              </a:rPr>
              <a:t>Замена на </a:t>
            </a:r>
            <a:r>
              <a:rPr lang="en-US" sz="3800">
                <a:solidFill>
                  <a:srgbClr val="284B26"/>
                </a:solidFill>
                <a:latin typeface="Open Sans Light Bold"/>
              </a:rPr>
              <a:t>ТЬ</a:t>
            </a:r>
          </a:p>
          <a:p>
            <a:pPr marL="820421" lvl="1" indent="-410210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284B26"/>
                </a:solidFill>
                <a:latin typeface="Open Sans Light"/>
              </a:rPr>
              <a:t>Замена на </a:t>
            </a:r>
            <a:r>
              <a:rPr lang="en-US" sz="3800">
                <a:solidFill>
                  <a:srgbClr val="284B26"/>
                </a:solidFill>
                <a:latin typeface="Open Sans Light Bold"/>
              </a:rPr>
              <a:t>Т</a:t>
            </a:r>
          </a:p>
          <a:p>
            <a:pPr marL="820421" lvl="1" indent="-410210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284B26"/>
                </a:solidFill>
                <a:latin typeface="Open Sans Light"/>
              </a:rPr>
              <a:t>Замена на </a:t>
            </a:r>
            <a:r>
              <a:rPr lang="en-US" sz="3800">
                <a:solidFill>
                  <a:srgbClr val="284B26"/>
                </a:solidFill>
                <a:latin typeface="Open Sans Light Bold"/>
              </a:rPr>
              <a:t>СЬ</a:t>
            </a:r>
          </a:p>
          <a:p>
            <a:pPr marL="820421" lvl="1" indent="-410210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284B26"/>
                </a:solidFill>
                <a:latin typeface="Open Sans Light"/>
              </a:rPr>
              <a:t>К четырём годам появляется </a:t>
            </a:r>
            <a:r>
              <a:rPr lang="en-US" sz="3800">
                <a:solidFill>
                  <a:srgbClr val="284B26"/>
                </a:solidFill>
                <a:latin typeface="Open Sans Light Bold"/>
              </a:rPr>
              <a:t>Ш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831857" y="5788024"/>
            <a:ext cx="2624286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284B26"/>
                </a:solidFill>
                <a:latin typeface="Open Sans Light Bold"/>
              </a:rPr>
              <a:t>Патология: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785136" y="5778499"/>
            <a:ext cx="6164075" cy="2646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284B26"/>
                </a:solidFill>
                <a:latin typeface="Open Sans Light"/>
              </a:rPr>
              <a:t>Замена на </a:t>
            </a:r>
            <a:r>
              <a:rPr lang="en-US" sz="3800">
                <a:solidFill>
                  <a:srgbClr val="284B26"/>
                </a:solidFill>
                <a:latin typeface="Open Sans Light Bold"/>
              </a:rPr>
              <a:t>Ф</a:t>
            </a:r>
            <a:r>
              <a:rPr lang="en-US" sz="3800">
                <a:solidFill>
                  <a:srgbClr val="284B26"/>
                </a:solidFill>
                <a:latin typeface="Open Sans Light"/>
              </a:rPr>
              <a:t> в любом возрасте</a:t>
            </a:r>
          </a:p>
          <a:p>
            <a:pPr marL="820421" lvl="1" indent="-410210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284B26"/>
                </a:solidFill>
                <a:latin typeface="Open Sans Light"/>
              </a:rPr>
              <a:t>Замена на </a:t>
            </a:r>
            <a:r>
              <a:rPr lang="en-US" sz="3800">
                <a:solidFill>
                  <a:srgbClr val="284B26"/>
                </a:solidFill>
                <a:latin typeface="Open Sans Light Bold"/>
              </a:rPr>
              <a:t>Х</a:t>
            </a:r>
            <a:r>
              <a:rPr lang="en-US" sz="3800">
                <a:solidFill>
                  <a:srgbClr val="284B26"/>
                </a:solidFill>
                <a:latin typeface="Open Sans Light"/>
              </a:rPr>
              <a:t> в любом возрасте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8A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4350" y="5143500"/>
            <a:ext cx="4326994" cy="432699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74204" y="5202784"/>
            <a:ext cx="4267710" cy="42677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9726341" y="5202784"/>
            <a:ext cx="3600881" cy="42677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 b="5986"/>
          <a:stretch>
            <a:fillRect/>
          </a:stretch>
        </p:blipFill>
        <p:spPr>
          <a:xfrm>
            <a:off x="13633835" y="5226557"/>
            <a:ext cx="4248618" cy="424393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172860" y="414030"/>
            <a:ext cx="9476340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72"/>
              </a:lnSpc>
              <a:spcBef>
                <a:spcPct val="0"/>
              </a:spcBef>
            </a:pPr>
            <a:r>
              <a:rPr lang="en-US" sz="4908" dirty="0" err="1">
                <a:solidFill>
                  <a:srgbClr val="FFFAEF"/>
                </a:solidFill>
                <a:latin typeface="Anaphora Bold"/>
              </a:rPr>
              <a:t>Коррекция</a:t>
            </a:r>
            <a:r>
              <a:rPr lang="en-US" sz="4908" dirty="0">
                <a:solidFill>
                  <a:srgbClr val="FFFAEF"/>
                </a:solidFill>
                <a:latin typeface="Anaphora Bold"/>
              </a:rPr>
              <a:t> </a:t>
            </a:r>
            <a:r>
              <a:rPr lang="en-US" sz="4908" dirty="0" err="1">
                <a:solidFill>
                  <a:srgbClr val="FFFAEF"/>
                </a:solidFill>
                <a:latin typeface="Anaphora Bold"/>
              </a:rPr>
              <a:t>нарушений</a:t>
            </a:r>
            <a:endParaRPr lang="en-US" sz="4908" dirty="0">
              <a:solidFill>
                <a:srgbClr val="FFFAEF"/>
              </a:solidFill>
              <a:latin typeface="Anaphora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05547" y="1545653"/>
            <a:ext cx="17476906" cy="1092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71"/>
              </a:lnSpc>
              <a:spcBef>
                <a:spcPct val="0"/>
              </a:spcBef>
            </a:pPr>
            <a:r>
              <a:rPr lang="en-US" sz="3122">
                <a:solidFill>
                  <a:srgbClr val="FFFAEF"/>
                </a:solidFill>
                <a:latin typeface="Anaphora"/>
              </a:rPr>
              <a:t>Развитие речеслухового анализатора - развитие фонематического восприятия, фонематического анализа и слухоречевых дифференцировок.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14350" y="3037336"/>
            <a:ext cx="17259300" cy="176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4347" lvl="1" indent="-357173" algn="ctr">
              <a:lnSpc>
                <a:spcPts val="4632"/>
              </a:lnSpc>
              <a:buFont typeface="Arial"/>
              <a:buChar char="•"/>
            </a:pPr>
            <a:r>
              <a:rPr lang="en-US" sz="3308" dirty="0" err="1">
                <a:solidFill>
                  <a:srgbClr val="FFFAEF"/>
                </a:solidFill>
                <a:latin typeface="Anaphora Bold"/>
              </a:rPr>
              <a:t>Предложить</a:t>
            </a:r>
            <a:r>
              <a:rPr lang="en-US" sz="3308" dirty="0">
                <a:solidFill>
                  <a:srgbClr val="FFFAEF"/>
                </a:solidFill>
                <a:latin typeface="Anaphora Bold"/>
              </a:rPr>
              <a:t> </a:t>
            </a:r>
            <a:r>
              <a:rPr lang="en-US" sz="3308" dirty="0" err="1">
                <a:solidFill>
                  <a:srgbClr val="FFFAEF"/>
                </a:solidFill>
                <a:latin typeface="Anaphora Bold"/>
              </a:rPr>
              <a:t>ребёнку</a:t>
            </a:r>
            <a:r>
              <a:rPr lang="en-US" sz="3308" dirty="0">
                <a:solidFill>
                  <a:srgbClr val="FFFAEF"/>
                </a:solidFill>
                <a:latin typeface="Anaphora Bold"/>
              </a:rPr>
              <a:t> </a:t>
            </a:r>
            <a:r>
              <a:rPr lang="en-US" sz="3308" dirty="0" err="1">
                <a:solidFill>
                  <a:srgbClr val="FFFAEF"/>
                </a:solidFill>
                <a:latin typeface="Anaphora Bold"/>
              </a:rPr>
              <a:t>отобрать</a:t>
            </a:r>
            <a:r>
              <a:rPr lang="en-US" sz="3308" dirty="0">
                <a:solidFill>
                  <a:srgbClr val="FFFAEF"/>
                </a:solidFill>
                <a:latin typeface="Anaphora Bold"/>
              </a:rPr>
              <a:t> </a:t>
            </a:r>
            <a:r>
              <a:rPr lang="en-US" sz="3308" dirty="0" err="1">
                <a:solidFill>
                  <a:srgbClr val="FFFAEF"/>
                </a:solidFill>
                <a:latin typeface="Anaphora Bold"/>
              </a:rPr>
              <a:t>картинки</a:t>
            </a:r>
            <a:r>
              <a:rPr lang="en-US" sz="3308" dirty="0">
                <a:solidFill>
                  <a:srgbClr val="FFFAEF"/>
                </a:solidFill>
                <a:latin typeface="Anaphora Bold"/>
              </a:rPr>
              <a:t>, в </a:t>
            </a:r>
            <a:r>
              <a:rPr lang="en-US" sz="3308" dirty="0" err="1">
                <a:solidFill>
                  <a:srgbClr val="FFFAEF"/>
                </a:solidFill>
                <a:latin typeface="Anaphora Bold"/>
              </a:rPr>
              <a:t>названии</a:t>
            </a:r>
            <a:r>
              <a:rPr lang="en-US" sz="3308" dirty="0">
                <a:solidFill>
                  <a:srgbClr val="FFFAEF"/>
                </a:solidFill>
                <a:latin typeface="Anaphora Bold"/>
              </a:rPr>
              <a:t> </a:t>
            </a:r>
            <a:r>
              <a:rPr lang="en-US" sz="3308" dirty="0" err="1">
                <a:solidFill>
                  <a:srgbClr val="FFFAEF"/>
                </a:solidFill>
                <a:latin typeface="Anaphora Bold"/>
              </a:rPr>
              <a:t>которых</a:t>
            </a:r>
            <a:r>
              <a:rPr lang="en-US" sz="3308" dirty="0">
                <a:solidFill>
                  <a:srgbClr val="FFFAEF"/>
                </a:solidFill>
                <a:latin typeface="Anaphora Bold"/>
              </a:rPr>
              <a:t> </a:t>
            </a:r>
            <a:r>
              <a:rPr lang="en-US" sz="3308" dirty="0" err="1">
                <a:solidFill>
                  <a:srgbClr val="FFFAEF"/>
                </a:solidFill>
                <a:latin typeface="Anaphora Bold"/>
              </a:rPr>
              <a:t>слышится</a:t>
            </a:r>
            <a:r>
              <a:rPr lang="en-US" sz="3308" dirty="0">
                <a:solidFill>
                  <a:srgbClr val="FFFAEF"/>
                </a:solidFill>
                <a:latin typeface="Anaphora Bold"/>
              </a:rPr>
              <a:t> </a:t>
            </a:r>
            <a:r>
              <a:rPr lang="en-US" sz="3308" dirty="0" err="1">
                <a:solidFill>
                  <a:srgbClr val="FFFAEF"/>
                </a:solidFill>
                <a:latin typeface="Anaphora Bold"/>
              </a:rPr>
              <a:t>звук</a:t>
            </a:r>
            <a:r>
              <a:rPr lang="en-US" sz="3308" dirty="0">
                <a:solidFill>
                  <a:srgbClr val="FFFAEF"/>
                </a:solidFill>
                <a:latin typeface="Anaphora Bold"/>
              </a:rPr>
              <a:t> </a:t>
            </a:r>
            <a:r>
              <a:rPr lang="ru-RU" sz="3308" dirty="0" smtClean="0">
                <a:solidFill>
                  <a:srgbClr val="FFFAEF"/>
                </a:solidFill>
                <a:latin typeface="Anaphora Bold"/>
              </a:rPr>
              <a:t>Ш</a:t>
            </a:r>
            <a:r>
              <a:rPr lang="en-US" sz="3308" dirty="0" smtClean="0">
                <a:solidFill>
                  <a:srgbClr val="FFFAEF"/>
                </a:solidFill>
                <a:latin typeface="Anaphora Bold"/>
              </a:rPr>
              <a:t> </a:t>
            </a:r>
            <a:r>
              <a:rPr lang="en-US" sz="3308" dirty="0">
                <a:solidFill>
                  <a:srgbClr val="FFFAEF"/>
                </a:solidFill>
                <a:latin typeface="Anaphora Bold"/>
              </a:rPr>
              <a:t>("</a:t>
            </a:r>
            <a:r>
              <a:rPr lang="en-US" sz="3308" dirty="0" err="1">
                <a:solidFill>
                  <a:srgbClr val="FFFAEF"/>
                </a:solidFill>
                <a:latin typeface="Anaphora Bold"/>
              </a:rPr>
              <a:t>песенка</a:t>
            </a:r>
            <a:r>
              <a:rPr lang="en-US" sz="3308" dirty="0">
                <a:solidFill>
                  <a:srgbClr val="FFFAEF"/>
                </a:solidFill>
                <a:latin typeface="Anaphora Bold"/>
              </a:rPr>
              <a:t> </a:t>
            </a:r>
            <a:r>
              <a:rPr lang="en-US" sz="3308" dirty="0" err="1">
                <a:solidFill>
                  <a:srgbClr val="FFFAEF"/>
                </a:solidFill>
                <a:latin typeface="Anaphora Bold"/>
              </a:rPr>
              <a:t>ветра</a:t>
            </a:r>
            <a:r>
              <a:rPr lang="en-US" sz="3308" dirty="0">
                <a:solidFill>
                  <a:srgbClr val="FFFAEF"/>
                </a:solidFill>
                <a:latin typeface="Anaphora Bold"/>
              </a:rPr>
              <a:t>")</a:t>
            </a:r>
          </a:p>
          <a:p>
            <a:pPr algn="ctr">
              <a:lnSpc>
                <a:spcPts val="4632"/>
              </a:lnSpc>
              <a:spcBef>
                <a:spcPct val="0"/>
              </a:spcBef>
            </a:pPr>
            <a:r>
              <a:rPr lang="en-US" sz="3308" dirty="0">
                <a:solidFill>
                  <a:srgbClr val="FFFAEF"/>
                </a:solidFill>
                <a:latin typeface="Anaphora Bold"/>
              </a:rPr>
              <a:t>(</a:t>
            </a:r>
            <a:r>
              <a:rPr lang="en-US" sz="3308" dirty="0" err="1">
                <a:solidFill>
                  <a:srgbClr val="FFFAEF"/>
                </a:solidFill>
                <a:latin typeface="Anaphora Bold"/>
              </a:rPr>
              <a:t>кошка</a:t>
            </a:r>
            <a:r>
              <a:rPr lang="en-US" sz="3308" dirty="0">
                <a:solidFill>
                  <a:srgbClr val="FFFAEF"/>
                </a:solidFill>
                <a:latin typeface="Anaphora Bold"/>
              </a:rPr>
              <a:t>, </a:t>
            </a:r>
            <a:r>
              <a:rPr lang="en-US" sz="3308" dirty="0" err="1">
                <a:solidFill>
                  <a:srgbClr val="FFFAEF"/>
                </a:solidFill>
                <a:latin typeface="Anaphora Bold"/>
              </a:rPr>
              <a:t>мышка</a:t>
            </a:r>
            <a:r>
              <a:rPr lang="en-US" sz="3308" dirty="0">
                <a:solidFill>
                  <a:srgbClr val="FFFAEF"/>
                </a:solidFill>
                <a:latin typeface="Anaphora Bold"/>
              </a:rPr>
              <a:t>, </a:t>
            </a:r>
            <a:r>
              <a:rPr lang="en-US" sz="3308" dirty="0" err="1">
                <a:solidFill>
                  <a:srgbClr val="FFFAEF"/>
                </a:solidFill>
                <a:latin typeface="Anaphora Bold"/>
              </a:rPr>
              <a:t>зонт</a:t>
            </a:r>
            <a:r>
              <a:rPr lang="en-US" sz="3308" dirty="0">
                <a:solidFill>
                  <a:srgbClr val="FFFAEF"/>
                </a:solidFill>
                <a:latin typeface="Anaphora Bold"/>
              </a:rPr>
              <a:t>, </a:t>
            </a:r>
            <a:r>
              <a:rPr lang="en-US" sz="3308" dirty="0" err="1">
                <a:solidFill>
                  <a:srgbClr val="FFFAEF"/>
                </a:solidFill>
                <a:latin typeface="Anaphora Bold"/>
              </a:rPr>
              <a:t>шапка</a:t>
            </a:r>
            <a:r>
              <a:rPr lang="en-US" sz="3308" dirty="0">
                <a:solidFill>
                  <a:srgbClr val="FFFAEF"/>
                </a:solidFill>
                <a:latin typeface="Anaphora Bold"/>
              </a:rPr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8A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302468" y="1209895"/>
            <a:ext cx="11035285" cy="73326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922579" y="1405832"/>
            <a:ext cx="1872568" cy="25556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94096">
            <a:off x="-1235186" y="4569436"/>
            <a:ext cx="3921521" cy="1875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6922579" y="498696"/>
            <a:ext cx="4172167" cy="41148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257800" y="342900"/>
            <a:ext cx="7573268" cy="615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7526" lvl="1" indent="-378763" algn="ctr">
              <a:lnSpc>
                <a:spcPts val="4912"/>
              </a:lnSpc>
              <a:buFont typeface="Arial"/>
              <a:buChar char="•"/>
            </a:pPr>
            <a:r>
              <a:rPr lang="en-US" sz="3508" dirty="0" err="1">
                <a:solidFill>
                  <a:srgbClr val="FFFAEF"/>
                </a:solidFill>
                <a:latin typeface="Anaphora Bold"/>
              </a:rPr>
              <a:t>Определить</a:t>
            </a:r>
            <a:r>
              <a:rPr lang="en-US" sz="3508" dirty="0">
                <a:solidFill>
                  <a:srgbClr val="FFFAEF"/>
                </a:solidFill>
                <a:latin typeface="Anaphora Bold"/>
              </a:rPr>
              <a:t> </a:t>
            </a:r>
            <a:r>
              <a:rPr lang="en-US" sz="3508" dirty="0" err="1">
                <a:solidFill>
                  <a:srgbClr val="FFFAEF"/>
                </a:solidFill>
                <a:latin typeface="Anaphora Bold"/>
              </a:rPr>
              <a:t>место</a:t>
            </a:r>
            <a:r>
              <a:rPr lang="en-US" sz="3508" dirty="0">
                <a:solidFill>
                  <a:srgbClr val="FFFAEF"/>
                </a:solidFill>
                <a:latin typeface="Anaphora Bold"/>
              </a:rPr>
              <a:t> </a:t>
            </a:r>
            <a:r>
              <a:rPr lang="en-US" sz="3508" dirty="0" err="1">
                <a:solidFill>
                  <a:srgbClr val="FFFAEF"/>
                </a:solidFill>
                <a:latin typeface="Anaphora Bold"/>
              </a:rPr>
              <a:t>звука</a:t>
            </a:r>
            <a:r>
              <a:rPr lang="en-US" sz="3508" dirty="0">
                <a:solidFill>
                  <a:srgbClr val="FFFAEF"/>
                </a:solidFill>
                <a:latin typeface="Anaphora Bold"/>
              </a:rPr>
              <a:t> в </a:t>
            </a:r>
            <a:r>
              <a:rPr lang="en-US" sz="3508" dirty="0" err="1">
                <a:solidFill>
                  <a:srgbClr val="FFFAEF"/>
                </a:solidFill>
                <a:latin typeface="Anaphora Bold"/>
              </a:rPr>
              <a:t>слова</a:t>
            </a:r>
            <a:endParaRPr lang="en-US" sz="3508" dirty="0">
              <a:solidFill>
                <a:srgbClr val="FFFAEF"/>
              </a:solidFill>
              <a:latin typeface="Anaphora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29138" y="8828153"/>
            <a:ext cx="17429725" cy="1180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5936" lvl="1" indent="-367968" algn="ctr">
              <a:lnSpc>
                <a:spcPts val="4772"/>
              </a:lnSpc>
              <a:buFont typeface="Arial"/>
              <a:buChar char="•"/>
            </a:pPr>
            <a:r>
              <a:rPr lang="en-US" sz="3408">
                <a:solidFill>
                  <a:srgbClr val="FFFAEF"/>
                </a:solidFill>
                <a:latin typeface="Anaphora Bold"/>
              </a:rPr>
              <a:t> Определить количество звуков в слове (какой первый звук, второй и т.д.)</a:t>
            </a:r>
          </a:p>
          <a:p>
            <a:pPr algn="ctr">
              <a:lnSpc>
                <a:spcPts val="4772"/>
              </a:lnSpc>
              <a:spcBef>
                <a:spcPct val="0"/>
              </a:spcBef>
            </a:pPr>
            <a:r>
              <a:rPr lang="en-US" sz="3408">
                <a:solidFill>
                  <a:srgbClr val="FFFAEF"/>
                </a:solidFill>
                <a:latin typeface="Anaphora Bold"/>
              </a:rPr>
              <a:t>(мышь, шар, душ)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8A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20794" y="1414146"/>
            <a:ext cx="2744641" cy="22929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20794" y="4114910"/>
            <a:ext cx="2744641" cy="231036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590166" y="7016627"/>
            <a:ext cx="2875269" cy="237830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641641" y="354279"/>
            <a:ext cx="9026426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FFFAEF"/>
                </a:solidFill>
                <a:latin typeface="Anaphora"/>
              </a:rPr>
              <a:t>Артикуляционная гимнастика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26521" y="1768907"/>
            <a:ext cx="5394273" cy="1580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9578" lvl="1" indent="-324789" algn="ctr">
              <a:lnSpc>
                <a:spcPts val="4212"/>
              </a:lnSpc>
              <a:buFont typeface="Arial"/>
              <a:buChar char="•"/>
            </a:pPr>
            <a:r>
              <a:rPr lang="en-US" sz="3008">
                <a:solidFill>
                  <a:srgbClr val="FFFAEF"/>
                </a:solidFill>
                <a:latin typeface="Open Sans Light"/>
              </a:rPr>
              <a:t>Упражнение "Заборчик"</a:t>
            </a:r>
          </a:p>
          <a:p>
            <a:pPr algn="ctr">
              <a:lnSpc>
                <a:spcPts val="4212"/>
              </a:lnSpc>
              <a:spcBef>
                <a:spcPct val="0"/>
              </a:spcBef>
            </a:pPr>
            <a:r>
              <a:rPr lang="en-US" sz="3008">
                <a:solidFill>
                  <a:srgbClr val="FFFAEF"/>
                </a:solidFill>
                <a:latin typeface="Open Sans Light"/>
              </a:rPr>
              <a:t>Улыбнуться, с напряжением обножив сомкнутые зубы.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26521" y="4057760"/>
            <a:ext cx="5263645" cy="2114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9578" lvl="1" indent="-324789" algn="ctr">
              <a:lnSpc>
                <a:spcPts val="4212"/>
              </a:lnSpc>
              <a:buFont typeface="Arial"/>
              <a:buChar char="•"/>
            </a:pPr>
            <a:r>
              <a:rPr lang="en-US" sz="3008">
                <a:solidFill>
                  <a:srgbClr val="FFFAEF"/>
                </a:solidFill>
                <a:latin typeface="Open Sans Light"/>
              </a:rPr>
              <a:t>Упражнение "Дудочка"</a:t>
            </a:r>
          </a:p>
          <a:p>
            <a:pPr algn="ctr">
              <a:lnSpc>
                <a:spcPts val="4212"/>
              </a:lnSpc>
              <a:spcBef>
                <a:spcPct val="0"/>
              </a:spcBef>
            </a:pPr>
            <a:r>
              <a:rPr lang="en-US" sz="3008">
                <a:solidFill>
                  <a:srgbClr val="FFFAEF"/>
                </a:solidFill>
                <a:latin typeface="Open Sans Light"/>
              </a:rPr>
              <a:t>С напряжением вытянуть губы вперед, зубы сомкнуты, держим 5-7 секунд.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7582" y="6853342"/>
            <a:ext cx="5462585" cy="2647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9578" lvl="1" indent="-324789" algn="ctr">
              <a:lnSpc>
                <a:spcPts val="4212"/>
              </a:lnSpc>
              <a:buFont typeface="Arial"/>
              <a:buChar char="•"/>
            </a:pPr>
            <a:r>
              <a:rPr lang="en-US" sz="3008">
                <a:solidFill>
                  <a:srgbClr val="FFFAEF"/>
                </a:solidFill>
                <a:latin typeface="Open Sans Light"/>
              </a:rPr>
              <a:t>Упражнение </a:t>
            </a:r>
          </a:p>
          <a:p>
            <a:pPr algn="ctr">
              <a:lnSpc>
                <a:spcPts val="4212"/>
              </a:lnSpc>
              <a:spcBef>
                <a:spcPct val="0"/>
              </a:spcBef>
            </a:pPr>
            <a:r>
              <a:rPr lang="en-US" sz="3008">
                <a:solidFill>
                  <a:srgbClr val="FFFAEF"/>
                </a:solidFill>
                <a:latin typeface="Open Sans Light"/>
              </a:rPr>
              <a:t>"Лопатка/Блинчик"</a:t>
            </a:r>
          </a:p>
          <a:p>
            <a:pPr algn="ctr">
              <a:lnSpc>
                <a:spcPts val="4212"/>
              </a:lnSpc>
              <a:spcBef>
                <a:spcPct val="0"/>
              </a:spcBef>
            </a:pPr>
            <a:r>
              <a:rPr lang="en-US" sz="3008">
                <a:solidFill>
                  <a:srgbClr val="FFFAEF"/>
                </a:solidFill>
                <a:latin typeface="Open Sans Light"/>
              </a:rPr>
              <a:t>Улыбнуться, приоткрыть рот, положить широкий язык на нижню губу.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748342" y="1366521"/>
            <a:ext cx="6116580" cy="2452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6399" lvl="1" indent="-303200" algn="ctr">
              <a:lnSpc>
                <a:spcPts val="3932"/>
              </a:lnSpc>
              <a:buFont typeface="Arial"/>
              <a:buChar char="•"/>
            </a:pPr>
            <a:r>
              <a:rPr lang="en-US" sz="2808">
                <a:solidFill>
                  <a:srgbClr val="FFFAEF"/>
                </a:solidFill>
                <a:latin typeface="Open Sans Light"/>
              </a:rPr>
              <a:t>Упражнение "Чашечка"</a:t>
            </a:r>
          </a:p>
          <a:p>
            <a:pPr algn="ctr">
              <a:lnSpc>
                <a:spcPts val="3932"/>
              </a:lnSpc>
              <a:spcBef>
                <a:spcPct val="0"/>
              </a:spcBef>
            </a:pPr>
            <a:r>
              <a:rPr lang="en-US" sz="2808">
                <a:solidFill>
                  <a:srgbClr val="FFFAEF"/>
                </a:solidFill>
                <a:latin typeface="Open Sans Light"/>
              </a:rPr>
              <a:t>Улыбнуться, широко открыть рот, высунуть широкий язык и придать ему форму "чашечки" (т.е. слегка приподнять кончить языка)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025258" y="1414146"/>
            <a:ext cx="2882654" cy="240515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8668173" y="4073143"/>
            <a:ext cx="6276916" cy="2564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7989" lvl="1" indent="-313994" algn="ctr">
              <a:lnSpc>
                <a:spcPts val="4072"/>
              </a:lnSpc>
              <a:buFont typeface="Arial"/>
              <a:buChar char="•"/>
            </a:pPr>
            <a:r>
              <a:rPr lang="en-US" sz="2908">
                <a:solidFill>
                  <a:srgbClr val="FFFAEF"/>
                </a:solidFill>
                <a:latin typeface="Open Sans Light"/>
              </a:rPr>
              <a:t>Упражнение </a:t>
            </a:r>
          </a:p>
          <a:p>
            <a:pPr algn="ctr">
              <a:lnSpc>
                <a:spcPts val="4212"/>
              </a:lnSpc>
              <a:spcBef>
                <a:spcPct val="0"/>
              </a:spcBef>
            </a:pPr>
            <a:r>
              <a:rPr lang="en-US" sz="3008">
                <a:solidFill>
                  <a:srgbClr val="FFFAEF"/>
                </a:solidFill>
                <a:latin typeface="Open Sans Light"/>
              </a:rPr>
              <a:t>"Вкусное варенье"</a:t>
            </a:r>
          </a:p>
          <a:p>
            <a:pPr algn="ctr">
              <a:lnSpc>
                <a:spcPts val="4072"/>
              </a:lnSpc>
              <a:spcBef>
                <a:spcPct val="0"/>
              </a:spcBef>
            </a:pPr>
            <a:r>
              <a:rPr lang="en-US" sz="2908">
                <a:solidFill>
                  <a:srgbClr val="FFFAEF"/>
                </a:solidFill>
                <a:latin typeface="Open Sans Light"/>
              </a:rPr>
              <a:t>Улыбнуться, открыть рот, широким языком в форме "чашечки" облизать верхнюю губу.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5025258" y="4180743"/>
            <a:ext cx="2933603" cy="2396968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8898956" y="7120042"/>
            <a:ext cx="5815351" cy="2114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9578" lvl="1" indent="-324789" algn="ctr">
              <a:lnSpc>
                <a:spcPts val="4212"/>
              </a:lnSpc>
              <a:buFont typeface="Arial"/>
              <a:buChar char="•"/>
            </a:pPr>
            <a:r>
              <a:rPr lang="en-US" sz="3008">
                <a:solidFill>
                  <a:srgbClr val="FFFAEF"/>
                </a:solidFill>
                <a:latin typeface="Open Sans Light"/>
              </a:rPr>
              <a:t>Упражнение "Маляр"</a:t>
            </a:r>
          </a:p>
          <a:p>
            <a:pPr algn="ctr">
              <a:lnSpc>
                <a:spcPts val="4212"/>
              </a:lnSpc>
              <a:spcBef>
                <a:spcPct val="0"/>
              </a:spcBef>
            </a:pPr>
            <a:r>
              <a:rPr lang="en-US" sz="3008">
                <a:solidFill>
                  <a:srgbClr val="FFFAEF"/>
                </a:solidFill>
                <a:latin typeface="Open Sans Light"/>
              </a:rPr>
              <a:t>Губы в улыбке, приоткрыть рот, кончиком языка "покрасить" нёбо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4985173" y="6910492"/>
            <a:ext cx="2962822" cy="24324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352</Words>
  <Application>Microsoft Office PowerPoint</Application>
  <PresentationFormat>Произвольный</PresentationFormat>
  <Paragraphs>43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7" baseType="lpstr">
      <vt:lpstr>Arial</vt:lpstr>
      <vt:lpstr>Efour Digital Pro</vt:lpstr>
      <vt:lpstr>Calibri</vt:lpstr>
      <vt:lpstr>Clear Sans Regular</vt:lpstr>
      <vt:lpstr>Clear Sans Regular Italics</vt:lpstr>
      <vt:lpstr>Open Sans Light Italics</vt:lpstr>
      <vt:lpstr>Open Sans Light</vt:lpstr>
      <vt:lpstr>Anaphora</vt:lpstr>
      <vt:lpstr>Open Sans Light Bold</vt:lpstr>
      <vt:lpstr>Anaphora Bold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 Звукопроизношение. Коррекция нарушений шипящих звуков. Звук [Ш] Халидова Е.П. учитель-логопед</dc:title>
  <cp:lastModifiedBy>11 группа</cp:lastModifiedBy>
  <cp:revision>2</cp:revision>
  <dcterms:created xsi:type="dcterms:W3CDTF">2006-08-16T00:00:00Z</dcterms:created>
  <dcterms:modified xsi:type="dcterms:W3CDTF">2022-02-15T07:31:34Z</dcterms:modified>
  <dc:identifier>DAExRjCKELE</dc:identifier>
</cp:coreProperties>
</file>