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Efour Digital Pro" charset="0"/>
      <p:regular r:id="rId12"/>
    </p:embeddedFont>
    <p:embeddedFont>
      <p:font typeface="Clear Sans Regular" charset="0"/>
      <p:regular r:id="rId13"/>
    </p:embeddedFont>
    <p:embeddedFont>
      <p:font typeface="Clear Sans Regular Italics" charset="0"/>
      <p:regular r:id="rId14"/>
    </p:embeddedFont>
    <p:embeddedFont>
      <p:font typeface="Open Sans Light Italics" charset="0"/>
      <p:regular r:id="rId15"/>
    </p:embeddedFont>
    <p:embeddedFont>
      <p:font typeface="Open Sans Light" charset="0"/>
      <p:regular r:id="rId16"/>
    </p:embeddedFont>
    <p:embeddedFont>
      <p:font typeface="Open Sans Light Bold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027352"/>
            <a:ext cx="15555091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233585" y="2327962"/>
            <a:ext cx="15820830" cy="5255528"/>
            <a:chOff x="0" y="0"/>
            <a:chExt cx="21094440" cy="7007370"/>
          </a:xfrm>
        </p:grpSpPr>
        <p:sp>
          <p:nvSpPr>
            <p:cNvPr id="4" name="TextBox 4"/>
            <p:cNvSpPr txBox="1"/>
            <p:nvPr/>
          </p:nvSpPr>
          <p:spPr>
            <a:xfrm>
              <a:off x="0" y="1007705"/>
              <a:ext cx="21094440" cy="310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08"/>
                </a:lnSpc>
              </a:pPr>
              <a:r>
                <a:rPr lang="en-US" sz="8923">
                  <a:solidFill>
                    <a:srgbClr val="FFFAEF"/>
                  </a:solidFill>
                  <a:latin typeface="Efour Digital Pro"/>
                </a:rPr>
                <a:t>Звукопроизношение</a:t>
              </a:r>
            </a:p>
            <a:p>
              <a:pPr algn="ctr">
                <a:lnSpc>
                  <a:spcPts val="7708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3011"/>
              <a:ext cx="21094440" cy="4641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ч.9</a:t>
              </a:r>
            </a:p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Коррекция нарушений шипящих</a:t>
              </a:r>
              <a:r>
                <a:rPr lang="en-US" sz="4110">
                  <a:solidFill>
                    <a:srgbClr val="FFFAEF"/>
                  </a:solidFill>
                  <a:latin typeface="Clear Sans Regular Italics"/>
                </a:rPr>
                <a:t> звуков. Звук [Ж]</a:t>
              </a:r>
            </a:p>
            <a:p>
              <a:pPr algn="ctr">
                <a:lnSpc>
                  <a:spcPts val="5755"/>
                </a:lnSpc>
              </a:pPr>
              <a:endParaRPr/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Халидова Е.П. </a:t>
              </a: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учитель-логопед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42709"/>
              <a:ext cx="21094440" cy="2284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2"/>
                </a:lnSpc>
              </a:pPr>
              <a:endParaRPr/>
            </a:p>
            <a:p>
              <a:pPr algn="ctr">
                <a:lnSpc>
                  <a:spcPts val="4632"/>
                </a:lnSpc>
              </a:pPr>
              <a:endParaRPr/>
            </a:p>
            <a:p>
              <a:pPr algn="ctr">
                <a:lnSpc>
                  <a:spcPts val="4632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6627036"/>
            <a:ext cx="3695839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972800" y="7509302"/>
            <a:ext cx="7315200" cy="34979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61323" y="71607"/>
            <a:ext cx="1986184" cy="19141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088999" y="473061"/>
            <a:ext cx="1539676" cy="15127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14676" y="5983435"/>
            <a:ext cx="4458648" cy="43035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965945" y="0"/>
            <a:ext cx="1322055" cy="16171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08887" y="280716"/>
            <a:ext cx="1432835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84B26"/>
                </a:solidFill>
                <a:latin typeface="Anaphora"/>
              </a:rPr>
              <a:t>Нормальная артикуляция звука [Ж]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0387" y="1120186"/>
            <a:ext cx="17447226" cy="5220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6"/>
              </a:lnSpc>
            </a:pPr>
            <a:r>
              <a:rPr lang="en-US" sz="2954" u="sng">
                <a:solidFill>
                  <a:srgbClr val="284B26"/>
                </a:solidFill>
                <a:latin typeface="Open Sans Light Italics"/>
              </a:rPr>
              <a:t>Верхняя артикуляция </a:t>
            </a:r>
          </a:p>
          <a:p>
            <a:pPr algn="just">
              <a:lnSpc>
                <a:spcPts val="4136"/>
              </a:lnSpc>
              <a:spcBef>
                <a:spcPct val="0"/>
              </a:spcBef>
            </a:pPr>
            <a:r>
              <a:rPr lang="en-US" sz="2954">
                <a:solidFill>
                  <a:srgbClr val="284B26"/>
                </a:solidFill>
                <a:latin typeface="Open Sans Light"/>
              </a:rPr>
              <a:t>Губы выдвинуты вперёд и округлены, между зубами небольшая щель, кончик языка и передняя часть спинки языка подняты (но не касаются ни альвеол, ни резцов) и образуют щель. Средняя часть спинки языка опущена , задняя часть приподнята (вторая щель). Боковые края языка прижаты к верхним коренным зубам. Язык в форме чашечки. Мягкое нёбо поднято (Ж — ротовой звук). Голосовые складки сомкнуты (Ж – звонкий звук).</a:t>
            </a:r>
          </a:p>
          <a:p>
            <a:pPr algn="just">
              <a:lnSpc>
                <a:spcPts val="4136"/>
              </a:lnSpc>
              <a:spcBef>
                <a:spcPct val="0"/>
              </a:spcBef>
            </a:pPr>
            <a:r>
              <a:rPr lang="en-US" sz="2954" u="sng">
                <a:solidFill>
                  <a:srgbClr val="284B26"/>
                </a:solidFill>
                <a:latin typeface="Open Sans Light"/>
              </a:rPr>
              <a:t>Нижняя артикуляция</a:t>
            </a:r>
          </a:p>
          <a:p>
            <a:pPr algn="just">
              <a:lnSpc>
                <a:spcPts val="4136"/>
              </a:lnSpc>
              <a:spcBef>
                <a:spcPct val="0"/>
              </a:spcBef>
            </a:pPr>
            <a:r>
              <a:rPr lang="en-US" sz="2954">
                <a:solidFill>
                  <a:srgbClr val="284B26"/>
                </a:solidFill>
                <a:latin typeface="Open Sans Light"/>
              </a:rPr>
              <a:t>Кончик и передняя часть спинки языка опущены, кончик языка оттянут от нижних резцов назад, щель с нёбом образует средняя часть спинки языка, боковые края языка прижаты к верхним коренным зубам.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167285"/>
            <a:ext cx="2090781" cy="21820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16511" y="7669933"/>
            <a:ext cx="2620922" cy="26793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57524" y="520503"/>
            <a:ext cx="1383373" cy="25917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4952" y="8772928"/>
            <a:ext cx="1666314" cy="16329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83152" y="6715528"/>
            <a:ext cx="150190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801649" y="7578667"/>
            <a:ext cx="2869095" cy="238852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259584" y="528002"/>
            <a:ext cx="9139822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284B26"/>
                </a:solidFill>
                <a:latin typeface="Anaphora"/>
              </a:rPr>
              <a:t>Парасигматизмы звука [Ж]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05000" y="2499113"/>
            <a:ext cx="1914235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52"/>
              </a:lnSpc>
              <a:spcBef>
                <a:spcPct val="0"/>
              </a:spcBef>
            </a:pPr>
            <a:r>
              <a:rPr lang="en-US" sz="3608" dirty="0" err="1">
                <a:solidFill>
                  <a:srgbClr val="284B26"/>
                </a:solidFill>
                <a:latin typeface="Open Sans Light Bold"/>
              </a:rPr>
              <a:t>Норма</a:t>
            </a:r>
            <a:r>
              <a:rPr lang="en-US" sz="3608" dirty="0">
                <a:solidFill>
                  <a:srgbClr val="284B26"/>
                </a:solidFill>
                <a:latin typeface="Open Sans Light Bold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59584" y="2496820"/>
            <a:ext cx="7953226" cy="264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ДЬ</a:t>
            </a: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Д</a:t>
            </a: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ЗЬ</a:t>
            </a: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К четырём годам появляется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Ж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31857" y="5788024"/>
            <a:ext cx="262428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284B26"/>
                </a:solidFill>
                <a:latin typeface="Open Sans Light Bold"/>
              </a:rPr>
              <a:t>Патология: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85136" y="5778499"/>
            <a:ext cx="6164075" cy="264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В</a:t>
            </a:r>
            <a:r>
              <a:rPr lang="en-US" sz="3800">
                <a:solidFill>
                  <a:srgbClr val="284B26"/>
                </a:solidFill>
                <a:latin typeface="Open Sans Light"/>
              </a:rPr>
              <a:t> в любом возрасте</a:t>
            </a: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Х</a:t>
            </a:r>
            <a:r>
              <a:rPr lang="en-US" sz="3800">
                <a:solidFill>
                  <a:srgbClr val="284B26"/>
                </a:solidFill>
                <a:latin typeface="Open Sans Light"/>
              </a:rPr>
              <a:t> в любом возрасте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350" y="5929450"/>
            <a:ext cx="3808095" cy="38080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t="2091" r="5427" b="9648"/>
          <a:stretch>
            <a:fillRect/>
          </a:stretch>
        </p:blipFill>
        <p:spPr>
          <a:xfrm>
            <a:off x="4811987" y="5929450"/>
            <a:ext cx="4080448" cy="38080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8887" t="11531" r="3580"/>
          <a:stretch>
            <a:fillRect/>
          </a:stretch>
        </p:blipFill>
        <p:spPr>
          <a:xfrm>
            <a:off x="9372960" y="5929450"/>
            <a:ext cx="4025840" cy="38080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797666" y="5929450"/>
            <a:ext cx="3808095" cy="38080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172860" y="414030"/>
            <a:ext cx="840954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72"/>
              </a:lnSpc>
              <a:spcBef>
                <a:spcPct val="0"/>
              </a:spcBef>
            </a:pPr>
            <a:r>
              <a:rPr lang="en-US" sz="4908" dirty="0" err="1">
                <a:solidFill>
                  <a:srgbClr val="FFFAEF"/>
                </a:solidFill>
                <a:latin typeface="Anaphora Bold"/>
              </a:rPr>
              <a:t>Коррекция</a:t>
            </a:r>
            <a:r>
              <a:rPr lang="en-US" sz="49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4908" dirty="0" err="1">
                <a:solidFill>
                  <a:srgbClr val="FFFAEF"/>
                </a:solidFill>
                <a:latin typeface="Anaphora Bold"/>
              </a:rPr>
              <a:t>нарушений</a:t>
            </a:r>
            <a:endParaRPr lang="en-US" sz="4908" dirty="0">
              <a:solidFill>
                <a:srgbClr val="FFFAEF"/>
              </a:solidFill>
              <a:latin typeface="Anaphor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5547" y="1545653"/>
            <a:ext cx="17476906" cy="109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1"/>
              </a:lnSpc>
              <a:spcBef>
                <a:spcPct val="0"/>
              </a:spcBef>
            </a:pPr>
            <a:r>
              <a:rPr lang="en-US" sz="3122">
                <a:solidFill>
                  <a:srgbClr val="FFFAEF"/>
                </a:solidFill>
                <a:latin typeface="Anaphora"/>
              </a:rPr>
              <a:t>Развитие речеслухового анализатора - развитие фонематического восприятия, фонематического анализа и слухоречевых дифференцировок.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4350" y="3408266"/>
            <a:ext cx="17259300" cy="173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4347" lvl="1" indent="-357173" algn="ctr">
              <a:lnSpc>
                <a:spcPts val="4632"/>
              </a:lnSpc>
              <a:buFont typeface="Arial"/>
              <a:buChar char="•"/>
            </a:pPr>
            <a:r>
              <a:rPr lang="en-US" sz="3308">
                <a:solidFill>
                  <a:srgbClr val="FFFAEF"/>
                </a:solidFill>
                <a:latin typeface="Anaphora Bold"/>
              </a:rPr>
              <a:t>Предложить ребёнку отобрать картинки, в названии которых слышится звук Ж ("песенка жука")</a:t>
            </a:r>
          </a:p>
          <a:p>
            <a:pPr algn="ctr">
              <a:lnSpc>
                <a:spcPts val="4632"/>
              </a:lnSpc>
              <a:spcBef>
                <a:spcPct val="0"/>
              </a:spcBef>
            </a:pPr>
            <a:r>
              <a:rPr lang="en-US" sz="3308">
                <a:solidFill>
                  <a:srgbClr val="FFFAEF"/>
                </a:solidFill>
                <a:latin typeface="Anaphora Bold"/>
              </a:rPr>
              <a:t>(жираф, лодка, гараж, морж)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8498" b="2158"/>
          <a:stretch>
            <a:fillRect/>
          </a:stretch>
        </p:blipFill>
        <p:spPr>
          <a:xfrm>
            <a:off x="1598807" y="1028700"/>
            <a:ext cx="6738642" cy="8544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249623" y="1028700"/>
            <a:ext cx="7253424" cy="73523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753157" y="168768"/>
            <a:ext cx="8336401" cy="61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7526" lvl="1" indent="-378763" algn="ctr">
              <a:lnSpc>
                <a:spcPts val="4912"/>
              </a:lnSpc>
              <a:buFont typeface="Arial"/>
              <a:buChar char="•"/>
            </a:pPr>
            <a:r>
              <a:rPr lang="en-US" sz="3508">
                <a:solidFill>
                  <a:srgbClr val="FFFAEF"/>
                </a:solidFill>
                <a:latin typeface="Anaphora Bold"/>
              </a:rPr>
              <a:t>Определить место звука в слова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37449" y="8598010"/>
            <a:ext cx="9077771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7526" lvl="1" indent="-378763" algn="ctr">
              <a:lnSpc>
                <a:spcPts val="4912"/>
              </a:lnSpc>
              <a:buFont typeface="Arial"/>
              <a:buChar char="•"/>
            </a:pPr>
            <a:r>
              <a:rPr lang="en-US" sz="3508" dirty="0" err="1">
                <a:solidFill>
                  <a:srgbClr val="FFFAEF"/>
                </a:solidFill>
                <a:latin typeface="Anaphora Bold"/>
              </a:rPr>
              <a:t>Определить</a:t>
            </a:r>
            <a:r>
              <a:rPr lang="en-US" sz="35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508" dirty="0" err="1">
                <a:solidFill>
                  <a:srgbClr val="FFFAEF"/>
                </a:solidFill>
                <a:latin typeface="Anaphora Bold"/>
              </a:rPr>
              <a:t>количество</a:t>
            </a:r>
            <a:r>
              <a:rPr lang="en-US" sz="35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508" dirty="0" err="1">
                <a:solidFill>
                  <a:srgbClr val="FFFAEF"/>
                </a:solidFill>
                <a:latin typeface="Anaphora Bold"/>
              </a:rPr>
              <a:t>звуков</a:t>
            </a:r>
            <a:r>
              <a:rPr lang="en-US" sz="3508" dirty="0">
                <a:solidFill>
                  <a:srgbClr val="FFFAEF"/>
                </a:solidFill>
                <a:latin typeface="Anaphora Bold"/>
              </a:rPr>
              <a:t> в </a:t>
            </a:r>
            <a:r>
              <a:rPr lang="en-US" sz="3508" dirty="0" err="1">
                <a:solidFill>
                  <a:srgbClr val="FFFAEF"/>
                </a:solidFill>
                <a:latin typeface="Anaphora Bold"/>
              </a:rPr>
              <a:t>слове</a:t>
            </a:r>
            <a:r>
              <a:rPr lang="en-US" sz="3508" dirty="0">
                <a:solidFill>
                  <a:srgbClr val="FFFAEF"/>
                </a:solidFill>
                <a:latin typeface="Anaphora Bold"/>
              </a:rPr>
              <a:t> </a:t>
            </a:r>
          </a:p>
          <a:p>
            <a:pPr algn="ctr">
              <a:lnSpc>
                <a:spcPts val="4912"/>
              </a:lnSpc>
            </a:pPr>
            <a:r>
              <a:rPr lang="en-US" sz="3508" dirty="0">
                <a:solidFill>
                  <a:srgbClr val="FFFAEF"/>
                </a:solidFill>
                <a:latin typeface="Anaphora Bold"/>
              </a:rPr>
              <a:t>(</a:t>
            </a:r>
            <a:r>
              <a:rPr lang="en-US" sz="3508" dirty="0" err="1">
                <a:solidFill>
                  <a:srgbClr val="FFFAEF"/>
                </a:solidFill>
                <a:latin typeface="Anaphora Bold"/>
              </a:rPr>
              <a:t>нож</a:t>
            </a:r>
            <a:r>
              <a:rPr lang="en-US" sz="3508" dirty="0">
                <a:solidFill>
                  <a:srgbClr val="FFFAEF"/>
                </a:solidFill>
                <a:latin typeface="Anaphora Bold"/>
              </a:rPr>
              <a:t>, </a:t>
            </a:r>
            <a:r>
              <a:rPr lang="en-US" sz="3508" dirty="0" err="1">
                <a:solidFill>
                  <a:srgbClr val="FFFAEF"/>
                </a:solidFill>
                <a:latin typeface="Anaphora Bold"/>
              </a:rPr>
              <a:t>ёж</a:t>
            </a:r>
            <a:r>
              <a:rPr lang="en-US" sz="3508" dirty="0" smtClean="0">
                <a:solidFill>
                  <a:srgbClr val="FFFAEF"/>
                </a:solidFill>
                <a:latin typeface="Anaphora Bold"/>
              </a:rPr>
              <a:t>,</a:t>
            </a:r>
            <a:r>
              <a:rPr lang="ru-RU" sz="3508" dirty="0" smtClean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508" dirty="0" err="1" smtClean="0">
                <a:solidFill>
                  <a:srgbClr val="FFFAEF"/>
                </a:solidFill>
                <a:latin typeface="Anaphora Bold"/>
              </a:rPr>
              <a:t>жук</a:t>
            </a:r>
            <a:r>
              <a:rPr lang="en-US" sz="3508" dirty="0">
                <a:solidFill>
                  <a:srgbClr val="FFFAEF"/>
                </a:solidFill>
                <a:latin typeface="Anaphora Bold"/>
              </a:rPr>
              <a:t>, </a:t>
            </a:r>
            <a:r>
              <a:rPr lang="ru-RU" sz="3508" dirty="0" smtClean="0">
                <a:solidFill>
                  <a:srgbClr val="FFFAEF"/>
                </a:solidFill>
                <a:latin typeface="Anaphora Bold"/>
              </a:rPr>
              <a:t>лыжи</a:t>
            </a:r>
            <a:r>
              <a:rPr lang="en-US" sz="3508" dirty="0" smtClean="0">
                <a:solidFill>
                  <a:srgbClr val="FFFAEF"/>
                </a:solidFill>
                <a:latin typeface="Anaphora Bold"/>
              </a:rPr>
              <a:t>).</a:t>
            </a:r>
            <a:endParaRPr lang="en-US" sz="3508" dirty="0">
              <a:solidFill>
                <a:srgbClr val="FFFAEF"/>
              </a:solidFill>
              <a:latin typeface="Anaphora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0794" y="1450859"/>
            <a:ext cx="2834958" cy="23684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20794" y="4251297"/>
            <a:ext cx="2834958" cy="23863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20794" y="6938887"/>
            <a:ext cx="2947379" cy="24379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945089" y="1320108"/>
            <a:ext cx="2942822" cy="24553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945089" y="4114910"/>
            <a:ext cx="2942822" cy="2404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4905005" y="6910492"/>
            <a:ext cx="3155442" cy="259057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64560" y="354279"/>
            <a:ext cx="1096584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284B26"/>
                </a:solidFill>
                <a:latin typeface="Anaphora"/>
              </a:rPr>
              <a:t>Артикуляционная</a:t>
            </a:r>
            <a:r>
              <a:rPr lang="en-US" sz="5000" dirty="0">
                <a:solidFill>
                  <a:srgbClr val="284B26"/>
                </a:solidFill>
                <a:latin typeface="Anaphora"/>
              </a:rPr>
              <a:t> </a:t>
            </a:r>
            <a:r>
              <a:rPr lang="en-US" sz="5000" dirty="0" err="1">
                <a:solidFill>
                  <a:srgbClr val="284B26"/>
                </a:solidFill>
                <a:latin typeface="Anaphora"/>
              </a:rPr>
              <a:t>гимнастика</a:t>
            </a:r>
            <a:endParaRPr lang="en-US" sz="5000" dirty="0">
              <a:solidFill>
                <a:srgbClr val="284B26"/>
              </a:solidFill>
              <a:latin typeface="Anaphor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6521" y="1768907"/>
            <a:ext cx="5394273" cy="1580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578" lvl="1" indent="-324789" algn="ctr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Упражнение "Заборчик"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Улыбнуться, с напряжением обножив сомкнутые зубы.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6521" y="4057760"/>
            <a:ext cx="5263645" cy="211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578" lvl="1" indent="-324789" algn="ctr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Упражнение "Дудочка"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С напряжением вытянуть губы вперед, зубы сомкнуты, держим 5-7 секунд.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582" y="6853342"/>
            <a:ext cx="5462585" cy="2647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578" lvl="1" indent="-324789" algn="ctr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"Лопатка/Блинчик"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Улыбнуться, приоткрыть рот, положить широкий язык на нижню губу.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48342" y="1366521"/>
            <a:ext cx="6116580" cy="2452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6399" lvl="1" indent="-303200" algn="ctr">
              <a:lnSpc>
                <a:spcPts val="3932"/>
              </a:lnSpc>
              <a:buFont typeface="Arial"/>
              <a:buChar char="•"/>
            </a:pPr>
            <a:r>
              <a:rPr lang="en-US" sz="2808">
                <a:solidFill>
                  <a:srgbClr val="284B26"/>
                </a:solidFill>
                <a:latin typeface="Open Sans Light"/>
              </a:rPr>
              <a:t>Упражнение "Чашечка"</a:t>
            </a:r>
          </a:p>
          <a:p>
            <a:pPr algn="ctr">
              <a:lnSpc>
                <a:spcPts val="3932"/>
              </a:lnSpc>
              <a:spcBef>
                <a:spcPct val="0"/>
              </a:spcBef>
            </a:pPr>
            <a:r>
              <a:rPr lang="en-US" sz="2808">
                <a:solidFill>
                  <a:srgbClr val="284B26"/>
                </a:solidFill>
                <a:latin typeface="Open Sans Light"/>
              </a:rPr>
              <a:t>Улыбнуться, широко открыть рот, высунуть широкий язык и придать ему форму "чашечки" (т.е. слегка приподнять кончить языка)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68173" y="4073143"/>
            <a:ext cx="6276916" cy="256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7989" lvl="1" indent="-313994" algn="ctr">
              <a:lnSpc>
                <a:spcPts val="4072"/>
              </a:lnSpc>
              <a:buFont typeface="Arial"/>
              <a:buChar char="•"/>
            </a:pPr>
            <a:r>
              <a:rPr lang="en-US" sz="2908">
                <a:solidFill>
                  <a:srgbClr val="284B26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"Вкусное варенье"</a:t>
            </a:r>
          </a:p>
          <a:p>
            <a:pPr algn="ctr">
              <a:lnSpc>
                <a:spcPts val="4072"/>
              </a:lnSpc>
              <a:spcBef>
                <a:spcPct val="0"/>
              </a:spcBef>
            </a:pPr>
            <a:r>
              <a:rPr lang="en-US" sz="2908">
                <a:solidFill>
                  <a:srgbClr val="284B26"/>
                </a:solidFill>
                <a:latin typeface="Open Sans Light"/>
              </a:rPr>
              <a:t>Улыбнуться, открыть рот, широким языком в форме "чашечки" облизать верхнюю губу.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98956" y="7120042"/>
            <a:ext cx="5815351" cy="211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578" lvl="1" indent="-324789" algn="ctr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Упражнение "Маляр"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Губы в улыбке, приоткрыть рот, кончиком языка "покрасить" нёбо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344</Words>
  <Application>Microsoft Office PowerPoint</Application>
  <PresentationFormat>Произвольный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Calibri</vt:lpstr>
      <vt:lpstr>Efour Digital Pro</vt:lpstr>
      <vt:lpstr>Clear Sans Regular</vt:lpstr>
      <vt:lpstr>Clear Sans Regular Italics</vt:lpstr>
      <vt:lpstr>Anaphora</vt:lpstr>
      <vt:lpstr>Open Sans Light Italics</vt:lpstr>
      <vt:lpstr>Open Sans Light</vt:lpstr>
      <vt:lpstr>Open Sans Light Bold</vt:lpstr>
      <vt:lpstr>Anaphora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Звукопроизношение. Коррекция нарушений шипящих звуков. Звук [Ж] Халидова Е.П. учитель-логопед</dc:title>
  <cp:lastModifiedBy>11 группа</cp:lastModifiedBy>
  <cp:revision>2</cp:revision>
  <dcterms:created xsi:type="dcterms:W3CDTF">2006-08-16T00:00:00Z</dcterms:created>
  <dcterms:modified xsi:type="dcterms:W3CDTF">2022-02-15T09:19:31Z</dcterms:modified>
  <dc:identifier>DAE4B1FtYnc</dc:identifier>
</cp:coreProperties>
</file>