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65" r:id="rId2"/>
    <p:sldId id="259" r:id="rId3"/>
    <p:sldId id="260" r:id="rId4"/>
    <p:sldId id="261" r:id="rId5"/>
    <p:sldId id="262" r:id="rId6"/>
    <p:sldId id="258" r:id="rId7"/>
  </p:sldIdLst>
  <p:sldSz cx="9144000" cy="6858000" type="screen4x3"/>
  <p:notesSz cx="6873875" cy="10063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 varScale="1">
        <p:scale>
          <a:sx n="68" d="100"/>
          <a:sy n="68" d="100"/>
        </p:scale>
        <p:origin x="14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atherineasquithgallery.com/golubye-fony/3805-fon-goluboe-nebo-cvet-213-foto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clipart-best.com/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BD7140-BFA8-4DA4-8BAD-5665F04AE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D14EA7-BE9F-44C5-9CBA-460F47594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814CF0-1F41-4FD1-AE86-D5C6BBFAB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379104-6951-4924-82E8-E3110CA9ADAE}"/>
              </a:ext>
            </a:extLst>
          </p:cNvPr>
          <p:cNvSpPr txBox="1"/>
          <p:nvPr/>
        </p:nvSpPr>
        <p:spPr>
          <a:xfrm rot="791622">
            <a:off x="-220960" y="1848556"/>
            <a:ext cx="78603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sng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</a:rPr>
              <a:t>Психологическая акция: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Print" panose="02000600000000000000" pitchFamily="2" charset="0"/>
              </a:rPr>
              <a:t>«</a:t>
            </a:r>
            <a:r>
              <a:rPr kumimoji="0" lang="ru-RU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Print" panose="02000600000000000000" pitchFamily="2" charset="0"/>
              </a:rPr>
              <a:t>Антистресс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Print" panose="02000600000000000000" pitchFamily="2" charset="0"/>
              </a:rPr>
              <a:t>!»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604264-ED8A-4229-8059-AB14D4BF1BB2}"/>
              </a:ext>
            </a:extLst>
          </p:cNvPr>
          <p:cNvSpPr txBox="1"/>
          <p:nvPr/>
        </p:nvSpPr>
        <p:spPr>
          <a:xfrm>
            <a:off x="5220072" y="5374659"/>
            <a:ext cx="46564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Презентацию подготовила:</a:t>
            </a:r>
          </a:p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педагог-психолог</a:t>
            </a:r>
          </a:p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Цурло Е.А.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6C671F3-6974-48C4-88BC-9975C7170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125" y="2747066"/>
            <a:ext cx="2910404" cy="361617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2B775F3-6F3C-43D0-8B5F-02E8F26AB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178" y="3498798"/>
            <a:ext cx="1730972" cy="17997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086750-DD62-4A5D-88CA-2E32473956C8}"/>
              </a:ext>
            </a:extLst>
          </p:cNvPr>
          <p:cNvSpPr txBox="1"/>
          <p:nvPr/>
        </p:nvSpPr>
        <p:spPr>
          <a:xfrm rot="20987950">
            <a:off x="2093390" y="749636"/>
            <a:ext cx="6823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Чек-листы для родителей и педагогов </a:t>
            </a:r>
          </a:p>
        </p:txBody>
      </p:sp>
    </p:spTree>
    <p:extLst>
      <p:ext uri="{BB962C8B-B14F-4D97-AF65-F5344CB8AC3E}">
        <p14:creationId xmlns:p14="http://schemas.microsoft.com/office/powerpoint/2010/main" val="2492544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A6D82-2F48-4B91-BACE-03218826B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F21BC76-C4B2-48BB-B77B-E36B6D0C3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5221"/>
            <a:ext cx="9144000" cy="6883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DE0F31-2ADC-435E-8CD2-CD0C023907E2}"/>
              </a:ext>
            </a:extLst>
          </p:cNvPr>
          <p:cNvSpPr txBox="1"/>
          <p:nvPr/>
        </p:nvSpPr>
        <p:spPr>
          <a:xfrm>
            <a:off x="107504" y="161199"/>
            <a:ext cx="9036496" cy="710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92D050"/>
                </a:solidFill>
                <a:latin typeface="Segoe Print" panose="02000600000000000000" pitchFamily="2" charset="0"/>
              </a:rPr>
              <a:t>Чек-лис для родителей и педагогов</a:t>
            </a:r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</a:p>
          <a:p>
            <a:pPr algn="ctr"/>
            <a:r>
              <a:rPr lang="ru-RU" sz="2800" b="1" dirty="0">
                <a:latin typeface="Segoe Print" panose="02000600000000000000" pitchFamily="2" charset="0"/>
              </a:rPr>
              <a:t>Три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b="1" dirty="0">
                <a:latin typeface="Segoe Print" panose="02000600000000000000" pitchFamily="2" charset="0"/>
              </a:rPr>
              <a:t>«да» и три «нет», чтобы снижать стресс дошкольников</a:t>
            </a:r>
          </a:p>
          <a:p>
            <a:r>
              <a:rPr lang="ru-RU" sz="2400" b="1" u="sng" dirty="0">
                <a:solidFill>
                  <a:srgbClr val="FFFF00"/>
                </a:solidFill>
                <a:latin typeface="Segoe Print" panose="02000600000000000000" pitchFamily="2" charset="0"/>
                <a:cs typeface="Segoe UI Semibold" panose="020B0702040204020203" pitchFamily="34" charset="0"/>
              </a:rPr>
              <a:t>   Три «да»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i="1" dirty="0">
                <a:solidFill>
                  <a:schemeClr val="accent5">
                    <a:lumMod val="50000"/>
                  </a:schemeClr>
                </a:solidFill>
              </a:rPr>
              <a:t>Ежедневно давайте ребёнку не меньше часа на спонтанную игру, во время которой он может свободно двигаться, шуметь и не заботиться о порядке. Дети сбрасывают стресс в живой игре.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i="1" dirty="0">
                <a:solidFill>
                  <a:schemeClr val="accent5">
                    <a:lumMod val="50000"/>
                  </a:schemeClr>
                </a:solidFill>
              </a:rPr>
              <a:t>Следите за режимом и питанием. Нужен достаточный сон, обязательные прогулки на воздухе и богатая витаминами пища.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i="1" dirty="0">
                <a:solidFill>
                  <a:schemeClr val="accent5">
                    <a:lumMod val="50000"/>
                  </a:schemeClr>
                </a:solidFill>
              </a:rPr>
              <a:t>Выражайте любовь и поддержку, хотя бы кратко: крепкие объятия, одобрительная фраза.</a:t>
            </a:r>
          </a:p>
          <a:p>
            <a:endParaRPr lang="ru-RU" sz="2000" i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400" b="1" dirty="0">
                <a:solidFill>
                  <a:srgbClr val="FFFF00"/>
                </a:solidFill>
                <a:latin typeface="Segoe Print" panose="02000600000000000000" pitchFamily="2" charset="0"/>
              </a:rPr>
              <a:t>   </a:t>
            </a:r>
            <a:r>
              <a:rPr lang="ru-RU" sz="2400" b="1" u="sng" dirty="0">
                <a:solidFill>
                  <a:srgbClr val="FFFF00"/>
                </a:solidFill>
                <a:latin typeface="Segoe Print" panose="02000600000000000000" pitchFamily="2" charset="0"/>
              </a:rPr>
              <a:t>Три «нет»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i="1" dirty="0">
                <a:solidFill>
                  <a:srgbClr val="FF0000"/>
                </a:solidFill>
              </a:rPr>
              <a:t>Нельзя блокировать потребность в движении и игре.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i="1" dirty="0">
                <a:solidFill>
                  <a:srgbClr val="FF0000"/>
                </a:solidFill>
              </a:rPr>
              <a:t>Нельзя наказывать и критиковать ребёнка за утомляемость и капризность. Это не его злая воля, а симптом стрессового состояния.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i="1" dirty="0">
                <a:solidFill>
                  <a:srgbClr val="FF0000"/>
                </a:solidFill>
              </a:rPr>
              <a:t>Нельзя увеличивать нагрузку на интеллектуальную и волевую сферу: предлагать новые развивающие занятия, новые требования. Сначала ребёнок должен полноценно восстановиться.</a:t>
            </a:r>
          </a:p>
          <a:p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F4A905-8B88-494A-86B3-CB5E12B63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3212976"/>
            <a:ext cx="1944216" cy="14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40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7E1B01-A7E2-41FE-B4B2-A46E14568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3FA0447-4A4A-4DDA-9C2C-37053A9B2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2823"/>
            <a:ext cx="9144000" cy="68823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B53495-3C1D-4089-B536-FF8BB64F08B2}"/>
              </a:ext>
            </a:extLst>
          </p:cNvPr>
          <p:cNvSpPr txBox="1"/>
          <p:nvPr/>
        </p:nvSpPr>
        <p:spPr>
          <a:xfrm>
            <a:off x="132344" y="2044610"/>
            <a:ext cx="9144000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i="1" dirty="0">
                <a:solidFill>
                  <a:schemeClr val="accent5">
                    <a:lumMod val="75000"/>
                  </a:schemeClr>
                </a:solidFill>
              </a:rPr>
              <a:t>Отдыхайте ежедневно. Давайте себе передышки, когда ощутили усталость. Две минуты посидеть и помолчать-это тоже передышка.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i="1" dirty="0">
                <a:solidFill>
                  <a:schemeClr val="accent5">
                    <a:lumMod val="75000"/>
                  </a:schemeClr>
                </a:solidFill>
              </a:rPr>
              <a:t>Вспомните своё хобби. Займитесь любимым делом, которое не связано с работой. Не меньше получаса в день делайте то, от чего чувствуете себя более отдохнувшей и счастливой.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i="1" dirty="0">
                <a:solidFill>
                  <a:schemeClr val="accent5">
                    <a:lumMod val="75000"/>
                  </a:schemeClr>
                </a:solidFill>
              </a:rPr>
              <a:t>Замедлитесь. Например, медленно пройдитесь по дороге, медленно выпейте чаю, медленно умойтесь, медленно выберите что-то вкусное в магазине.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i="1" dirty="0">
                <a:solidFill>
                  <a:schemeClr val="accent5">
                    <a:lumMod val="75000"/>
                  </a:schemeClr>
                </a:solidFill>
              </a:rPr>
              <a:t>Замедление успокаивает, восстанавливает ресурс</a:t>
            </a:r>
          </a:p>
          <a:p>
            <a:endParaRPr lang="ru-RU" sz="2000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20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u="sng" dirty="0">
                <a:solidFill>
                  <a:srgbClr val="FFFF00"/>
                </a:solidFill>
                <a:latin typeface="Segoe Print" panose="02000600000000000000" pitchFamily="2" charset="0"/>
              </a:rPr>
              <a:t>три «нет»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Не игнорируйте усталость и утомление.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Не принимайте важные решения в стрессе, например, о семье, работе, деньгах, ремонте, поездках.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Не садитесь на диету, если у вас стресс.</a:t>
            </a:r>
          </a:p>
          <a:p>
            <a:endParaRPr lang="ru-RU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sz="2400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64AC4A-FC1E-4C88-B559-0ED3857BB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985633"/>
            <a:ext cx="1091350" cy="11341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838599-F8F3-4A89-8636-5E74C6FF3724}"/>
              </a:ext>
            </a:extLst>
          </p:cNvPr>
          <p:cNvSpPr txBox="1"/>
          <p:nvPr/>
        </p:nvSpPr>
        <p:spPr>
          <a:xfrm>
            <a:off x="88472" y="550685"/>
            <a:ext cx="885069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EB966">
                    <a:lumMod val="40000"/>
                    <a:lumOff val="60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Три «да» и три «нет», чтобы снижать стресс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EB966">
                    <a:lumMod val="40000"/>
                    <a:lumOff val="60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педагогов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1" u="sng" dirty="0">
              <a:solidFill>
                <a:srgbClr val="FFFF00"/>
              </a:solidFill>
              <a:latin typeface="Segoe Print" panose="02000600000000000000" pitchFamily="2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u="sng" dirty="0">
                <a:solidFill>
                  <a:srgbClr val="FFFF00"/>
                </a:solidFill>
                <a:latin typeface="Segoe Print" panose="02000600000000000000" pitchFamily="2" charset="0"/>
              </a:rPr>
              <a:t>Три «да»</a:t>
            </a:r>
            <a:endParaRPr kumimoji="0" lang="ru-RU" sz="24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EB966">
                  <a:lumMod val="40000"/>
                  <a:lumOff val="60000"/>
                </a:srgb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C64200-A25B-4B37-AEE6-18AE4098FF52}"/>
              </a:ext>
            </a:extLst>
          </p:cNvPr>
          <p:cNvSpPr txBox="1"/>
          <p:nvPr/>
        </p:nvSpPr>
        <p:spPr>
          <a:xfrm>
            <a:off x="1447140" y="92928"/>
            <a:ext cx="63629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Чек-лис для педагогов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8125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A14D8-0CBA-4B54-97DB-3F8A856AC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F20EBEC-97B3-4EE5-BB16-D0C935C73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04" y="0"/>
            <a:ext cx="9144958" cy="68831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FB99E4-026B-46C1-9B88-CF4B199B1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043505" y="3429000"/>
            <a:ext cx="2444397" cy="16500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F24A56-FB70-445A-8B70-1658739D8E51}"/>
              </a:ext>
            </a:extLst>
          </p:cNvPr>
          <p:cNvSpPr txBox="1"/>
          <p:nvPr/>
        </p:nvSpPr>
        <p:spPr>
          <a:xfrm>
            <a:off x="1045898" y="171361"/>
            <a:ext cx="63310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Чек-лис для родителей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0F2FAD-76F7-40FD-83FE-3E4A02929A5A}"/>
              </a:ext>
            </a:extLst>
          </p:cNvPr>
          <p:cNvSpPr txBox="1"/>
          <p:nvPr/>
        </p:nvSpPr>
        <p:spPr>
          <a:xfrm>
            <a:off x="96610" y="630763"/>
            <a:ext cx="8229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Три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«да» и три «нет», чтобы снижать стресс </a:t>
            </a:r>
            <a:r>
              <a:rPr lang="ru-RU" sz="2800" b="1" dirty="0">
                <a:solidFill>
                  <a:prstClr val="white"/>
                </a:solidFill>
                <a:latin typeface="Segoe Print" panose="02000600000000000000" pitchFamily="2" charset="0"/>
              </a:rPr>
              <a:t>родителей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57A0B7-E201-4474-B72C-047294AA15FF}"/>
              </a:ext>
            </a:extLst>
          </p:cNvPr>
          <p:cNvSpPr txBox="1"/>
          <p:nvPr/>
        </p:nvSpPr>
        <p:spPr>
          <a:xfrm>
            <a:off x="193808" y="1139677"/>
            <a:ext cx="8626664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Segoe UI Semibold" panose="020B0702040204020203" pitchFamily="34" charset="0"/>
              </a:rPr>
              <a:t>Три «да»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7E6BC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Если что-то отдаёте, задайте вопрос, что хотите получить в замен. Скажите об этом.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7E6BC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Переключайтесь. Меняйте темп и вид деятельности. Устали от скорости и шума – дайте себе хотя бы пять минут покоя и замедления. Устали от монотонности – сделайте что-то, что давно не делали, пополните сенсорные и эмоциональные впечатления.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7E6BC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Дайте себе и ребёнку неприкосновенное время и пространство. Это нужно делать ежедневно хотя бы на 20-30 минут.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rgbClr val="7E6BC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75BDD7-D8F8-4DC5-8145-CAC53E53C188}"/>
              </a:ext>
            </a:extLst>
          </p:cNvPr>
          <p:cNvSpPr txBox="1"/>
          <p:nvPr/>
        </p:nvSpPr>
        <p:spPr>
          <a:xfrm>
            <a:off x="193808" y="4419466"/>
            <a:ext cx="89872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три «нет»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20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Не имитируйте благополучное состояние, если вам плохо.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20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Не ждите, что стресс пройдет сам. Стресс указывает на то, что вы где-то перестали слушать себя.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2000" i="1" dirty="0">
                <a:solidFill>
                  <a:srgbClr val="FF0000"/>
                </a:solidFill>
              </a:rPr>
              <a:t>Откажитесь от стимуляторов – кофе, энергетиков. Музыки в наушниках. Они маскируют стресс, но не снижают его</a:t>
            </a:r>
            <a:r>
              <a:rPr kumimoji="0" lang="ru-RU" sz="20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. Побудьте в тишине, поспите подольше.</a:t>
            </a:r>
          </a:p>
        </p:txBody>
      </p:sp>
    </p:spTree>
    <p:extLst>
      <p:ext uri="{BB962C8B-B14F-4D97-AF65-F5344CB8AC3E}">
        <p14:creationId xmlns:p14="http://schemas.microsoft.com/office/powerpoint/2010/main" val="1518805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CCDA8-EF27-47CB-B80B-E5A0770F5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1ADC59D-E5BF-4CCF-AF19-3061B3939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23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F67FA1-570A-4124-9C65-BEE5A5CBA0B9}"/>
              </a:ext>
            </a:extLst>
          </p:cNvPr>
          <p:cNvSpPr txBox="1"/>
          <p:nvPr/>
        </p:nvSpPr>
        <p:spPr>
          <a:xfrm>
            <a:off x="107504" y="194925"/>
            <a:ext cx="8829413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Чек-лис для родителей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Способы снизить стресс, которые помогут и родителю и ребенку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FFFF00"/>
                </a:solidFill>
                <a:latin typeface="Segoe Print" panose="02000600000000000000" pitchFamily="2" charset="0"/>
              </a:rPr>
              <a:t>Устроить себе хотя бы один полный день отдыха.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FF0000"/>
                </a:solidFill>
                <a:latin typeface="Segoe Print" panose="02000600000000000000" pitchFamily="2" charset="0"/>
              </a:rPr>
              <a:t>Побыть на природе без срочных задач и шума.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Заняться молчаливым творчеством: рисовать спонтанно, раскрашивать ватным диском, который смочен в краске, или огромной кистью, выкладывать простой узор из камней, бусин, копаться в кинетическом песке и т.п.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Segoe Print" panose="02000600000000000000" pitchFamily="2" charset="0"/>
              </a:rPr>
              <a:t>Рассказать о своей усталости, быть услышанным, получить сочувствие.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FF0000"/>
                </a:solidFill>
                <a:latin typeface="Segoe Print" panose="02000600000000000000" pitchFamily="2" charset="0"/>
              </a:rPr>
              <a:t>Пойти на сеанс массажа, получить поглаживания, походить по массажному коврику.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FFFF00"/>
                </a:solidFill>
                <a:latin typeface="Segoe Print" panose="02000600000000000000" pitchFamily="2" charset="0"/>
              </a:rPr>
              <a:t>Устроить молчаливый прием пищи без спешки.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Segoe Print" panose="02000600000000000000" pitchFamily="2" charset="0"/>
              </a:rPr>
              <a:t>Полистать фотоальбом, который хранит приятные воспоминания.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Посмотреть «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ляльские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» вещи ребёнка.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Благодарить и обнимать друг друга. </a:t>
            </a:r>
          </a:p>
          <a:p>
            <a:endParaRPr lang="ru-RU" sz="2400" dirty="0">
              <a:solidFill>
                <a:srgbClr val="FFFF00"/>
              </a:solidFill>
              <a:latin typeface="Segoe Print" panose="02000600000000000000" pitchFamily="2" charset="0"/>
            </a:endParaRP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  <a:latin typeface="Segoe Print" panose="02000600000000000000" pitchFamily="2" charset="0"/>
            </a:endParaRP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486FC6-BE46-42F7-AAC1-A3B07C4E6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5341061"/>
            <a:ext cx="1988653" cy="149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87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532B6B-91AE-4292-BF7F-2BE08C9C0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B4203D2-E3AC-49D0-9064-911618BEA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40" y="10552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DB0063-C783-445C-9989-035C79408CF5}"/>
              </a:ext>
            </a:extLst>
          </p:cNvPr>
          <p:cNvSpPr txBox="1"/>
          <p:nvPr/>
        </p:nvSpPr>
        <p:spPr>
          <a:xfrm>
            <a:off x="457200" y="1459296"/>
            <a:ext cx="842156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B0F0"/>
                </a:solidFill>
                <a:latin typeface="Segoe Print" panose="02000600000000000000" pitchFamily="2" charset="0"/>
              </a:rPr>
              <a:t>Источники:</a:t>
            </a:r>
          </a:p>
          <a:p>
            <a:pPr marL="457200" indent="-457200" algn="ctr">
              <a:buAutoNum type="arabicPeriod"/>
            </a:pPr>
            <a:r>
              <a:rPr lang="en-US" sz="2400" dirty="0">
                <a:solidFill>
                  <a:srgbClr val="00B0F0"/>
                </a:solidFill>
                <a:latin typeface="Segoe Print" panose="020006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https://catherineasquithgallery.com/golubye-fony/3805-fon-goluboe-nebo-cvet-213-foto.html</a:t>
            </a:r>
            <a:endParaRPr lang="ru-RU" sz="2400" dirty="0">
              <a:solidFill>
                <a:srgbClr val="00B0F0"/>
              </a:solidFill>
              <a:latin typeface="Segoe Print" panose="02000600000000000000" pitchFamily="2" charset="0"/>
            </a:endParaRP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B0F0"/>
                </a:solidFill>
                <a:latin typeface="Segoe Print" panose="020006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https://clipart-best.com/ru/</a:t>
            </a:r>
            <a:endParaRPr lang="ru-RU" sz="2400" dirty="0">
              <a:solidFill>
                <a:srgbClr val="00B0F0"/>
              </a:solidFill>
              <a:latin typeface="Segoe Print" panose="02000600000000000000" pitchFamily="2" charset="0"/>
            </a:endParaRP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rgbClr val="00B0F0"/>
                </a:solidFill>
                <a:latin typeface="Segoe Print" panose="02000600000000000000" pitchFamily="2" charset="0"/>
              </a:rPr>
              <a:t>Справочник педагога-психолога № 2, февраль 2022 г.</a:t>
            </a:r>
          </a:p>
          <a:p>
            <a:pPr marL="457200" indent="-457200">
              <a:buAutoNum type="arabicPeriod"/>
            </a:pPr>
            <a:endParaRPr lang="ru-RU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FFC000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FFC000"/>
              </a:solidFill>
            </a:endParaRPr>
          </a:p>
          <a:p>
            <a:pPr algn="ctr"/>
            <a:endParaRPr lang="ru-RU" sz="3200" b="1" dirty="0">
              <a:solidFill>
                <a:srgbClr val="FFC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02997A-D8D6-4AE1-8636-CDB69D9C3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856" y="4800863"/>
            <a:ext cx="2376264" cy="204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60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958</TotalTime>
  <Words>615</Words>
  <Application>Microsoft Office PowerPoint</Application>
  <PresentationFormat>Экран (4:3)</PresentationFormat>
  <Paragraphs>61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5" baseType="lpstr">
      <vt:lpstr>Arial</vt:lpstr>
      <vt:lpstr>Book Antiqua</vt:lpstr>
      <vt:lpstr>Lucida Sans</vt:lpstr>
      <vt:lpstr>Segoe Print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Психологическая готовность ребенка к школе</dc:title>
  <dc:creator>психолог</dc:creator>
  <cp:lastModifiedBy>Админ</cp:lastModifiedBy>
  <cp:revision>104</cp:revision>
  <dcterms:modified xsi:type="dcterms:W3CDTF">2022-02-09T09:22:35Z</dcterms:modified>
</cp:coreProperties>
</file>