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я" initials="в" lastIdx="1" clrIdx="0">
    <p:extLst>
      <p:ext uri="{19B8F6BF-5375-455C-9EA6-DF929625EA0E}">
        <p15:presenceInfo xmlns:p15="http://schemas.microsoft.com/office/powerpoint/2012/main" userId="вася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90530-FE49-47F3-BAA2-FF5F1BA370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357288-0135-421C-B706-032A7616B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3C5E51-0F8C-4931-9ABD-6C32F94D5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15D9-C540-40DA-8A9B-B10A7BDDA2A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9E87C3-B5D7-409C-A9B9-18E911D0C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6E14CB-78A3-44E4-ADE6-6B6A7BCA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26AB-3DF1-43B8-A8E7-B65DD5A1B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27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30C5ED-E1EA-47CA-8392-336784939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483CAE-AB3A-49F1-BC0F-34AA0ADDF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51CB65-F838-40B2-8F20-729C1D268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15D9-C540-40DA-8A9B-B10A7BDDA2A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ACB651-9ECD-47FE-9CB2-7CFFAAA5E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06C034-EC27-4C43-8E4B-D143C64C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26AB-3DF1-43B8-A8E7-B65DD5A1B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56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0924FEF-1987-4155-A8DE-4ABF6947DC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6F8131-CECE-4B84-AB32-6FF8752A6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B179AD-85E0-4384-8C3D-2BFAECF09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15D9-C540-40DA-8A9B-B10A7BDDA2A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ABC89C-B02D-4CB1-9CEC-D95BEF9D0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F98399-FC09-4654-8D0D-5F93EB010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26AB-3DF1-43B8-A8E7-B65DD5A1B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57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05790C-4DDC-44C8-8AED-6F241CFCA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DB0A-BFB9-4139-81DC-8156AFCB6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F4EA14-D2F6-4FDC-B437-92AD71DF2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15D9-C540-40DA-8A9B-B10A7BDDA2A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04A8A9-3A83-4118-9F94-3546AB7CC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D37126-C9E7-4099-8D81-DF0E7B272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26AB-3DF1-43B8-A8E7-B65DD5A1B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263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DA949F-1342-4EE7-8691-73AAAEF56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D7050D-5A49-442F-AC9D-9AA05E006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9CF57A-72D4-449C-9068-EFAFCE5F8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15D9-C540-40DA-8A9B-B10A7BDDA2A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33A7DD-2C0B-4F7C-A349-B14E7A671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34DF7-7BD4-42F1-B87E-E1AE1FF2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26AB-3DF1-43B8-A8E7-B65DD5A1B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553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B6295C-66DE-4455-875D-7EA32FC2A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9866FD-3BF8-4CCE-9F1C-7E8F91C761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52EF3D-87FF-4A04-BB89-C96465335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03E596-F05F-4FEF-9571-84B86350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15D9-C540-40DA-8A9B-B10A7BDDA2A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608CA8-57A8-43CB-8ACC-8A247EF9D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13C2C2-954B-43FF-A488-AFC9A290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26AB-3DF1-43B8-A8E7-B65DD5A1B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56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DB4A9-2670-4C65-B1C9-6AB8A8384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C0268-F1F4-4EBC-9934-62A6F9373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6097B0-41B8-4408-8374-D9BF83899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86D2F7C-9E54-444C-889A-77385CE215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C41211D-7446-4293-9F94-413E4602CF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F5E8CB9-750A-4D99-809D-CFE93CAC1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15D9-C540-40DA-8A9B-B10A7BDDA2A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BC910A0-7583-4317-B543-5BC261AB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91F6A0-6DA7-458A-AF45-11476DBEF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26AB-3DF1-43B8-A8E7-B65DD5A1B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452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891A2-1D24-4798-8632-060A0E099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84BC1A3-B2A0-4173-A84C-A8243C6A8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15D9-C540-40DA-8A9B-B10A7BDDA2A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C9F37B-263A-4FA5-AA31-B2DB519F5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65AE40-BA46-42BB-9EF8-CBDE595E5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26AB-3DF1-43B8-A8E7-B65DD5A1B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73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F4129F3-8A5B-4CF5-9683-DCC80704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15D9-C540-40DA-8A9B-B10A7BDDA2A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05CFE8-4AE2-44A6-B35C-67EDFA664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A44886-89D5-46C5-ABDC-B359396D2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26AB-3DF1-43B8-A8E7-B65DD5A1B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888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37231-A8B4-49E7-A22A-312C877C3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E676D6-665E-4405-836C-0B644A7F8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E64E69-4F61-4748-8BCA-B4E6F20C3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375861-8872-4C79-A70D-F0057CA9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15D9-C540-40DA-8A9B-B10A7BDDA2A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B6DB94-A084-4328-B374-06AC2F874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AE74C5-C179-47B6-AEBF-0022B494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26AB-3DF1-43B8-A8E7-B65DD5A1B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439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7410A4-8790-4709-B52E-BF06C32E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430CAF-C179-41D8-9ABB-C348A44ADE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36CEEE-8206-456F-9DF2-2FAB9CF50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C4F499-1C8E-46D4-9EB2-20558DF86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15D9-C540-40DA-8A9B-B10A7BDDA2A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C69EE9-0ADC-413E-B612-24ECBEA3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08649F-A75E-46FB-914A-73BB588CF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26AB-3DF1-43B8-A8E7-B65DD5A1B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405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D8C2B-2E5F-477B-A1C7-7E4A16A05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CC3159-2A1F-4B48-BFF7-9CA4B4A43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C4B534-0AA5-461C-926A-0A6BA356A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C15D9-C540-40DA-8A9B-B10A7BDDA2A0}" type="datetimeFigureOut">
              <a:rPr lang="ru-RU" smtClean="0"/>
              <a:t>20.01.2021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D2067D-DC2F-424A-8AFB-605A7367C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F0D89D-D631-442A-AE72-E9A219E23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126AB-3DF1-43B8-A8E7-B65DD5A1B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59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C03011-524B-4C09-A297-7591F5F3F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1431D2-AB07-4D8B-B173-00F6AF950AB0}"/>
              </a:ext>
            </a:extLst>
          </p:cNvPr>
          <p:cNvSpPr txBox="1"/>
          <p:nvPr/>
        </p:nvSpPr>
        <p:spPr>
          <a:xfrm>
            <a:off x="640325" y="0"/>
            <a:ext cx="112413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детский сад «Олененок»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70E9E-4097-4384-841E-DB8B75E8033E}"/>
              </a:ext>
            </a:extLst>
          </p:cNvPr>
          <p:cNvSpPr txBox="1"/>
          <p:nvPr/>
        </p:nvSpPr>
        <p:spPr>
          <a:xfrm>
            <a:off x="1970336" y="850097"/>
            <a:ext cx="8581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Занятие по физической культуре для детей старшей группы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34E610-1633-4D32-BC37-05B12A3DA3B7}"/>
              </a:ext>
            </a:extLst>
          </p:cNvPr>
          <p:cNvSpPr txBox="1"/>
          <p:nvPr/>
        </p:nvSpPr>
        <p:spPr>
          <a:xfrm>
            <a:off x="463899" y="5546238"/>
            <a:ext cx="42018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Подготовила: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Инструктор по физической культуре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Быкова Э.В.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B1373B-BD70-4BF4-A2DD-40DFA8A5E85C}"/>
              </a:ext>
            </a:extLst>
          </p:cNvPr>
          <p:cNvSpPr txBox="1"/>
          <p:nvPr/>
        </p:nvSpPr>
        <p:spPr>
          <a:xfrm>
            <a:off x="949814" y="2413337"/>
            <a:ext cx="41158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«Совушка»</a:t>
            </a:r>
          </a:p>
        </p:txBody>
      </p:sp>
    </p:spTree>
    <p:extLst>
      <p:ext uri="{BB962C8B-B14F-4D97-AF65-F5344CB8AC3E}">
        <p14:creationId xmlns:p14="http://schemas.microsoft.com/office/powerpoint/2010/main" val="1177984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90D6A5-16CE-4B73-A746-B8370192C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ABC578-D4A8-4194-BF23-8A4F3644E12D}"/>
              </a:ext>
            </a:extLst>
          </p:cNvPr>
          <p:cNvSpPr txBox="1"/>
          <p:nvPr/>
        </p:nvSpPr>
        <p:spPr>
          <a:xfrm>
            <a:off x="772551" y="1932236"/>
            <a:ext cx="63879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7. И. п.: основная стойка, мяч в правой руке. 1—4 — прыжки на двух ногах вправо, пауза и снова прыжки на двух ногах влево.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DC5C28-FFF7-4C97-B76A-9B9EADC2096F}"/>
              </a:ext>
            </a:extLst>
          </p:cNvPr>
          <p:cNvSpPr txBox="1"/>
          <p:nvPr/>
        </p:nvSpPr>
        <p:spPr>
          <a:xfrm>
            <a:off x="373798" y="248422"/>
            <a:ext cx="78149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Общеразвивающие упражнения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малым мячом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373EFA-33CC-439B-AE13-A7BA7121BB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986" b="95215" l="58750" r="87750">
                        <a14:foregroundMark x1="68500" y1="72089" x2="68500" y2="72089"/>
                        <a14:foregroundMark x1="64500" y1="76396" x2="64500" y2="76396"/>
                        <a14:foregroundMark x1="65500" y1="80064" x2="65500" y2="80064"/>
                        <a14:foregroundMark x1="74500" y1="69378" x2="74500" y2="69378"/>
                        <a14:foregroundMark x1="73500" y1="70175" x2="73500" y2="70175"/>
                        <a14:foregroundMark x1="71750" y1="69378" x2="71750" y2="69378"/>
                        <a14:foregroundMark x1="70000" y1="93461" x2="70000" y2="93461"/>
                      </a14:backgroundRemoval>
                    </a14:imgEffect>
                  </a14:imgLayer>
                </a14:imgProps>
              </a:ext>
            </a:extLst>
          </a:blip>
          <a:srcRect l="55333" t="65007" r="8476" b="4128"/>
          <a:stretch/>
        </p:blipFill>
        <p:spPr>
          <a:xfrm>
            <a:off x="3095338" y="3132565"/>
            <a:ext cx="2786743" cy="372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17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438050-9292-49F5-9AE8-5CA47A65D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ABC578-D4A8-4194-BF23-8A4F3644E12D}"/>
              </a:ext>
            </a:extLst>
          </p:cNvPr>
          <p:cNvSpPr txBox="1"/>
          <p:nvPr/>
        </p:nvSpPr>
        <p:spPr>
          <a:xfrm>
            <a:off x="561536" y="1857300"/>
            <a:ext cx="66973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Перебрасывание мяча друг другу (двумя руками от груди), стоя в шеренгах на расстоянии 3 м (8—10 раз).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DC5C28-FFF7-4C97-B76A-9B9EADC2096F}"/>
              </a:ext>
            </a:extLst>
          </p:cNvPr>
          <p:cNvSpPr txBox="1"/>
          <p:nvPr/>
        </p:nvSpPr>
        <p:spPr>
          <a:xfrm>
            <a:off x="909371" y="574707"/>
            <a:ext cx="6349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Основные виды движений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B9D523-CDDB-4248-943C-059C5780E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" b="94819" l="5028" r="95158">
                        <a14:foregroundMark x1="11825" y1="21762" x2="11825" y2="21762"/>
                        <a14:foregroundMark x1="21788" y1="23057" x2="21788" y2="23057"/>
                        <a14:foregroundMark x1="30447" y1="26684" x2="30447" y2="26684"/>
                        <a14:foregroundMark x1="31099" y1="29275" x2="31099" y2="29275"/>
                        <a14:foregroundMark x1="37244" y1="17876" x2="37244" y2="17876"/>
                        <a14:foregroundMark x1="38361" y1="14767" x2="38361" y2="14767"/>
                        <a14:foregroundMark x1="38547" y1="10104" x2="38547" y2="10104"/>
                        <a14:foregroundMark x1="40223" y1="7772" x2="40223" y2="7772"/>
                        <a14:foregroundMark x1="42179" y1="9326" x2="42179" y2="9326"/>
                        <a14:foregroundMark x1="42924" y1="13472" x2="42924" y2="13472"/>
                        <a14:foregroundMark x1="41806" y1="19171" x2="41806" y2="19171"/>
                        <a14:foregroundMark x1="39385" y1="19171" x2="39385" y2="19171"/>
                        <a14:foregroundMark x1="44227" y1="11658" x2="44227" y2="11658"/>
                        <a14:foregroundMark x1="47579" y1="10363" x2="47579" y2="10363"/>
                        <a14:foregroundMark x1="52421" y1="10881" x2="52421" y2="10881"/>
                        <a14:foregroundMark x1="55493" y1="12435" x2="55493" y2="12435"/>
                        <a14:foregroundMark x1="59777" y1="13990" x2="59777" y2="13990"/>
                        <a14:foregroundMark x1="70857" y1="19430" x2="70857" y2="19430"/>
                        <a14:foregroundMark x1="80354" y1="18653" x2="80354" y2="18653"/>
                        <a14:foregroundMark x1="77654" y1="24611" x2="77654" y2="24611"/>
                        <a14:foregroundMark x1="90689" y1="17876" x2="90689" y2="17876"/>
                        <a14:foregroundMark x1="89013" y1="23834" x2="89013" y2="23834"/>
                        <a14:backgroundMark x1="9590" y1="50259" x2="9590" y2="502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371" y="3636101"/>
            <a:ext cx="6914696" cy="248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34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8ED5F5-263B-4617-9EE9-9A6CEB55D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ABC578-D4A8-4194-BF23-8A4F3644E12D}"/>
              </a:ext>
            </a:extLst>
          </p:cNvPr>
          <p:cNvSpPr txBox="1"/>
          <p:nvPr/>
        </p:nvSpPr>
        <p:spPr>
          <a:xfrm>
            <a:off x="274153" y="2035791"/>
            <a:ext cx="68581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Пролезание в обруч боком, не касаясь верхнего края обода, в группировке (3—4 раза).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DC5C28-FFF7-4C97-B76A-9B9EADC2096F}"/>
              </a:ext>
            </a:extLst>
          </p:cNvPr>
          <p:cNvSpPr txBox="1"/>
          <p:nvPr/>
        </p:nvSpPr>
        <p:spPr>
          <a:xfrm>
            <a:off x="528457" y="608588"/>
            <a:ext cx="6349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Основные виды движений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D15BCE-93D0-4FAF-B098-1D3F85BCE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4" b="89964" l="5143" r="90000">
                        <a14:foregroundMark x1="14714" y1="47993" x2="14714" y2="47993"/>
                        <a14:foregroundMark x1="18714" y1="43248" x2="18714" y2="43248"/>
                        <a14:foregroundMark x1="48429" y1="44891" x2="48429" y2="44891"/>
                        <a14:foregroundMark x1="41571" y1="41788" x2="41571" y2="41788"/>
                        <a14:foregroundMark x1="52143" y1="44343" x2="52143" y2="44343"/>
                        <a14:foregroundMark x1="60286" y1="47993" x2="60286" y2="47993"/>
                        <a14:foregroundMark x1="68571" y1="50730" x2="68571" y2="50730"/>
                        <a14:foregroundMark x1="41143" y1="64051" x2="41143" y2="64051"/>
                        <a14:foregroundMark x1="34143" y1="63869" x2="34143" y2="63869"/>
                        <a14:foregroundMark x1="42000" y1="56569" x2="42000" y2="56569"/>
                        <a14:foregroundMark x1="38857" y1="53467" x2="38857" y2="53467"/>
                        <a14:foregroundMark x1="27429" y1="72263" x2="27429" y2="72263"/>
                        <a14:foregroundMark x1="32000" y1="70255" x2="32000" y2="70255"/>
                        <a14:foregroundMark x1="13714" y1="72445" x2="13714" y2="72445"/>
                        <a14:foregroundMark x1="20571" y1="72993" x2="20571" y2="72993"/>
                        <a14:foregroundMark x1="21286" y1="64416" x2="21286" y2="64416"/>
                        <a14:foregroundMark x1="74857" y1="51642" x2="74857" y2="51642"/>
                        <a14:backgroundMark x1="52571" y1="74635" x2="52571" y2="746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1772" y="3705596"/>
            <a:ext cx="3057979" cy="2393961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CED74202-1A01-458D-ABA1-F58FE54E2DF6}"/>
              </a:ext>
            </a:extLst>
          </p:cNvPr>
          <p:cNvSpPr/>
          <p:nvPr/>
        </p:nvSpPr>
        <p:spPr>
          <a:xfrm>
            <a:off x="1835587" y="3705596"/>
            <a:ext cx="2300983" cy="2242483"/>
          </a:xfrm>
          <a:prstGeom prst="ellipse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28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88BBE0-B397-414C-A496-33C7191EF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ABC578-D4A8-4194-BF23-8A4F3644E12D}"/>
              </a:ext>
            </a:extLst>
          </p:cNvPr>
          <p:cNvSpPr txBox="1"/>
          <p:nvPr/>
        </p:nvSpPr>
        <p:spPr>
          <a:xfrm>
            <a:off x="602784" y="1701693"/>
            <a:ext cx="61576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 Ходьба с перешагиванием через набивные мячи, руки на поясе (3—4 раза).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DC5C28-FFF7-4C97-B76A-9B9EADC2096F}"/>
              </a:ext>
            </a:extLst>
          </p:cNvPr>
          <p:cNvSpPr txBox="1"/>
          <p:nvPr/>
        </p:nvSpPr>
        <p:spPr>
          <a:xfrm>
            <a:off x="602784" y="546481"/>
            <a:ext cx="6349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Основные виды движений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AA7BFE-5CC3-4317-A3CA-21829E11A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6563" l="8615" r="90000">
                        <a14:foregroundMark x1="28154" y1="12500" x2="28154" y2="12500"/>
                        <a14:foregroundMark x1="26769" y1="23438" x2="26769" y2="23438"/>
                        <a14:foregroundMark x1="34308" y1="43125" x2="34308" y2="43125"/>
                        <a14:foregroundMark x1="25846" y1="41563" x2="25846" y2="41563"/>
                        <a14:foregroundMark x1="20154" y1="45625" x2="20154" y2="45625"/>
                        <a14:foregroundMark x1="24923" y1="59688" x2="24923" y2="59688"/>
                        <a14:foregroundMark x1="31231" y1="64375" x2="31231" y2="64375"/>
                        <a14:foregroundMark x1="53692" y1="63438" x2="53692" y2="63438"/>
                        <a14:foregroundMark x1="50462" y1="51563" x2="50462" y2="51563"/>
                        <a14:foregroundMark x1="53692" y1="21250" x2="53692" y2="21250"/>
                        <a14:foregroundMark x1="63077" y1="40625" x2="63077" y2="40625"/>
                        <a14:foregroundMark x1="59385" y1="57813" x2="59385" y2="57813"/>
                        <a14:foregroundMark x1="61077" y1="69375" x2="61077" y2="69375"/>
                        <a14:foregroundMark x1="71077" y1="73438" x2="71077" y2="73438"/>
                        <a14:foregroundMark x1="77231" y1="58438" x2="77231" y2="58438"/>
                        <a14:foregroundMark x1="79538" y1="45625" x2="79538" y2="45625"/>
                        <a14:foregroundMark x1="76462" y1="45000" x2="76462" y2="45000"/>
                        <a14:foregroundMark x1="78154" y1="20313" x2="78154" y2="20313"/>
                        <a14:foregroundMark x1="86615" y1="44063" x2="86615" y2="44063"/>
                        <a14:foregroundMark x1="83077" y1="74375" x2="83077" y2="74375"/>
                        <a14:foregroundMark x1="88154" y1="55000" x2="88154" y2="5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5118" y="3360057"/>
            <a:ext cx="6191250" cy="304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D826A94E-5F9F-4142-A58E-5F27FDFC67A7}"/>
              </a:ext>
            </a:extLst>
          </p:cNvPr>
          <p:cNvSpPr/>
          <p:nvPr/>
        </p:nvSpPr>
        <p:spPr>
          <a:xfrm>
            <a:off x="2178343" y="5762665"/>
            <a:ext cx="362856" cy="30305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A2CAC0-9FEF-464D-B120-9C31C5A93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537" y="5727254"/>
            <a:ext cx="377985" cy="3170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296381-5250-453B-86D2-6909111E6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651" y="5723024"/>
            <a:ext cx="377985" cy="3170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F4A13B-E745-4A56-A4AE-8EBD50AAD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494" y="5741221"/>
            <a:ext cx="377985" cy="3170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CFE6B0-F345-45A7-A539-DA135E916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2688" y="5741221"/>
            <a:ext cx="377985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20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EE57CF-D046-45C5-B980-B74B63FE9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C5C28-FFF7-4C97-B76A-9B9EADC2096F}"/>
              </a:ext>
            </a:extLst>
          </p:cNvPr>
          <p:cNvSpPr txBox="1"/>
          <p:nvPr/>
        </p:nvSpPr>
        <p:spPr>
          <a:xfrm>
            <a:off x="2694205" y="135472"/>
            <a:ext cx="68035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Подвижная игра «Совушка»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CEB469-058A-43D4-9852-E397DFC9F0B9}"/>
              </a:ext>
            </a:extLst>
          </p:cNvPr>
          <p:cNvSpPr txBox="1"/>
          <p:nvPr/>
        </p:nvSpPr>
        <p:spPr>
          <a:xfrm>
            <a:off x="656436" y="843358"/>
            <a:ext cx="112815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одной стороне зала обозначается гнездо </a:t>
            </a:r>
            <a:r>
              <a:rPr lang="ru-RU" sz="24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«Совушки».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гнезде помещается водящий — </a:t>
            </a:r>
            <a:r>
              <a:rPr lang="ru-RU" sz="2400" b="1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«Совушка».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Остальные играющие изображают птиц, бабочек, жуков и т. д.; они разлетаются по всему залу.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8B6988-3F89-4006-8852-E3DC919F48D0}"/>
              </a:ext>
            </a:extLst>
          </p:cNvPr>
          <p:cNvSpPr txBox="1"/>
          <p:nvPr/>
        </p:nvSpPr>
        <p:spPr>
          <a:xfrm>
            <a:off x="656436" y="2043687"/>
            <a:ext cx="741350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Через некоторое время воспитатель произносит: </a:t>
            </a: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«Ночь!» </a:t>
            </a:r>
          </a:p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Играющие останавливаются на месте в той позе, в какой их застала ночь. Совушка вылетает из своего гнезда, машет крыльями и смотрит, кто шевелится. Того, кто пошевелился, уводит в свое гнездо, а воспитатель произносит: </a:t>
            </a: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«День!» </a:t>
            </a:r>
          </a:p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Бабочки, жуки, птицы оживают и опять начинают кружиться, летать. После двух вылетов на охоту подсчитывается количество пойманных. Выбирается другая </a:t>
            </a: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sz="2400" b="1" i="1" u="sng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овушка</a:t>
            </a:r>
            <a:r>
              <a:rPr lang="ru-RU" sz="2400" b="1" i="1" u="sng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i="1" u="sng" dirty="0"/>
          </a:p>
        </p:txBody>
      </p:sp>
    </p:spTree>
    <p:extLst>
      <p:ext uri="{BB962C8B-B14F-4D97-AF65-F5344CB8AC3E}">
        <p14:creationId xmlns:p14="http://schemas.microsoft.com/office/powerpoint/2010/main" val="1823883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B123C6-D599-4B7D-A396-FE489CCB3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веселая песенка для игр">
            <a:hlinkClick r:id="" action="ppaction://media"/>
            <a:extLst>
              <a:ext uri="{FF2B5EF4-FFF2-40B4-BE49-F238E27FC236}">
                <a16:creationId xmlns:a16="http://schemas.microsoft.com/office/drawing/2014/main" id="{71380185-0345-4063-8D4E-6F4D01E5A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599" y="5011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7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332F97-0A38-44E3-9F99-8516CB260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ABC578-D4A8-4194-BF23-8A4F3644E12D}"/>
              </a:ext>
            </a:extLst>
          </p:cNvPr>
          <p:cNvSpPr txBox="1"/>
          <p:nvPr/>
        </p:nvSpPr>
        <p:spPr>
          <a:xfrm>
            <a:off x="910771" y="2016415"/>
            <a:ext cx="637629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повторить ходьбу и бег между предметами; закрепить умение перебрасывать мяч друг другу;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упражнять в пролезании в обруч и равновесии.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DC5C28-FFF7-4C97-B76A-9B9EADC2096F}"/>
              </a:ext>
            </a:extLst>
          </p:cNvPr>
          <p:cNvSpPr txBox="1"/>
          <p:nvPr/>
        </p:nvSpPr>
        <p:spPr>
          <a:xfrm>
            <a:off x="2997311" y="729735"/>
            <a:ext cx="19542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</p:txBody>
      </p:sp>
    </p:spTree>
    <p:extLst>
      <p:ext uri="{BB962C8B-B14F-4D97-AF65-F5344CB8AC3E}">
        <p14:creationId xmlns:p14="http://schemas.microsoft.com/office/powerpoint/2010/main" val="2396633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4219BE-0129-480A-9E36-A7F211246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ABC578-D4A8-4194-BF23-8A4F3644E12D}"/>
              </a:ext>
            </a:extLst>
          </p:cNvPr>
          <p:cNvSpPr txBox="1"/>
          <p:nvPr/>
        </p:nvSpPr>
        <p:spPr>
          <a:xfrm>
            <a:off x="910770" y="1318612"/>
            <a:ext cx="103704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одьба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и бег в колонне по одному между предметами, не задевая их; ходьба в колонне по одному с выполнением заданий по сигналу воспитателя;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бег врассыпную;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одьба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и бег проводятся в чередовании.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DC5C28-FFF7-4C97-B76A-9B9EADC2096F}"/>
              </a:ext>
            </a:extLst>
          </p:cNvPr>
          <p:cNvSpPr txBox="1"/>
          <p:nvPr/>
        </p:nvSpPr>
        <p:spPr>
          <a:xfrm>
            <a:off x="5039460" y="412471"/>
            <a:ext cx="21130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часть </a:t>
            </a:r>
          </a:p>
        </p:txBody>
      </p:sp>
    </p:spTree>
    <p:extLst>
      <p:ext uri="{BB962C8B-B14F-4D97-AF65-F5344CB8AC3E}">
        <p14:creationId xmlns:p14="http://schemas.microsoft.com/office/powerpoint/2010/main" val="1948622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DBDC2A-60C6-4A0A-AB2C-1F184FEB9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ABC578-D4A8-4194-BF23-8A4F3644E12D}"/>
              </a:ext>
            </a:extLst>
          </p:cNvPr>
          <p:cNvSpPr txBox="1"/>
          <p:nvPr/>
        </p:nvSpPr>
        <p:spPr>
          <a:xfrm>
            <a:off x="474673" y="1651847"/>
            <a:ext cx="5867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И. п.: основная стойка, мяч внизу в правой руке. 1 — руки в стороны; 2 — поднять вверх, переложить мяч в другую руку; 3 — в стороны; 4 — вернуться в исходное положение (6—7 раз).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DC5C28-FFF7-4C97-B76A-9B9EADC2096F}"/>
              </a:ext>
            </a:extLst>
          </p:cNvPr>
          <p:cNvSpPr txBox="1"/>
          <p:nvPr/>
        </p:nvSpPr>
        <p:spPr>
          <a:xfrm>
            <a:off x="444136" y="235720"/>
            <a:ext cx="78149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Общеразвивающие упражнения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малым мячом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3C94F1-ADD4-4F2F-B66A-D422246AF6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38976" l="4500" r="40500">
                        <a14:foregroundMark x1="16000" y1="7874" x2="16000" y2="7874"/>
                        <a14:foregroundMark x1="17250" y1="9843" x2="17250" y2="9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923" b="60184"/>
          <a:stretch/>
        </p:blipFill>
        <p:spPr>
          <a:xfrm>
            <a:off x="3667427" y="3705964"/>
            <a:ext cx="2674646" cy="300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2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4EED69-C5AC-4E88-8A9B-856771E24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ABC578-D4A8-4194-BF23-8A4F3644E12D}"/>
              </a:ext>
            </a:extLst>
          </p:cNvPr>
          <p:cNvSpPr txBox="1"/>
          <p:nvPr/>
        </p:nvSpPr>
        <p:spPr>
          <a:xfrm>
            <a:off x="769574" y="1989129"/>
            <a:ext cx="71359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И. п.: ноги на ширине плеч, мяч в правой руке. 1—2 - отвести руку вправо, поворот туловища вправо, посмотреть на мяч; 3—4 —вернуться в исходное положение, переложить мяч в левую руку. То же влево (6 раз).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DC5C28-FFF7-4C97-B76A-9B9EADC2096F}"/>
              </a:ext>
            </a:extLst>
          </p:cNvPr>
          <p:cNvSpPr txBox="1"/>
          <p:nvPr/>
        </p:nvSpPr>
        <p:spPr>
          <a:xfrm>
            <a:off x="430069" y="412471"/>
            <a:ext cx="78149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Общеразвивающие упражнения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малым мячом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4713C3-E2F2-499F-A743-C6A66A242F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73" b="73819" l="39750" r="73500">
                        <a14:foregroundMark x1="64000" y1="42717" x2="64000" y2="42717"/>
                        <a14:foregroundMark x1="62500" y1="44488" x2="62500" y2="44488"/>
                      </a14:backgroundRemoval>
                    </a14:imgEffect>
                  </a14:imgLayer>
                </a14:imgProps>
              </a:ext>
            </a:extLst>
          </a:blip>
          <a:srcRect l="35524" t="37343" r="22018" b="25462"/>
          <a:stretch/>
        </p:blipFill>
        <p:spPr>
          <a:xfrm>
            <a:off x="2696505" y="4020325"/>
            <a:ext cx="2550545" cy="283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89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85A58E-8B84-4C9C-B079-9F2201ECC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ABC578-D4A8-4194-BF23-8A4F3644E12D}"/>
              </a:ext>
            </a:extLst>
          </p:cNvPr>
          <p:cNvSpPr txBox="1"/>
          <p:nvPr/>
        </p:nvSpPr>
        <p:spPr>
          <a:xfrm>
            <a:off x="474673" y="2148381"/>
            <a:ext cx="64747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 И. п.: ноги на ширине ступни, параллельно, мяч в правой руке. 1 — поднять согнутую левую ногу, переложить мяч под ней в левую руку; 2 - опустить ногу, вернуться в исходное положение. То же правой ногой (6 раз).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DC5C28-FFF7-4C97-B76A-9B9EADC2096F}"/>
              </a:ext>
            </a:extLst>
          </p:cNvPr>
          <p:cNvSpPr txBox="1"/>
          <p:nvPr/>
        </p:nvSpPr>
        <p:spPr>
          <a:xfrm>
            <a:off x="317527" y="412471"/>
            <a:ext cx="78149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Общеразвивающие упражнения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малым мячом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1DD451-3C9B-4940-8FE9-1DE1E8E91E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868" b="97736" l="2632" r="28421">
                        <a14:foregroundMark x1="7368" y1="82642" x2="7368" y2="82642"/>
                        <a14:foregroundMark x1="5263" y1="84151" x2="5263" y2="84151"/>
                        <a14:foregroundMark x1="7368" y1="85283" x2="7368" y2="85283"/>
                        <a14:foregroundMark x1="7895" y1="87925" x2="7895" y2="87925"/>
                        <a14:foregroundMark x1="9474" y1="91321" x2="9474" y2="91321"/>
                        <a14:foregroundMark x1="11053" y1="87547" x2="11053" y2="87547"/>
                        <a14:foregroundMark x1="15263" y1="89057" x2="15263" y2="89057"/>
                        <a14:foregroundMark x1="17368" y1="89057" x2="17368" y2="89057"/>
                        <a14:foregroundMark x1="15789" y1="83396" x2="15789" y2="83396"/>
                        <a14:foregroundMark x1="14211" y1="84906" x2="14211" y2="84906"/>
                        <a14:foregroundMark x1="18421" y1="93962" x2="18421" y2="93962"/>
                        <a14:foregroundMark x1="13158" y1="92075" x2="13158" y2="92075"/>
                        <a14:foregroundMark x1="23158" y1="94340" x2="23158" y2="94340"/>
                        <a14:foregroundMark x1="25789" y1="93585" x2="25789" y2="93585"/>
                        <a14:backgroundMark x1="13158" y1="90943" x2="13158" y2="90943"/>
                      </a14:backgroundRemoval>
                    </a14:imgEffect>
                  </a14:imgLayer>
                </a14:imgProps>
              </a:ext>
            </a:extLst>
          </a:blip>
          <a:srcRect l="-250" t="78491" r="69774"/>
          <a:stretch/>
        </p:blipFill>
        <p:spPr>
          <a:xfrm>
            <a:off x="3541485" y="4343395"/>
            <a:ext cx="2554515" cy="251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88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156457-AAAD-4D9E-8E76-3BB252FA7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ABC578-D4A8-4194-BF23-8A4F3644E12D}"/>
              </a:ext>
            </a:extLst>
          </p:cNvPr>
          <p:cNvSpPr txBox="1"/>
          <p:nvPr/>
        </p:nvSpPr>
        <p:spPr>
          <a:xfrm>
            <a:off x="713824" y="2168033"/>
            <a:ext cx="63200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4. И. п.: основная стойка, мяч в обеих руках. 1 — уронить мяч; 2 — присесть, поймать; 3 — выпрямиться; 4 вернуться в исходное положение (5—6 раз).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DC5C28-FFF7-4C97-B76A-9B9EADC2096F}"/>
              </a:ext>
            </a:extLst>
          </p:cNvPr>
          <p:cNvSpPr txBox="1"/>
          <p:nvPr/>
        </p:nvSpPr>
        <p:spPr>
          <a:xfrm>
            <a:off x="444136" y="422297"/>
            <a:ext cx="78149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Общеразвивающие упражнения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малым мячом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6AE393-0DDC-4A7E-805F-C69C86668F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24" b="81125" l="44000" r="77143">
                        <a14:foregroundMark x1="54000" y1="74229" x2="54000" y2="74229"/>
                        <a14:foregroundMark x1="52286" y1="71143" x2="52286" y2="71143"/>
                        <a14:foregroundMark x1="53429" y1="65880" x2="53429" y2="65880"/>
                        <a14:foregroundMark x1="50857" y1="66425" x2="50857" y2="66425"/>
                        <a14:foregroundMark x1="50000" y1="58802" x2="50000" y2="58802"/>
                        <a14:foregroundMark x1="51714" y1="58439" x2="51714" y2="58439"/>
                        <a14:foregroundMark x1="53714" y1="59347" x2="53714" y2="59347"/>
                        <a14:foregroundMark x1="53714" y1="61706" x2="53714" y2="61706"/>
                        <a14:foregroundMark x1="58000" y1="61343" x2="58000" y2="61343"/>
                        <a14:foregroundMark x1="64000" y1="60617" x2="64000" y2="60617"/>
                        <a14:foregroundMark x1="66000" y1="59891" x2="66000" y2="59891"/>
                        <a14:foregroundMark x1="65429" y1="63339" x2="65429" y2="63339"/>
                        <a14:foregroundMark x1="60000" y1="61343" x2="60000" y2="61343"/>
                        <a14:foregroundMark x1="55143" y1="63521" x2="55143" y2="63521"/>
                      </a14:backgroundRemoval>
                    </a14:imgEffect>
                  </a14:imgLayer>
                </a14:imgProps>
              </a:ext>
            </a:extLst>
          </a:blip>
          <a:srcRect l="39986" t="54079" r="18653" b="18818"/>
          <a:stretch/>
        </p:blipFill>
        <p:spPr>
          <a:xfrm>
            <a:off x="2639142" y="3678497"/>
            <a:ext cx="2931888" cy="302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75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D6AB6B-8DAC-423A-B549-A015EAE7A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ABC578-D4A8-4194-BF23-8A4F3644E12D}"/>
              </a:ext>
            </a:extLst>
          </p:cNvPr>
          <p:cNvSpPr txBox="1"/>
          <p:nvPr/>
        </p:nvSpPr>
        <p:spPr>
          <a:xfrm>
            <a:off x="784161" y="2510532"/>
            <a:ext cx="61867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5. И. п.: стоя на коленях, мяч в правой руке. 1—2 — прокатить мяч от себя вправо; 3—4 — к себе. То же влево (6 раз, темп медленный).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DC5C28-FFF7-4C97-B76A-9B9EADC2096F}"/>
              </a:ext>
            </a:extLst>
          </p:cNvPr>
          <p:cNvSpPr txBox="1"/>
          <p:nvPr/>
        </p:nvSpPr>
        <p:spPr>
          <a:xfrm>
            <a:off x="359730" y="412471"/>
            <a:ext cx="78149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Общеразвивающие упражнения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малым мячом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9F0C91-3E6B-40E2-93AB-52BB93ABED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632" b="70417" l="19143" r="46571">
                        <a14:backgroundMark x1="25429" y1="63339" x2="25429" y2="63339"/>
                      </a14:backgroundRemoval>
                    </a14:imgEffect>
                  </a14:imgLayer>
                </a14:imgProps>
              </a:ext>
            </a:extLst>
          </a:blip>
          <a:srcRect l="17782" t="50816" r="50000" b="29328"/>
          <a:stretch/>
        </p:blipFill>
        <p:spPr>
          <a:xfrm>
            <a:off x="2378780" y="3562638"/>
            <a:ext cx="3396344" cy="329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7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6E6910-EBCE-4F2A-80AD-2DBD4C763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ABC578-D4A8-4194-BF23-8A4F3644E12D}"/>
              </a:ext>
            </a:extLst>
          </p:cNvPr>
          <p:cNvSpPr txBox="1"/>
          <p:nvPr/>
        </p:nvSpPr>
        <p:spPr>
          <a:xfrm>
            <a:off x="533400" y="1815097"/>
            <a:ext cx="66270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6. И. п.: сидя ноги врозь, мяч в правой руке. 1 — руки в стороны; 2— наклониться, коснуться мячом носка левой ноги; З — выпрямиться, руки в стороны; 4 вернуться в исходное положение, переложить мяч в другую руку. То же к правой ноге (6 раз).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DC5C28-FFF7-4C97-B76A-9B9EADC2096F}"/>
              </a:ext>
            </a:extLst>
          </p:cNvPr>
          <p:cNvSpPr txBox="1"/>
          <p:nvPr/>
        </p:nvSpPr>
        <p:spPr>
          <a:xfrm>
            <a:off x="441848" y="369158"/>
            <a:ext cx="78149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Общеразвивающие упражнения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малым мячом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32017C-9AC8-4CFB-BE21-F03717B10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60" b="31942" l="54571" r="98000">
                        <a14:foregroundMark x1="71429" y1="24138" x2="71429" y2="24138"/>
                        <a14:foregroundMark x1="82000" y1="19419" x2="82000" y2="19419"/>
                        <a14:foregroundMark x1="86857" y1="19964" x2="86857" y2="19964"/>
                        <a14:foregroundMark x1="90857" y1="23230" x2="90857" y2="23230"/>
                      </a14:backgroundRemoval>
                    </a14:imgEffect>
                  </a14:imgLayer>
                </a14:imgProps>
              </a:ext>
            </a:extLst>
          </a:blip>
          <a:srcRect l="50000" t="4536" b="65556"/>
          <a:stretch/>
        </p:blipFill>
        <p:spPr>
          <a:xfrm>
            <a:off x="2188530" y="4000921"/>
            <a:ext cx="3164115" cy="297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317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632</Words>
  <Application>Microsoft Office PowerPoint</Application>
  <PresentationFormat>Широкоэкранный</PresentationFormat>
  <Paragraphs>46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вася</dc:creator>
  <cp:lastModifiedBy>вася</cp:lastModifiedBy>
  <cp:revision>23</cp:revision>
  <dcterms:created xsi:type="dcterms:W3CDTF">2021-01-15T10:28:12Z</dcterms:created>
  <dcterms:modified xsi:type="dcterms:W3CDTF">2021-01-20T09:45:51Z</dcterms:modified>
</cp:coreProperties>
</file>