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1.ozone.ru/multimedia/1029214529.jpg"/>
          <p:cNvPicPr>
            <a:picLocks noChangeAspect="1" noChangeArrowheads="1"/>
          </p:cNvPicPr>
          <p:nvPr/>
        </p:nvPicPr>
        <p:blipFill>
          <a:blip r:embed="rId2" cstate="print"/>
          <a:srcRect l="1958" t="2751" r="2199" b="2751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9269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старшей группы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1B05A-E381-4C8A-862F-91C8119EEC2B}"/>
              </a:ext>
            </a:extLst>
          </p:cNvPr>
          <p:cNvSpPr txBox="1"/>
          <p:nvPr/>
        </p:nvSpPr>
        <p:spPr>
          <a:xfrm>
            <a:off x="1979712" y="1340768"/>
            <a:ext cx="5538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«Пастух и стадо»</a:t>
            </a:r>
          </a:p>
        </p:txBody>
      </p:sp>
      <p:pic>
        <p:nvPicPr>
          <p:cNvPr id="15362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9350" y="1628800"/>
            <a:ext cx="3314650" cy="3314650"/>
          </a:xfrm>
          <a:prstGeom prst="rect">
            <a:avLst/>
          </a:prstGeom>
          <a:noFill/>
        </p:spPr>
      </p:pic>
      <p:pic>
        <p:nvPicPr>
          <p:cNvPr id="10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793" r="52207"/>
          <a:stretch>
            <a:fillRect/>
          </a:stretch>
        </p:blipFill>
        <p:spPr bwMode="auto">
          <a:xfrm>
            <a:off x="2267744" y="2708920"/>
            <a:ext cx="1584176" cy="1730474"/>
          </a:xfrm>
          <a:prstGeom prst="rect">
            <a:avLst/>
          </a:prstGeom>
          <a:noFill/>
        </p:spPr>
      </p:pic>
      <p:pic>
        <p:nvPicPr>
          <p:cNvPr id="11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621" r="50034"/>
          <a:stretch>
            <a:fillRect/>
          </a:stretch>
        </p:blipFill>
        <p:spPr bwMode="auto">
          <a:xfrm>
            <a:off x="251520" y="2780928"/>
            <a:ext cx="1656184" cy="1802482"/>
          </a:xfrm>
          <a:prstGeom prst="rect">
            <a:avLst/>
          </a:prstGeom>
          <a:noFill/>
        </p:spPr>
      </p:pic>
      <p:pic>
        <p:nvPicPr>
          <p:cNvPr id="12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621" r="52207"/>
          <a:stretch>
            <a:fillRect/>
          </a:stretch>
        </p:blipFill>
        <p:spPr bwMode="auto">
          <a:xfrm>
            <a:off x="3635896" y="4005064"/>
            <a:ext cx="1584176" cy="1802482"/>
          </a:xfrm>
          <a:prstGeom prst="rect">
            <a:avLst/>
          </a:prstGeom>
          <a:noFill/>
        </p:spPr>
      </p:pic>
      <p:pic>
        <p:nvPicPr>
          <p:cNvPr id="13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793" r="50034"/>
          <a:stretch>
            <a:fillRect/>
          </a:stretch>
        </p:blipFill>
        <p:spPr bwMode="auto">
          <a:xfrm>
            <a:off x="1187624" y="4581128"/>
            <a:ext cx="1656184" cy="1730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237401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И. п.: основная стойка, руки на поясе. На счет 1—4 —- прыжки на правой ноге, на счет 5—8— на левой ноге, и так попеременно под счет воспитателя, затем пауза и снова прыжки (3—4 раза).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7636" y="332656"/>
            <a:ext cx="675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24578" name="Picture 2" descr="https://sun9-19.userapi.com/c845322/v845322446/3e394/jupFpw0XTA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9665" r="94407">
                        <a14:foregroundMark x1="78428" y1="32285" x2="78428" y2="32285"/>
                        <a14:foregroundMark x1="59598" y1="33775" x2="59598" y2="33775"/>
                        <a14:backgroundMark x1="79525" y1="40397" x2="79525" y2="40397"/>
                      </a14:backgroundRemoval>
                    </a14:imgEffect>
                  </a14:imgLayer>
                </a14:imgProps>
              </a:ext>
            </a:extLst>
          </a:blip>
          <a:srcRect l="44072"/>
          <a:stretch/>
        </p:blipFill>
        <p:spPr bwMode="auto">
          <a:xfrm>
            <a:off x="4883995" y="3574274"/>
            <a:ext cx="1544678" cy="3049707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D62D4309-505C-4609-808A-BA33290E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  <p:pic>
        <p:nvPicPr>
          <p:cNvPr id="10" name="Picture 2" descr="https://sun9-19.userapi.com/c845322/v845322446/3e394/jupFpw0XTA8.jpg">
            <a:extLst>
              <a:ext uri="{FF2B5EF4-FFF2-40B4-BE49-F238E27FC236}">
                <a16:creationId xmlns:a16="http://schemas.microsoft.com/office/drawing/2014/main" id="{E1274816-8101-408F-B792-5CCAEA079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93" r="50335">
                        <a14:foregroundMark x1="28336" y1="20695" x2="28336" y2="20695"/>
                        <a14:foregroundMark x1="35649" y1="30629" x2="35649" y2="30629"/>
                        <a14:foregroundMark x1="30896" y1="23510" x2="30896" y2="23510"/>
                        <a14:foregroundMark x1="24132" y1="31126" x2="24132" y2="31126"/>
                        <a14:foregroundMark x1="33638" y1="82450" x2="33638" y2="82450"/>
                      </a14:backgroundRemoval>
                    </a14:imgEffect>
                  </a14:imgLayer>
                </a14:imgProps>
              </a:ext>
            </a:extLst>
          </a:blip>
          <a:srcRect r="44072"/>
          <a:stretch/>
        </p:blipFill>
        <p:spPr bwMode="auto">
          <a:xfrm>
            <a:off x="3368417" y="3618944"/>
            <a:ext cx="1544678" cy="304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422068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Метание мешочков горизонтальную цель с расстояния 3 м одной рукой снизу (5—б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8173" y="332656"/>
            <a:ext cx="6349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53AEA7DE-1142-4EE5-94DF-0E9C5766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  <p:pic>
        <p:nvPicPr>
          <p:cNvPr id="5122" name="Picture 2" descr="https://fs00.infourok.ru/images/doc/74/89618/hello_html_m8539ade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001"/>
          <a:stretch>
            <a:fillRect/>
          </a:stretch>
        </p:blipFill>
        <p:spPr bwMode="auto">
          <a:xfrm>
            <a:off x="1836878" y="2996952"/>
            <a:ext cx="6230409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606734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Подлезание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 шнур (палку) боком справа и слева (б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8173" y="332656"/>
            <a:ext cx="6349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755AE399-8513-4307-A2EA-8A67FCF4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  <p:pic>
        <p:nvPicPr>
          <p:cNvPr id="4098" name="Picture 2" descr="https://iknigi.net/books_files/online_html/71720/i_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852936"/>
            <a:ext cx="3366542" cy="295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606734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Ходьба на носках между набивными мячами 2—З раза.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8173" y="332656"/>
            <a:ext cx="6349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BCD00AAD-F5E5-4675-90D8-3CD32D0E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  <p:pic>
        <p:nvPicPr>
          <p:cNvPr id="3074" name="Picture 2" descr="https://ds05.infourok.ru/uploads/ex/0b80/0005148f-acf652f9/hello_html_4edc6a6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564904"/>
            <a:ext cx="5600700" cy="332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5352" y="971709"/>
            <a:ext cx="82809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Пастуху даём дудочку, плёточку. Выбираем место, куда погонит стадо пастух. 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Дети изображают стадо (коров, теляток, овец).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Волк сидит на противоположной стороне площадки (может спрятаться за дерево).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Произносят слова: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, serif"/>
              </a:rPr>
              <a:t>Рано –рано по утру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, serif"/>
              </a:rPr>
              <a:t>Пастушок: «Ту- </a:t>
            </a:r>
            <a:r>
              <a:rPr lang="ru-RU" sz="2000" b="1" i="1" dirty="0" err="1">
                <a:solidFill>
                  <a:srgbClr val="002060"/>
                </a:solidFill>
                <a:latin typeface="Times New Roman, serif"/>
              </a:rPr>
              <a:t>ру</a:t>
            </a:r>
            <a:r>
              <a:rPr lang="ru-RU" sz="2000" b="1" i="1" dirty="0">
                <a:solidFill>
                  <a:srgbClr val="002060"/>
                </a:solidFill>
                <a:latin typeface="Times New Roman, serif"/>
              </a:rPr>
              <a:t> – </a:t>
            </a:r>
            <a:r>
              <a:rPr lang="ru-RU" sz="2000" b="1" i="1" dirty="0" err="1">
                <a:solidFill>
                  <a:srgbClr val="002060"/>
                </a:solidFill>
                <a:latin typeface="Times New Roman, serif"/>
              </a:rPr>
              <a:t>ру</a:t>
            </a:r>
            <a:r>
              <a:rPr lang="ru-RU" sz="2000" b="1" i="1" dirty="0">
                <a:solidFill>
                  <a:srgbClr val="002060"/>
                </a:solidFill>
                <a:latin typeface="Times New Roman, serif"/>
              </a:rPr>
              <a:t> – </a:t>
            </a:r>
            <a:r>
              <a:rPr lang="ru-RU" sz="2000" b="1" i="1" dirty="0" err="1">
                <a:solidFill>
                  <a:srgbClr val="002060"/>
                </a:solidFill>
                <a:latin typeface="Times New Roman, serif"/>
              </a:rPr>
              <a:t>ру</a:t>
            </a:r>
            <a:r>
              <a:rPr lang="ru-RU" sz="2000" b="1" dirty="0">
                <a:solidFill>
                  <a:srgbClr val="002060"/>
                </a:solidFill>
                <a:latin typeface="Times New Roman, serif"/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000" b="1" i="1" dirty="0">
                <a:solidFill>
                  <a:srgbClr val="002060"/>
                </a:solidFill>
                <a:effectLst/>
                <a:latin typeface="Times New Roman, serif"/>
              </a:rPr>
              <a:t>А коровки в лад ему</a:t>
            </a:r>
            <a:endParaRPr lang="ru-RU" sz="2000" b="1" dirty="0">
              <a:solidFill>
                <a:srgbClr val="00206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dirty="0">
                <a:solidFill>
                  <a:srgbClr val="002060"/>
                </a:solidFill>
                <a:effectLst/>
                <a:latin typeface="Times New Roman, serif"/>
              </a:rPr>
              <a:t>Затянули: «Му –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, serif"/>
              </a:rPr>
              <a:t>му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, serif"/>
              </a:rPr>
              <a:t> –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, serif"/>
              </a:rPr>
              <a:t>му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, serif"/>
              </a:rPr>
              <a:t>.</a:t>
            </a:r>
            <a:endParaRPr lang="ru-RU" sz="2000" b="1" dirty="0">
              <a:solidFill>
                <a:srgbClr val="002060"/>
              </a:solidFill>
              <a:effectLst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На слова </a:t>
            </a:r>
            <a:r>
              <a:rPr lang="ru-RU" sz="2000" b="1" dirty="0">
                <a:solidFill>
                  <a:srgbClr val="002060"/>
                </a:solidFill>
                <a:latin typeface="Times New Roman, serif"/>
              </a:rPr>
              <a:t>«Ту – </a:t>
            </a:r>
            <a:r>
              <a:rPr lang="ru-RU" sz="2000" b="1" dirty="0" err="1">
                <a:solidFill>
                  <a:srgbClr val="002060"/>
                </a:solidFill>
                <a:latin typeface="Times New Roman, serif"/>
              </a:rPr>
              <a:t>ру</a:t>
            </a:r>
            <a:r>
              <a:rPr lang="ru-RU" sz="2000" b="1" dirty="0">
                <a:solidFill>
                  <a:srgbClr val="002060"/>
                </a:solidFill>
                <a:latin typeface="Times New Roman, serif"/>
              </a:rPr>
              <a:t> –</a:t>
            </a:r>
            <a:r>
              <a:rPr lang="ru-RU" sz="2000" b="1" dirty="0" err="1">
                <a:solidFill>
                  <a:srgbClr val="002060"/>
                </a:solidFill>
                <a:latin typeface="Times New Roman, serif"/>
              </a:rPr>
              <a:t>ру</a:t>
            </a:r>
            <a:r>
              <a:rPr lang="ru-RU" sz="2000" b="1" dirty="0">
                <a:solidFill>
                  <a:srgbClr val="002060"/>
                </a:solidFill>
                <a:latin typeface="Times New Roman, serif"/>
              </a:rPr>
              <a:t>» </a:t>
            </a:r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пастушок играет в дудочку, после слов </a:t>
            </a:r>
            <a:r>
              <a:rPr lang="ru-RU" sz="2000" b="1" dirty="0">
                <a:solidFill>
                  <a:srgbClr val="002060"/>
                </a:solidFill>
                <a:latin typeface="Times New Roman, serif"/>
              </a:rPr>
              <a:t>« Му –</a:t>
            </a:r>
            <a:r>
              <a:rPr lang="ru-RU" sz="2000" b="1" dirty="0" err="1">
                <a:solidFill>
                  <a:srgbClr val="002060"/>
                </a:solidFill>
                <a:latin typeface="Times New Roman, serif"/>
              </a:rPr>
              <a:t>му</a:t>
            </a:r>
            <a:r>
              <a:rPr lang="ru-RU" sz="2000" b="1" dirty="0">
                <a:solidFill>
                  <a:srgbClr val="002060"/>
                </a:solidFill>
                <a:latin typeface="Times New Roman, serif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Times New Roman, serif"/>
              </a:rPr>
              <a:t>му</a:t>
            </a:r>
            <a:r>
              <a:rPr lang="ru-RU" sz="2000" b="1" dirty="0">
                <a:solidFill>
                  <a:srgbClr val="002060"/>
                </a:solidFill>
                <a:latin typeface="Times New Roman, serif"/>
              </a:rPr>
              <a:t>»</a:t>
            </a:r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 коровки мычат.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Пастушок выгоняет стадо и внимательно следит, не появиться ли волк, который будет охотиться за овцами, телятками.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Увидев волка, пастушок щёлкает кнутом, как бы отпугивает его и гонит стадо домой.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55143"/>
            <a:ext cx="752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Подвижная игра «Пастух и стадо»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1.ozone.ru/multimedia/1029214529.jpg"/>
          <p:cNvPicPr>
            <a:picLocks noChangeAspect="1" noChangeArrowheads="1"/>
          </p:cNvPicPr>
          <p:nvPr/>
        </p:nvPicPr>
        <p:blipFill>
          <a:blip r:embed="rId2" cstate="print"/>
          <a:srcRect l="1958" t="2751" r="2199" b="2751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1B05A-E381-4C8A-862F-91C8119EEC2B}"/>
              </a:ext>
            </a:extLst>
          </p:cNvPr>
          <p:cNvSpPr txBox="1"/>
          <p:nvPr/>
        </p:nvSpPr>
        <p:spPr>
          <a:xfrm>
            <a:off x="1079612" y="384964"/>
            <a:ext cx="752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Подвижная игра «Пастух и стадо»</a:t>
            </a:r>
          </a:p>
        </p:txBody>
      </p:sp>
      <p:pic>
        <p:nvPicPr>
          <p:cNvPr id="15362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9350" y="1628800"/>
            <a:ext cx="3314650" cy="3314650"/>
          </a:xfrm>
          <a:prstGeom prst="rect">
            <a:avLst/>
          </a:prstGeom>
          <a:noFill/>
        </p:spPr>
      </p:pic>
      <p:pic>
        <p:nvPicPr>
          <p:cNvPr id="10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793" r="52207"/>
          <a:stretch>
            <a:fillRect/>
          </a:stretch>
        </p:blipFill>
        <p:spPr bwMode="auto">
          <a:xfrm>
            <a:off x="2267744" y="2708920"/>
            <a:ext cx="1584176" cy="1730474"/>
          </a:xfrm>
          <a:prstGeom prst="rect">
            <a:avLst/>
          </a:prstGeom>
          <a:noFill/>
        </p:spPr>
      </p:pic>
      <p:pic>
        <p:nvPicPr>
          <p:cNvPr id="11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621" r="50034"/>
          <a:stretch>
            <a:fillRect/>
          </a:stretch>
        </p:blipFill>
        <p:spPr bwMode="auto">
          <a:xfrm>
            <a:off x="251520" y="2780928"/>
            <a:ext cx="1656184" cy="1802482"/>
          </a:xfrm>
          <a:prstGeom prst="rect">
            <a:avLst/>
          </a:prstGeom>
          <a:noFill/>
        </p:spPr>
      </p:pic>
      <p:pic>
        <p:nvPicPr>
          <p:cNvPr id="12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621" r="52207"/>
          <a:stretch>
            <a:fillRect/>
          </a:stretch>
        </p:blipFill>
        <p:spPr bwMode="auto">
          <a:xfrm>
            <a:off x="3635896" y="4005064"/>
            <a:ext cx="1584176" cy="1802482"/>
          </a:xfrm>
          <a:prstGeom prst="rect">
            <a:avLst/>
          </a:prstGeom>
          <a:noFill/>
        </p:spPr>
      </p:pic>
      <p:pic>
        <p:nvPicPr>
          <p:cNvPr id="13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793" r="50034"/>
          <a:stretch>
            <a:fillRect/>
          </a:stretch>
        </p:blipFill>
        <p:spPr bwMode="auto">
          <a:xfrm>
            <a:off x="1187624" y="4581128"/>
            <a:ext cx="1656184" cy="1730474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7A87A8-0F28-4DFE-830A-F115D0E75914}"/>
              </a:ext>
            </a:extLst>
          </p:cNvPr>
          <p:cNvSpPr txBox="1"/>
          <p:nvPr/>
        </p:nvSpPr>
        <p:spPr>
          <a:xfrm>
            <a:off x="3171890" y="1283276"/>
            <a:ext cx="47056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Рано –рано по утру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Пастушок: «Ту-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ру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 –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ру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 –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ру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А коровки в лад ему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Затянули: «Му –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му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 –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му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, serif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412776"/>
            <a:ext cx="8568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детей в ходьбе с перестроением в пары и обратно;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умение в метании в горизонтальную цель;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в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подлезании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 рейку в группировке и равновесии.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332656"/>
            <a:ext cx="2356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pic>
        <p:nvPicPr>
          <p:cNvPr id="6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621" r="50034"/>
          <a:stretch>
            <a:fillRect/>
          </a:stretch>
        </p:blipFill>
        <p:spPr bwMode="auto">
          <a:xfrm>
            <a:off x="3563888" y="4437112"/>
            <a:ext cx="1656184" cy="1802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268760"/>
            <a:ext cx="88204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в шеренгу, перестроение в колонну по одному, затем перестроение в пары в ходьбе;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парами, перестроение в колонну по одному в движении;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ходьба и бег врассыпную с остановкой на сигнал воспитателя.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8783" y="332656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</a:p>
        </p:txBody>
      </p:sp>
      <p:pic>
        <p:nvPicPr>
          <p:cNvPr id="14340" name="Picture 4" descr="https://img2.freepng.ru/20180515/law/kisspng-easter-bunny-rabbit-cartoon-clip-art-5afa5f281e3434.0913226115263578001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  <p:pic>
        <p:nvPicPr>
          <p:cNvPr id="7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621" r="50034"/>
          <a:stretch>
            <a:fillRect/>
          </a:stretch>
        </p:blipFill>
        <p:spPr bwMode="auto">
          <a:xfrm>
            <a:off x="4355976" y="4797152"/>
            <a:ext cx="1656184" cy="1802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п.: основная стойка руки в стороны. 1—— согнуть руки к плечам, пальцы сжать в кулаки; 2— вернуться в исходное положение (6—7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2290" y="332656"/>
            <a:ext cx="6941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17410" name="Picture 2" descr="https://5-bal.ru/pars_docs/refs/8/7149/7149_html_m7deba4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6" b="89931" l="3043" r="27500">
                        <a14:foregroundMark x1="16957" y1="34722" x2="16957" y2="34722"/>
                        <a14:foregroundMark x1="16957" y1="26389" x2="16957" y2="26389"/>
                        <a14:foregroundMark x1="16304" y1="11458" x2="16304" y2="11458"/>
                        <a14:foregroundMark x1="12935" y1="30556" x2="12935" y2="30556"/>
                        <a14:foregroundMark x1="15978" y1="48958" x2="15978" y2="48958"/>
                        <a14:foregroundMark x1="16739" y1="58333" x2="16739" y2="58333"/>
                        <a14:foregroundMark x1="14674" y1="65972" x2="14674" y2="65972"/>
                        <a14:foregroundMark x1="16739" y1="72917" x2="16739" y2="72917"/>
                        <a14:foregroundMark x1="15978" y1="56944" x2="15978" y2="56944"/>
                        <a14:foregroundMark x1="17283" y1="48611" x2="17283" y2="48611"/>
                        <a14:foregroundMark x1="19457" y1="31597" x2="19457" y2="31597"/>
                        <a14:foregroundMark x1="16087" y1="29861" x2="16087" y2="29861"/>
                        <a14:foregroundMark x1="14674" y1="23611" x2="14674" y2="23611"/>
                        <a14:foregroundMark x1="18478" y1="25000" x2="18478" y2="25000"/>
                        <a14:foregroundMark x1="15109" y1="68056" x2="15109" y2="68056"/>
                      </a14:backgroundRemoval>
                    </a14:imgEffect>
                  </a14:imgLayer>
                </a14:imgProps>
              </a:ext>
            </a:extLst>
          </a:blip>
          <a:srcRect r="69430"/>
          <a:stretch>
            <a:fillRect/>
          </a:stretch>
        </p:blipFill>
        <p:spPr bwMode="auto">
          <a:xfrm>
            <a:off x="3347864" y="3068960"/>
            <a:ext cx="2678832" cy="2743201"/>
          </a:xfrm>
          <a:prstGeom prst="rect">
            <a:avLst/>
          </a:prstGeom>
          <a:noFill/>
        </p:spPr>
      </p:pic>
      <p:pic>
        <p:nvPicPr>
          <p:cNvPr id="11" name="Picture 2" descr="https://us.123rf.com/450wm/sararoom/sararoom1209/sararoom120900011/15063105-little-shepherd-and-black-sheep-.jpg?ver=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621" r="50034"/>
          <a:stretch>
            <a:fillRect/>
          </a:stretch>
        </p:blipFill>
        <p:spPr bwMode="auto">
          <a:xfrm>
            <a:off x="755576" y="3789040"/>
            <a:ext cx="1224136" cy="1332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п.: основная стойка, руки на поясе. 1 — правую ногу поставить вперед на носок; 2—вернуться в исходное положение. То же левой ногой (6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7636" y="332656"/>
            <a:ext cx="675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9" name="Picture 2" descr="https://5-bal.ru/pars_docs/refs/8/7149/7149_html_m681058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89" b="98270" l="2717" r="25109"/>
                    </a14:imgEffect>
                  </a14:imgLayer>
                </a14:imgProps>
              </a:ext>
            </a:extLst>
          </a:blip>
          <a:srcRect r="72061"/>
          <a:stretch>
            <a:fillRect/>
          </a:stretch>
        </p:blipFill>
        <p:spPr bwMode="auto">
          <a:xfrm>
            <a:off x="3635896" y="3068960"/>
            <a:ext cx="2448272" cy="2752725"/>
          </a:xfrm>
          <a:prstGeom prst="rect">
            <a:avLst/>
          </a:prstGeom>
          <a:noFill/>
        </p:spPr>
      </p:pic>
      <p:pic>
        <p:nvPicPr>
          <p:cNvPr id="10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63FAA7D0-CC2E-44AE-86AC-21849EFB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п.: ноги врозь, руки в стороны. 1 —2 — наклон вперед, коснуться пальцами пола; 3—4 — вернуться в исходное положение (6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2290" y="332656"/>
            <a:ext cx="6941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19458" name="Picture 2" descr="http://tennis74.ru/articles/image/content/catalog/articles/exercises%20for%20body/exercises%20for%20body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829" y="3284984"/>
            <a:ext cx="3611555" cy="2708666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2C8B4C7B-95BD-4EBB-BBC2-D989BF78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п.: лежа на спине, руки вдоль туловища. 1 — согнуть колени, обхватить руками, прижаться головой к коленям; 2 -— вернуться в исходное положение (5—6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7636" y="332656"/>
            <a:ext cx="675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21506" name="Picture 2" descr="https://yandex.ru/images/_crpd/5cx4eD113/7a39b0Da8/7-6b_jMHQ2vLLfgIUunXbo9BMXyVauSTUKQ1yQlLAWUDFZspTSvvF6u7KmUsDCm-JAcdePNXzAzCv4DwnxwPuKb2z9ZOP1ZiiiyZFU8st2-afVA0tDuxomyFZYF0FxEtdj2XGPB-71aa-nskmBwxrli7tfSKiyHoD35AXUYgEtSvurevRm-7zs_t6CATzdPumlVZxMkywMqolBVIDV9J0Cstkz1lU8sW8t4vHCXNTEMQGwmwzjsNRA_-zEnCwLKsm7pqCy5vCx-HxeAg-wn7miL9jaztuhQ2DER9EI3nMawD9VedYZvv0iY2-4h9kdB3JGtVRBKLuTD3HmBhtszGtC8C7ttWW5O_W23w6F_da0JSVYEo7SbkPliYPXCJFz1ol-VbjWmrd7omOt8oAV3k_yRXjbjKUx28D_7UwT58MjAfImZDGjff41Nl5FT3lSfK2t3t4LnSQOLk_K00PY8p8Ie5z0k9c0MGzmZz5OGRZHt8E9HUuqsZBN9e6FUuBM7M5yLe05ozWx-vxUQgy5E_Pibl8ZjtRsxO8NQpDAWPMeBfqWdBoXtj-kZKC5C9yXzbcEOpTJ6fjXh3YowxNmSCeKuqas--7wPj3yno0IeJ3xpm9V00nUK0KgyYLYSN7yU45-0zWbmvk1aq2i84SV18uzB7_cTeJ-lET-rYqZ5sjiDb5m6T3munF2_ROIT_gUPq5lmVpL3GLDIwOG20AcP1jBfJhy0dH0uOClJD-HXFNDM019lQNs-RPCMSYKXKiJJEB44O_x5rY5ODydRYjwE7Sm5tjfSVOiRW7FCViBlPXdT7rUOpuZPvls4mA-S11fzLOGNdEFob_exPvkRRcnBeTN-O9htaCxMf49WoGHeNp7ZuMXl8cXZgJmz0KdBR-8XUo_kXne2jfzLaGhc0udF8j4hv9fxmV_G81264GWJgwrAvfhYrtqOvc6vx2Mh38dNqnhlxpE2qkLJAPKXMjZ9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9" b="96143" l="1357" r="9780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68417" y="4100652"/>
            <a:ext cx="2239248" cy="1636193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1C6EC3A7-4F8E-4AAB-8811-5C2774B4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п.: лежа на спине, руки вдоль туловища. Вращение попеременно согнутыми ногами («велосипед») на счет 1—8, затем пауза, отдых и снова повторить (5—6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2290" y="332656"/>
            <a:ext cx="694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22530" name="Picture 2" descr="http://andrologmed.ru/wp-content/uploads/3/5/c/35c3721a559e4dd7c9f3984594238c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91" l="429" r="99000">
                        <a14:foregroundMark x1="14143" y1="34943" x2="14143" y2="34943"/>
                        <a14:foregroundMark x1="45143" y1="37500" x2="45143" y2="37500"/>
                        <a14:foregroundMark x1="53143" y1="60795" x2="53143" y2="60795"/>
                        <a14:foregroundMark x1="40143" y1="61648" x2="40143" y2="61648"/>
                        <a14:foregroundMark x1="68429" y1="67898" x2="68429" y2="67898"/>
                        <a14:foregroundMark x1="64000" y1="66193" x2="64000" y2="66193"/>
                        <a14:foregroundMark x1="21286" y1="7102" x2="21286" y2="7102"/>
                        <a14:foregroundMark x1="55857" y1="70739" x2="55857" y2="70739"/>
                        <a14:foregroundMark x1="62571" y1="83239" x2="62571" y2="83239"/>
                        <a14:foregroundMark x1="29857" y1="67045" x2="29857" y2="6704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76318" y="4233428"/>
            <a:ext cx="3528392" cy="1624609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49489C5C-C28A-4E99-9596-F1C8EC0E6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И. п.: сидя, ноги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скрестно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руки на поясе. 1 — поворот туловища вправо, правую руку в сторону; 2 вернуться в исходное положение. То же влево (6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7636" y="332656"/>
            <a:ext cx="675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23554" name="Picture 2" descr="https://ebooks.grsu.by/bogurin/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7" b="89956" l="7629" r="93402">
                        <a14:foregroundMark x1="23299" y1="4148" x2="23299" y2="4148"/>
                        <a14:foregroundMark x1="25155" y1="19432" x2="25155" y2="19432"/>
                        <a14:foregroundMark x1="23299" y1="10917" x2="23299" y2="10917"/>
                        <a14:foregroundMark x1="20619" y1="43450" x2="20619" y2="43450"/>
                        <a14:foregroundMark x1="30103" y1="53493" x2="30103" y2="53493"/>
                        <a14:foregroundMark x1="19175" y1="53493" x2="19175" y2="53493"/>
                        <a14:foregroundMark x1="11134" y1="28166" x2="11134" y2="28166"/>
                        <a14:foregroundMark x1="31340" y1="24236" x2="31340" y2="24236"/>
                        <a14:foregroundMark x1="78557" y1="32314" x2="78557" y2="32314"/>
                        <a14:foregroundMark x1="78969" y1="12664" x2="78969" y2="12664"/>
                        <a14:foregroundMark x1="74021" y1="24236" x2="74021" y2="24236"/>
                        <a14:foregroundMark x1="74021" y1="45852" x2="74021" y2="45852"/>
                        <a14:foregroundMark x1="73608" y1="53493" x2="73608" y2="53493"/>
                        <a14:foregroundMark x1="83505" y1="55022" x2="83505" y2="55022"/>
                      </a14:backgroundRemoval>
                    </a14:imgEffect>
                  </a14:imgLayer>
                </a14:imgProps>
              </a:ext>
            </a:extLst>
          </a:blip>
          <a:srcRect b="7259"/>
          <a:stretch>
            <a:fillRect/>
          </a:stretch>
        </p:blipFill>
        <p:spPr bwMode="auto">
          <a:xfrm>
            <a:off x="3381597" y="3535075"/>
            <a:ext cx="3206627" cy="2808312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F7BED489-ABA8-401C-B637-E76276F3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612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Times New Roman, serif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вася</cp:lastModifiedBy>
  <cp:revision>26</cp:revision>
  <dcterms:created xsi:type="dcterms:W3CDTF">2020-12-10T07:12:15Z</dcterms:created>
  <dcterms:modified xsi:type="dcterms:W3CDTF">2021-03-22T12:04:11Z</dcterms:modified>
</cp:coreProperties>
</file>