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3" r:id="rId5"/>
    <p:sldId id="262" r:id="rId6"/>
    <p:sldId id="261" r:id="rId7"/>
    <p:sldId id="260" r:id="rId8"/>
    <p:sldId id="259" r:id="rId9"/>
    <p:sldId id="265" r:id="rId10"/>
    <p:sldId id="25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https://skorohod-nn.ru/wp-content/uploads/2/2/f/22f286653e585dd8654f660676660d3a.jpe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5" name="Прямоугольник 4"/>
          <p:cNvSpPr/>
          <p:nvPr/>
        </p:nvSpPr>
        <p:spPr>
          <a:xfrm>
            <a:off x="4355976" y="1844824"/>
            <a:ext cx="4572000" cy="1323439"/>
          </a:xfrm>
          <a:prstGeom prst="rect">
            <a:avLst/>
          </a:prstGeom>
        </p:spPr>
        <p:txBody>
          <a:bodyPr>
            <a:spAutoFit/>
          </a:bodyPr>
          <a:lstStyle/>
          <a:p>
            <a:pPr lvl="0" indent="228600" algn="ctr" fontAlgn="base">
              <a:spcBef>
                <a:spcPct val="0"/>
              </a:spcBef>
              <a:spcAft>
                <a:spcPct val="0"/>
              </a:spcAft>
            </a:pPr>
            <a:r>
              <a:rPr lang="ru-RU" sz="2000" b="1" dirty="0" smtClean="0">
                <a:solidFill>
                  <a:srgbClr val="111111"/>
                </a:solidFill>
                <a:latin typeface="Times New Roman" pitchFamily="18" charset="0"/>
                <a:ea typeface="Times New Roman" pitchFamily="18" charset="0"/>
                <a:cs typeface="Times New Roman" pitchFamily="18" charset="0"/>
              </a:rPr>
              <a:t>Интегрированное занятие </a:t>
            </a:r>
          </a:p>
          <a:p>
            <a:pPr lvl="0" indent="228600" algn="ctr" fontAlgn="base">
              <a:spcBef>
                <a:spcPct val="0"/>
              </a:spcBef>
              <a:spcAft>
                <a:spcPct val="0"/>
              </a:spcAft>
            </a:pPr>
            <a:r>
              <a:rPr lang="ru-RU" sz="2000" b="1" dirty="0" smtClean="0">
                <a:solidFill>
                  <a:srgbClr val="111111"/>
                </a:solidFill>
                <a:latin typeface="Times New Roman" pitchFamily="18" charset="0"/>
                <a:ea typeface="Times New Roman" pitchFamily="18" charset="0"/>
                <a:cs typeface="Times New Roman" pitchFamily="18" charset="0"/>
              </a:rPr>
              <a:t>в старшей группе на тему</a:t>
            </a:r>
            <a:endParaRPr lang="ru-RU" sz="2000" b="1" dirty="0" smtClean="0">
              <a:solidFill>
                <a:prstClr val="black"/>
              </a:solidFill>
              <a:latin typeface="Times New Roman" pitchFamily="18" charset="0"/>
              <a:cs typeface="Times New Roman" pitchFamily="18" charset="0"/>
            </a:endParaRPr>
          </a:p>
          <a:p>
            <a:pPr lvl="0" indent="228600" algn="ctr" eaLnBrk="0" fontAlgn="base" hangingPunct="0">
              <a:spcBef>
                <a:spcPct val="0"/>
              </a:spcBef>
              <a:spcAft>
                <a:spcPct val="0"/>
              </a:spcAft>
            </a:pPr>
            <a:r>
              <a:rPr lang="ru-RU" sz="2000" b="1" dirty="0" smtClean="0">
                <a:solidFill>
                  <a:srgbClr val="111111"/>
                </a:solidFill>
                <a:latin typeface="Times New Roman" pitchFamily="18" charset="0"/>
                <a:ea typeface="Times New Roman" pitchFamily="18" charset="0"/>
                <a:cs typeface="Times New Roman" pitchFamily="18" charset="0"/>
              </a:rPr>
              <a:t>«</a:t>
            </a:r>
            <a:r>
              <a:rPr lang="ru-RU" sz="2000" b="1" dirty="0" smtClean="0">
                <a:latin typeface="Times New Roman" pitchFamily="18" charset="0"/>
                <a:cs typeface="Times New Roman" pitchFamily="18" charset="0"/>
              </a:rPr>
              <a:t>Путешествие в прошлое пылесоса</a:t>
            </a:r>
            <a:r>
              <a:rPr lang="ru-RU" sz="2000" b="1" dirty="0" smtClean="0">
                <a:solidFill>
                  <a:srgbClr val="111111"/>
                </a:solidFill>
                <a:latin typeface="Times New Roman" pitchFamily="18" charset="0"/>
                <a:ea typeface="Times New Roman" pitchFamily="18" charset="0"/>
                <a:cs typeface="Times New Roman" pitchFamily="18" charset="0"/>
              </a:rPr>
              <a:t>».</a:t>
            </a:r>
            <a:endParaRPr lang="ru-RU" sz="2000" b="1" dirty="0">
              <a:solidFill>
                <a:prstClr val="black"/>
              </a:solidFill>
              <a:latin typeface="Times New Roman" pitchFamily="18" charset="0"/>
              <a:cs typeface="Times New Roman" pitchFamily="18" charset="0"/>
            </a:endParaRPr>
          </a:p>
        </p:txBody>
      </p:sp>
      <p:sp>
        <p:nvSpPr>
          <p:cNvPr id="6" name="Прямоугольник 5"/>
          <p:cNvSpPr/>
          <p:nvPr/>
        </p:nvSpPr>
        <p:spPr>
          <a:xfrm>
            <a:off x="6785992" y="5934670"/>
            <a:ext cx="2358008" cy="923330"/>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Подготовили: </a:t>
            </a:r>
          </a:p>
          <a:p>
            <a:r>
              <a:rPr lang="ru-RU" dirty="0" err="1" smtClean="0">
                <a:latin typeface="Times New Roman" panose="02020603050405020304" pitchFamily="18" charset="0"/>
                <a:cs typeface="Times New Roman" panose="02020603050405020304" pitchFamily="18" charset="0"/>
              </a:rPr>
              <a:t>Аллабердина</a:t>
            </a:r>
            <a:r>
              <a:rPr lang="ru-RU" dirty="0" smtClean="0">
                <a:latin typeface="Times New Roman" panose="02020603050405020304" pitchFamily="18" charset="0"/>
                <a:cs typeface="Times New Roman" panose="02020603050405020304" pitchFamily="18" charset="0"/>
              </a:rPr>
              <a:t> Р.З</a:t>
            </a:r>
          </a:p>
          <a:p>
            <a:r>
              <a:rPr lang="ru-RU" dirty="0" err="1" smtClean="0">
                <a:latin typeface="Times New Roman" panose="02020603050405020304" pitchFamily="18" charset="0"/>
                <a:cs typeface="Times New Roman" panose="02020603050405020304" pitchFamily="18" charset="0"/>
              </a:rPr>
              <a:t>Тонконогова</a:t>
            </a:r>
            <a:r>
              <a:rPr lang="ru-RU" dirty="0" smtClean="0">
                <a:latin typeface="Times New Roman" panose="02020603050405020304" pitchFamily="18" charset="0"/>
                <a:cs typeface="Times New Roman" panose="02020603050405020304" pitchFamily="18" charset="0"/>
              </a:rPr>
              <a:t> М.А</a:t>
            </a:r>
            <a:r>
              <a:rPr lang="ru-RU" dirty="0" smtClean="0">
                <a:solidFill>
                  <a:srgbClr val="002060"/>
                </a:solidFill>
              </a:rPr>
              <a:t>.</a:t>
            </a:r>
            <a:endParaRPr lang="ru-RU"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im0-tub-ru.yandex.net/i?id=bd4d40b5df944ef91771a2d0949f6195-l&amp;n=13"/>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1505" name="Rectangle 1"/>
          <p:cNvSpPr>
            <a:spLocks noChangeArrowheads="1"/>
          </p:cNvSpPr>
          <p:nvPr/>
        </p:nvSpPr>
        <p:spPr bwMode="auto">
          <a:xfrm>
            <a:off x="1475656" y="620688"/>
            <a:ext cx="6300192" cy="1077218"/>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Вот такое интересное путешествие мы с вами сегодня совершили. И познакомились мы с вами с историей пылесоса. Вам понравилось? </a:t>
            </a:r>
          </a:p>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Что вы нового узнали? </a:t>
            </a:r>
          </a:p>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Что вам больше всего понравилось?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1507" name="Picture 3" descr="https://tr.toluna.com/dpolls_images/2018/09/02/cf813c0e-3d66-4d05-ab19-295c6e6a3fd5.jpg"/>
          <p:cNvPicPr>
            <a:picLocks noChangeAspect="1" noChangeArrowheads="1"/>
          </p:cNvPicPr>
          <p:nvPr/>
        </p:nvPicPr>
        <p:blipFill>
          <a:blip r:embed="rId3" cstate="print"/>
          <a:srcRect/>
          <a:stretch>
            <a:fillRect/>
          </a:stretch>
        </p:blipFill>
        <p:spPr bwMode="auto">
          <a:xfrm>
            <a:off x="1979712" y="1844824"/>
            <a:ext cx="5472608" cy="4770291"/>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im0-tub-ru.yandex.net/i?id=bd4d40b5df944ef91771a2d0949f6195-l&amp;n=13"/>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15361" name="Rectangle 1"/>
          <p:cNvSpPr>
            <a:spLocks noChangeArrowheads="1"/>
          </p:cNvSpPr>
          <p:nvPr/>
        </p:nvSpPr>
        <p:spPr bwMode="auto">
          <a:xfrm>
            <a:off x="1547664" y="188640"/>
            <a:ext cx="6264696" cy="1815882"/>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Послушайте загадку и отгадайте, о каком предмете идет речь?</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Он работник хоть куда!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Только пыль его еда!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Засосет к себе в живот,</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И на улицу вернет.</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Этот комнатный насос</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Называют … (пылесос)</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5363" name="Picture 3" descr="https://printonic.ru/uploads/images/2016/03/01/img_56d57daa553b6.jpg"/>
          <p:cNvPicPr>
            <a:picLocks noChangeAspect="1" noChangeArrowheads="1"/>
          </p:cNvPicPr>
          <p:nvPr/>
        </p:nvPicPr>
        <p:blipFill>
          <a:blip r:embed="rId3" cstate="print"/>
          <a:srcRect/>
          <a:stretch>
            <a:fillRect/>
          </a:stretch>
        </p:blipFill>
        <p:spPr bwMode="auto">
          <a:xfrm>
            <a:off x="1691680" y="2276872"/>
            <a:ext cx="6108171" cy="458112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im0-tub-ru.yandex.net/i?id=bd4d40b5df944ef91771a2d0949f6195-l&amp;n=13"/>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1027" name="Rectangle 3"/>
          <p:cNvSpPr>
            <a:spLocks noChangeArrowheads="1"/>
          </p:cNvSpPr>
          <p:nvPr/>
        </p:nvSpPr>
        <p:spPr bwMode="auto">
          <a:xfrm>
            <a:off x="251520" y="301879"/>
            <a:ext cx="8568952" cy="230832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indent="228600" algn="ctr" fontAlgn="base">
              <a:spcBef>
                <a:spcPct val="0"/>
              </a:spcBef>
              <a:spcAft>
                <a:spcPct val="0"/>
              </a:spcAf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А вы знаете, что </a:t>
            </a:r>
            <a:r>
              <a:rPr kumimoji="0" lang="ru-RU" sz="1600" b="0" i="0" u="none" strike="noStrike" cap="none" normalizeH="0" baseline="0" dirty="0" err="1" smtClean="0">
                <a:ln>
                  <a:noFill/>
                </a:ln>
                <a:solidFill>
                  <a:srgbClr val="111111"/>
                </a:solidFill>
                <a:effectLst/>
                <a:latin typeface="Times New Roman" pitchFamily="18" charset="0"/>
                <a:ea typeface="Times New Roman" pitchFamily="18" charset="0"/>
                <a:cs typeface="Times New Roman" pitchFamily="18" charset="0"/>
              </a:rPr>
              <a:t>давным</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 давно не было пылесосов.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Ребята, а вы знаете, откуда взялся пылесос? Он всегда был у человека? </a:t>
            </a:r>
          </a:p>
          <a:p>
            <a:pPr indent="228600" algn="ctr" fontAlgn="base">
              <a:spcBef>
                <a:spcPct val="0"/>
              </a:spcBef>
              <a:spcAft>
                <a:spcPct val="0"/>
              </a:spcAf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Мы отправимся в прошлое и узнаем историю создания пылесоса.</a:t>
            </a:r>
            <a:r>
              <a:rPr lang="ru-RU" sz="1600" dirty="0" smtClean="0">
                <a:latin typeface="Times New Roman" pitchFamily="18" charset="0"/>
                <a:cs typeface="Times New Roman" pitchFamily="18" charset="0"/>
              </a:rPr>
              <a:t> Когда еще не было пылесоса, люди выносили ковры на улицу и выбивали быль простой палкой, как вы думаете, это было удобно? Тогда люди придумали веник, а что такое веник из чего он сделан. Веник – это связка прутьев или веток, в большей степени используемый для подметания пола в помещении</a:t>
            </a:r>
            <a:r>
              <a:rPr lang="ru-RU"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Но человек не остановился на достигнутом, потом он придумал выбивалку она удобнее, чем палка. У неё очень удобная плоская форма, даже сейчас многие люди ею пользуются</a:t>
            </a:r>
            <a:r>
              <a:rPr lang="ru-RU" sz="1600"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p:txBody>
      </p:sp>
      <p:pic>
        <p:nvPicPr>
          <p:cNvPr id="1029" name="Picture 5" descr="https://st.violity.com/auction/big/auctions/99/89/41/99894145.jpg"/>
          <p:cNvPicPr>
            <a:picLocks noChangeAspect="1" noChangeArrowheads="1"/>
          </p:cNvPicPr>
          <p:nvPr/>
        </p:nvPicPr>
        <p:blipFill>
          <a:blip r:embed="rId3" cstate="print"/>
          <a:srcRect/>
          <a:stretch>
            <a:fillRect/>
          </a:stretch>
        </p:blipFill>
        <p:spPr bwMode="auto">
          <a:xfrm>
            <a:off x="4644008" y="3140968"/>
            <a:ext cx="4212468" cy="2808312"/>
          </a:xfrm>
          <a:prstGeom prst="rect">
            <a:avLst/>
          </a:prstGeom>
          <a:ln>
            <a:noFill/>
          </a:ln>
          <a:effectLst>
            <a:softEdge rad="112500"/>
          </a:effectLst>
        </p:spPr>
      </p:pic>
      <p:pic>
        <p:nvPicPr>
          <p:cNvPr id="1031" name="Picture 7" descr="https://knaschool50.ru/wp-content/uploads/2019/12/2c888c331e774c4530f62f1b131535f5.png"/>
          <p:cNvPicPr>
            <a:picLocks noChangeAspect="1" noChangeArrowheads="1"/>
          </p:cNvPicPr>
          <p:nvPr/>
        </p:nvPicPr>
        <p:blipFill>
          <a:blip r:embed="rId4" cstate="print"/>
          <a:srcRect/>
          <a:stretch>
            <a:fillRect/>
          </a:stretch>
        </p:blipFill>
        <p:spPr bwMode="auto">
          <a:xfrm>
            <a:off x="0" y="2765641"/>
            <a:ext cx="4608512" cy="4092359"/>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im0-tub-ru.yandex.net/i?id=bd4d40b5df944ef91771a2d0949f6195-l&amp;n=13"/>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16385" name="Rectangle 1"/>
          <p:cNvSpPr>
            <a:spLocks noChangeArrowheads="1"/>
          </p:cNvSpPr>
          <p:nvPr/>
        </p:nvSpPr>
        <p:spPr bwMode="auto">
          <a:xfrm>
            <a:off x="179512" y="260648"/>
            <a:ext cx="8784976" cy="2554545"/>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И вот, наконец, человек придумал пылесос в 1860 году.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Ребята, посмотрите, мы уже в прошлом и вернулись на 130 лет назад. Но мы с вами не в нашей стране! Мы в Англии. Посмотрите, куда мы с вами забрели! </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(Дети рассматривают изображение первого пылесоса, изобретенного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Хьюбертом</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Сесилом</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Бутом.)</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Воспитатель. Ребята, посмотрите, это человек, который изобрел первый пылесос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Хьюберт</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Сесил</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Бут. А рядом собственно его изобретение. Посмотрите, первый пылесос был практически как автомобиль, да и работал он на бензине. Он был довольно громоздким и издавал много шума, и поэтому пылесос во время работы, как правило, оставался на улице, внутрь через окно подавался только шланг, который должен был всасывать пыль. Скажите, как вы думаете, было ли удобно пользоваться таким пылесосом?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6389" name="Picture 5" descr="http://bt.web-3.ru/data/articles/13845/1.jpg"/>
          <p:cNvPicPr>
            <a:picLocks noChangeAspect="1" noChangeArrowheads="1"/>
          </p:cNvPicPr>
          <p:nvPr/>
        </p:nvPicPr>
        <p:blipFill>
          <a:blip r:embed="rId3" cstate="print"/>
          <a:srcRect/>
          <a:stretch>
            <a:fillRect/>
          </a:stretch>
        </p:blipFill>
        <p:spPr bwMode="auto">
          <a:xfrm>
            <a:off x="251520" y="3140968"/>
            <a:ext cx="8672933" cy="3483075"/>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im0-tub-ru.yandex.net/i?id=bd4d40b5df944ef91771a2d0949f6195-l&amp;n=13"/>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17409" name="Rectangle 1"/>
          <p:cNvSpPr>
            <a:spLocks noChangeArrowheads="1"/>
          </p:cNvSpPr>
          <p:nvPr/>
        </p:nvSpPr>
        <p:spPr bwMode="auto">
          <a:xfrm>
            <a:off x="611560" y="471155"/>
            <a:ext cx="7992888" cy="1754326"/>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indent="228600" algn="ctr" fontAlgn="base">
              <a:spcBef>
                <a:spcPct val="0"/>
              </a:spcBef>
              <a:spcAft>
                <a:spcPct val="0"/>
              </a:spcAf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Отправляемся дальше путешествовать. Посмотрите, эти пылесосы уже больше похожи на те, которыми мы сейчас пользуемся, но каждый из них весил около 20 кг, то есть примерно, как вы сейчас! Эти пылесосы были придуманы через 20 лет после изобретения первого, но стали пользоваться большей популярностью у людей. Как вы думаете, почему?</a:t>
            </a:r>
          </a:p>
          <a:p>
            <a:pPr lvl="0" indent="228600" algn="ctr" fontAlgn="base">
              <a:spcBef>
                <a:spcPct val="0"/>
              </a:spcBef>
              <a:spcAft>
                <a:spcPct val="0"/>
              </a:spcAft>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Правильно, потому что они меньше, легче и удобнее в использовании.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411" name="Picture 3" descr="https://i.pinimg.com/originals/ce/21/81/ce2181549a653fac29b9135a3b26ff08.jpg"/>
          <p:cNvPicPr>
            <a:picLocks noChangeAspect="1" noChangeArrowheads="1"/>
          </p:cNvPicPr>
          <p:nvPr/>
        </p:nvPicPr>
        <p:blipFill>
          <a:blip r:embed="rId3" cstate="print"/>
          <a:srcRect/>
          <a:stretch>
            <a:fillRect/>
          </a:stretch>
        </p:blipFill>
        <p:spPr bwMode="auto">
          <a:xfrm>
            <a:off x="1259632" y="2420888"/>
            <a:ext cx="2808312" cy="2324061"/>
          </a:xfrm>
          <a:prstGeom prst="rect">
            <a:avLst/>
          </a:prstGeom>
          <a:ln>
            <a:noFill/>
          </a:ln>
          <a:effectLst>
            <a:softEdge rad="112500"/>
          </a:effectLst>
        </p:spPr>
      </p:pic>
      <p:pic>
        <p:nvPicPr>
          <p:cNvPr id="17413" name="Picture 5" descr="https://im0-tub-ru.yandex.net/i?id=9cb039422870d68d3e4472c4e7569557-l&amp;n=13"/>
          <p:cNvPicPr>
            <a:picLocks noChangeAspect="1" noChangeArrowheads="1"/>
          </p:cNvPicPr>
          <p:nvPr/>
        </p:nvPicPr>
        <p:blipFill>
          <a:blip r:embed="rId4" cstate="print"/>
          <a:srcRect/>
          <a:stretch>
            <a:fillRect/>
          </a:stretch>
        </p:blipFill>
        <p:spPr bwMode="auto">
          <a:xfrm flipH="1">
            <a:off x="5220072" y="2492896"/>
            <a:ext cx="3203848" cy="3203848"/>
          </a:xfrm>
          <a:prstGeom prst="rect">
            <a:avLst/>
          </a:prstGeom>
          <a:ln>
            <a:noFill/>
          </a:ln>
          <a:effectLst>
            <a:softEdge rad="112500"/>
          </a:effectLst>
        </p:spPr>
      </p:pic>
      <p:pic>
        <p:nvPicPr>
          <p:cNvPr id="17415" name="Picture 7" descr="https://im0-tub-ru.yandex.net/i?id=dc6f8fc90157e7e8f904b25b853d2e54-l&amp;n=13"/>
          <p:cNvPicPr>
            <a:picLocks noChangeAspect="1" noChangeArrowheads="1"/>
          </p:cNvPicPr>
          <p:nvPr/>
        </p:nvPicPr>
        <p:blipFill>
          <a:blip r:embed="rId5" cstate="print"/>
          <a:srcRect/>
          <a:stretch>
            <a:fillRect/>
          </a:stretch>
        </p:blipFill>
        <p:spPr bwMode="auto">
          <a:xfrm>
            <a:off x="1835695" y="4365104"/>
            <a:ext cx="3968441" cy="223224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im0-tub-ru.yandex.net/i?id=bd4d40b5df944ef91771a2d0949f6195-l&amp;n=13"/>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18433" name="Rectangle 1"/>
          <p:cNvSpPr>
            <a:spLocks noChangeArrowheads="1"/>
          </p:cNvSpPr>
          <p:nvPr/>
        </p:nvSpPr>
        <p:spPr bwMode="auto">
          <a:xfrm>
            <a:off x="2195736" y="260648"/>
            <a:ext cx="4968552" cy="2062103"/>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А сейчас мы с вами превратимся в пылесосы!</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Физкультминутка.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Слоненок на колесиках</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Ковер почистит носиком (наклоны вперед)</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Длинным толстым хоботком</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Собирает пыль кругом (повороты вправо-влево)</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Что под хобот попадет,</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Все лети в его живот (руки вверх, потягивание)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8435" name="Picture 3" descr="https://im0-tub-ru.yandex.net/i?id=4d32aa0babc3ddcc55975aaf2a0b61ac-l&amp;n=13"/>
          <p:cNvPicPr>
            <a:picLocks noChangeAspect="1" noChangeArrowheads="1"/>
          </p:cNvPicPr>
          <p:nvPr/>
        </p:nvPicPr>
        <p:blipFill>
          <a:blip r:embed="rId3" cstate="print"/>
          <a:srcRect/>
          <a:stretch>
            <a:fillRect/>
          </a:stretch>
        </p:blipFill>
        <p:spPr bwMode="auto">
          <a:xfrm>
            <a:off x="1403648" y="2492896"/>
            <a:ext cx="6660232" cy="399614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im0-tub-ru.yandex.net/i?id=bd4d40b5df944ef91771a2d0949f6195-l&amp;n=13"/>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19457" name="Rectangle 1"/>
          <p:cNvSpPr>
            <a:spLocks noChangeArrowheads="1"/>
          </p:cNvSpPr>
          <p:nvPr/>
        </p:nvSpPr>
        <p:spPr bwMode="auto">
          <a:xfrm>
            <a:off x="1187624" y="404664"/>
            <a:ext cx="6768752" cy="92333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Ребята, а давайте рассмотрим наш пылесос, из чего он состоит? Пылесосы бывают разными: по названию, внешнему виду, но принцип устройства и действия у них один.</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58" name="Rectangle 2"/>
          <p:cNvSpPr>
            <a:spLocks noChangeArrowheads="1"/>
          </p:cNvSpPr>
          <p:nvPr/>
        </p:nvSpPr>
        <p:spPr bwMode="auto">
          <a:xfrm>
            <a:off x="323528" y="1988840"/>
            <a:ext cx="446449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Рассмотрим основные части пылесоса.</a:t>
            </a:r>
            <a:endParaRPr kumimoji="0" 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1) Насадка для пола (щетка)</a:t>
            </a:r>
            <a:endParaRPr kumimoji="0" 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2) Труба</a:t>
            </a:r>
            <a:endParaRPr kumimoji="0" 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3) Ручка</a:t>
            </a:r>
            <a:endParaRPr kumimoji="0" 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4) Всасывающий шланг</a:t>
            </a:r>
            <a:endParaRPr kumimoji="0" 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5) Ручка (для переноса)</a:t>
            </a:r>
            <a:endParaRPr kumimoji="0" 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6) Кнопка </a:t>
            </a:r>
            <a:r>
              <a:rPr kumimoji="0" lang="ru-RU" i="0" u="none" strike="noStrike" cap="none" normalizeH="0" baseline="0" dirty="0" err="1" smtClean="0">
                <a:ln>
                  <a:noFill/>
                </a:ln>
                <a:solidFill>
                  <a:srgbClr val="111111"/>
                </a:solidFill>
                <a:effectLst/>
                <a:latin typeface="Times New Roman" pitchFamily="18" charset="0"/>
                <a:ea typeface="Times New Roman" pitchFamily="18" charset="0"/>
                <a:cs typeface="Times New Roman" pitchFamily="18" charset="0"/>
              </a:rPr>
              <a:t>вкл\выкл</a:t>
            </a:r>
            <a:endParaRPr kumimoji="0" 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7) Регулятор мощности</a:t>
            </a:r>
            <a:endParaRPr kumimoji="0" 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8) Индикатор заполнения пылью</a:t>
            </a:r>
            <a:endParaRPr kumimoji="0" lang="ru-RU" sz="24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60" name="Picture 4" descr="https://auto-ally.ru/pars_docs/refs/23/22574/22574_html_52dda95c.jpg"/>
          <p:cNvPicPr>
            <a:picLocks noChangeAspect="1" noChangeArrowheads="1"/>
          </p:cNvPicPr>
          <p:nvPr/>
        </p:nvPicPr>
        <p:blipFill>
          <a:blip r:embed="rId3" cstate="print"/>
          <a:srcRect/>
          <a:stretch>
            <a:fillRect/>
          </a:stretch>
        </p:blipFill>
        <p:spPr bwMode="auto">
          <a:xfrm>
            <a:off x="4932040" y="1412776"/>
            <a:ext cx="3559540" cy="3567485"/>
          </a:xfrm>
          <a:prstGeom prst="rect">
            <a:avLst/>
          </a:prstGeom>
          <a:ln>
            <a:noFill/>
          </a:ln>
          <a:effectLst>
            <a:softEdge rad="112500"/>
          </a:effectLst>
        </p:spPr>
      </p:pic>
      <p:sp>
        <p:nvSpPr>
          <p:cNvPr id="19461" name="Rectangle 5"/>
          <p:cNvSpPr>
            <a:spLocks noChangeArrowheads="1"/>
          </p:cNvSpPr>
          <p:nvPr/>
        </p:nvSpPr>
        <p:spPr bwMode="auto">
          <a:xfrm>
            <a:off x="899592" y="5013176"/>
            <a:ext cx="763284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Когда пылесос включают, то вентилятор внутри пылесоса начинает быстро вращаться. Через отверстие в щётке по трубкам и шлангу в пылесос всасывается воздух вместе с пылью и мусором. Они остаются в пылесборнике, который находится внутри корпуса пылесоса. Чистый воздух выходит через выходное отверстие.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im0-tub-ru.yandex.net/i?id=bd4d40b5df944ef91771a2d0949f6195-l&amp;n=13"/>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0481" name="Rectangle 1"/>
          <p:cNvSpPr>
            <a:spLocks noChangeArrowheads="1"/>
          </p:cNvSpPr>
          <p:nvPr/>
        </p:nvSpPr>
        <p:spPr bwMode="auto">
          <a:xfrm>
            <a:off x="1259632" y="476672"/>
            <a:ext cx="6444208" cy="1323439"/>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Ребята ответьте на вопросы:</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Пылесос это электрический прибор? Почему?</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Какие электрические приборы вы еще знаете?</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Какие правила пользования электрическими приборами вы знаете?</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Зачем изобрели пылесос?</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483" name="Picture 3" descr="http://hobby.mrfreeman-club.ru/i/events/kidcomclub_20171216_b.jpg"/>
          <p:cNvPicPr>
            <a:picLocks noChangeAspect="1" noChangeArrowheads="1"/>
          </p:cNvPicPr>
          <p:nvPr/>
        </p:nvPicPr>
        <p:blipFill>
          <a:blip r:embed="rId3" cstate="print"/>
          <a:srcRect/>
          <a:stretch>
            <a:fillRect/>
          </a:stretch>
        </p:blipFill>
        <p:spPr bwMode="auto">
          <a:xfrm>
            <a:off x="899592" y="1916832"/>
            <a:ext cx="7445016" cy="4653136"/>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im0-tub-ru.yandex.net/i?id=bd4d40b5df944ef91771a2d0949f6195-l&amp;n=13"/>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2529" name="Rectangle 1"/>
          <p:cNvSpPr>
            <a:spLocks noChangeArrowheads="1"/>
          </p:cNvSpPr>
          <p:nvPr/>
        </p:nvSpPr>
        <p:spPr bwMode="auto">
          <a:xfrm>
            <a:off x="2051720" y="373887"/>
            <a:ext cx="4320480" cy="584775"/>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Ребята предлагаю вам нарисовать рисунок </a:t>
            </a:r>
          </a:p>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«Как я помогаю маме»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531" name="AutoShape 3" descr="https://s0.slide-share.ru/s_image/3083dda487f855f5f450d9ad2d7ebc65/0cf6b119-b206-4da0-8c3a-7fa0a63cee7b.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3" name="AutoShape 5" descr="https://s0.slide-share.ru/s_image/3083dda487f855f5f450d9ad2d7ebc65/0cf6b119-b206-4da0-8c3a-7fa0a63cee7b.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5" name="Picture 7" descr="https://ds05.infourok.ru/uploads/ex/0a7e/000e4ed5-9e8213e7/hello_html_2a18f5e8.jpg"/>
          <p:cNvPicPr>
            <a:picLocks noChangeAspect="1" noChangeArrowheads="1"/>
          </p:cNvPicPr>
          <p:nvPr/>
        </p:nvPicPr>
        <p:blipFill>
          <a:blip r:embed="rId3" cstate="print"/>
          <a:srcRect/>
          <a:stretch>
            <a:fillRect/>
          </a:stretch>
        </p:blipFill>
        <p:spPr bwMode="auto">
          <a:xfrm>
            <a:off x="899592" y="1196752"/>
            <a:ext cx="7128792" cy="5346594"/>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558</Words>
  <Application>Microsoft Office PowerPoint</Application>
  <PresentationFormat>Экран (4:3)</PresentationFormat>
  <Paragraphs>49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Лилия</dc:creator>
  <cp:lastModifiedBy>Лилия</cp:lastModifiedBy>
  <cp:revision>11</cp:revision>
  <dcterms:created xsi:type="dcterms:W3CDTF">2021-04-06T13:34:28Z</dcterms:created>
  <dcterms:modified xsi:type="dcterms:W3CDTF">2021-04-06T14:07:23Z</dcterms:modified>
</cp:coreProperties>
</file>