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64" r:id="rId5"/>
    <p:sldId id="263" r:id="rId6"/>
    <p:sldId id="262" r:id="rId7"/>
    <p:sldId id="261" r:id="rId8"/>
    <p:sldId id="260" r:id="rId9"/>
    <p:sldId id="259" r:id="rId10"/>
    <p:sldId id="267" r:id="rId11"/>
    <p:sldId id="268" r:id="rId12"/>
    <p:sldId id="266"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30" name="Picture 6" descr="https://www.culture.ru/storage/images/660bb500bed591ee6da6e7864bd7849c/7e2444ced874ba36b5857bc0d4916e04.jpg"/>
          <p:cNvPicPr>
            <a:picLocks noChangeAspect="1" noChangeArrowheads="1"/>
          </p:cNvPicPr>
          <p:nvPr/>
        </p:nvPicPr>
        <p:blipFill>
          <a:blip r:embed="rId2" cstate="print"/>
          <a:srcRect/>
          <a:stretch>
            <a:fillRect/>
          </a:stretch>
        </p:blipFill>
        <p:spPr bwMode="auto">
          <a:xfrm>
            <a:off x="0" y="0"/>
            <a:ext cx="9143999" cy="6858000"/>
          </a:xfrm>
          <a:prstGeom prst="rect">
            <a:avLst/>
          </a:prstGeom>
          <a:ln>
            <a:noFill/>
          </a:ln>
          <a:effectLst>
            <a:softEdge rad="112500"/>
          </a:effectLst>
        </p:spPr>
      </p:pic>
      <p:sp>
        <p:nvSpPr>
          <p:cNvPr id="7" name="Прямоугольник 6"/>
          <p:cNvSpPr/>
          <p:nvPr/>
        </p:nvSpPr>
        <p:spPr>
          <a:xfrm>
            <a:off x="2286000" y="2690336"/>
            <a:ext cx="4572000" cy="1200329"/>
          </a:xfrm>
          <a:prstGeom prst="rect">
            <a:avLst/>
          </a:prstGeom>
        </p:spPr>
        <p:txBody>
          <a:bodyPr>
            <a:spAutoFit/>
          </a:bodyPr>
          <a:lstStyle/>
          <a:p>
            <a:pPr lvl="0" indent="228600" algn="ctr" fontAlgn="base">
              <a:spcBef>
                <a:spcPct val="0"/>
              </a:spcBef>
              <a:spcAft>
                <a:spcPct val="0"/>
              </a:spcAft>
            </a:pPr>
            <a:r>
              <a:rPr lang="ru-RU" b="1" dirty="0" smtClean="0">
                <a:latin typeface="Times New Roman" pitchFamily="18" charset="0"/>
                <a:ea typeface="Times New Roman" pitchFamily="18" charset="0"/>
                <a:cs typeface="Times New Roman" pitchFamily="18" charset="0"/>
              </a:rPr>
              <a:t>Интегрированное занятие в старшей группе</a:t>
            </a:r>
          </a:p>
          <a:p>
            <a:pPr lvl="0" indent="228600" algn="ctr" fontAlgn="base">
              <a:spcBef>
                <a:spcPct val="0"/>
              </a:spcBef>
              <a:spcAft>
                <a:spcPct val="0"/>
              </a:spcAft>
            </a:pPr>
            <a:r>
              <a:rPr lang="ru-RU" b="1" dirty="0" smtClean="0">
                <a:latin typeface="Times New Roman" pitchFamily="18" charset="0"/>
                <a:ea typeface="Times New Roman" pitchFamily="18" charset="0"/>
                <a:cs typeface="Times New Roman" pitchFamily="18" charset="0"/>
              </a:rPr>
              <a:t> на тему</a:t>
            </a:r>
            <a:endParaRPr lang="ru-RU" b="1" dirty="0" smtClean="0">
              <a:latin typeface="Times New Roman" pitchFamily="18" charset="0"/>
              <a:cs typeface="Times New Roman" pitchFamily="18" charset="0"/>
            </a:endParaRPr>
          </a:p>
          <a:p>
            <a:pPr lvl="0" indent="228600" algn="ctr"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a:t>
            </a:r>
            <a:r>
              <a:rPr lang="ru-RU" b="1" dirty="0" smtClean="0">
                <a:latin typeface="Times New Roman" pitchFamily="18" charset="0"/>
                <a:cs typeface="Times New Roman" pitchFamily="18" charset="0"/>
              </a:rPr>
              <a:t>Водные ресурсы Земли</a:t>
            </a:r>
            <a:r>
              <a:rPr lang="ru-RU" b="1" dirty="0" smtClean="0">
                <a:latin typeface="Times New Roman" pitchFamily="18" charset="0"/>
                <a:ea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8" name="Прямоугольник 7"/>
          <p:cNvSpPr/>
          <p:nvPr/>
        </p:nvSpPr>
        <p:spPr>
          <a:xfrm>
            <a:off x="6444208" y="5517232"/>
            <a:ext cx="2430016" cy="923330"/>
          </a:xfrm>
          <a:prstGeom prst="rect">
            <a:avLst/>
          </a:prstGeom>
        </p:spPr>
        <p:txBody>
          <a:bodyPr wrap="square">
            <a:spAutoFit/>
          </a:bodyPr>
          <a:lstStyle/>
          <a:p>
            <a:pPr lvl="0"/>
            <a:r>
              <a:rPr lang="ru-RU" b="1" dirty="0" smtClean="0">
                <a:solidFill>
                  <a:srgbClr val="002060"/>
                </a:solidFill>
                <a:latin typeface="Times New Roman" panose="02020603050405020304" pitchFamily="18" charset="0"/>
                <a:cs typeface="Times New Roman" panose="02020603050405020304" pitchFamily="18" charset="0"/>
              </a:rPr>
              <a:t>Подготовили: </a:t>
            </a:r>
          </a:p>
          <a:p>
            <a:pPr lvl="0"/>
            <a:r>
              <a:rPr lang="ru-RU" dirty="0" err="1" smtClean="0">
                <a:solidFill>
                  <a:srgbClr val="002060"/>
                </a:solidFill>
                <a:latin typeface="Times New Roman" panose="02020603050405020304" pitchFamily="18" charset="0"/>
                <a:cs typeface="Times New Roman" panose="02020603050405020304" pitchFamily="18" charset="0"/>
              </a:rPr>
              <a:t>Аллабердина</a:t>
            </a:r>
            <a:r>
              <a:rPr lang="ru-RU" dirty="0" smtClean="0">
                <a:solidFill>
                  <a:srgbClr val="002060"/>
                </a:solidFill>
                <a:latin typeface="Times New Roman" panose="02020603050405020304" pitchFamily="18" charset="0"/>
                <a:cs typeface="Times New Roman" panose="02020603050405020304" pitchFamily="18" charset="0"/>
              </a:rPr>
              <a:t> Р.З</a:t>
            </a:r>
          </a:p>
          <a:p>
            <a:pPr lvl="0"/>
            <a:r>
              <a:rPr lang="ru-RU" dirty="0" err="1" smtClean="0">
                <a:solidFill>
                  <a:srgbClr val="002060"/>
                </a:solidFill>
                <a:latin typeface="Times New Roman" panose="02020603050405020304" pitchFamily="18" charset="0"/>
                <a:cs typeface="Times New Roman" panose="02020603050405020304" pitchFamily="18" charset="0"/>
              </a:rPr>
              <a:t>Тонконогова</a:t>
            </a:r>
            <a:r>
              <a:rPr lang="ru-RU" dirty="0" smtClean="0">
                <a:solidFill>
                  <a:srgbClr val="002060"/>
                </a:solidFill>
                <a:latin typeface="Times New Roman" panose="02020603050405020304" pitchFamily="18" charset="0"/>
                <a:cs typeface="Times New Roman" panose="02020603050405020304" pitchFamily="18" charset="0"/>
              </a:rPr>
              <a:t> М.А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sp>
        <p:nvSpPr>
          <p:cNvPr id="5" name="Прямоугольник 4"/>
          <p:cNvSpPr/>
          <p:nvPr/>
        </p:nvSpPr>
        <p:spPr>
          <a:xfrm>
            <a:off x="2339752" y="404664"/>
            <a:ext cx="477310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dirty="0" smtClean="0">
                <a:solidFill>
                  <a:srgbClr val="7030A0"/>
                </a:solidFill>
                <a:latin typeface="Times New Roman" pitchFamily="18" charset="0"/>
                <a:cs typeface="Times New Roman" pitchFamily="18" charset="0"/>
              </a:rPr>
              <a:t>Дидактическая игра «Какая бывает вода?»</a:t>
            </a:r>
            <a:r>
              <a:rPr lang="ru-RU" dirty="0" smtClean="0"/>
              <a:t> </a:t>
            </a:r>
            <a:endParaRPr lang="ru-RU" dirty="0" smtClean="0"/>
          </a:p>
        </p:txBody>
      </p:sp>
      <p:sp>
        <p:nvSpPr>
          <p:cNvPr id="6" name="Прямоугольник 5"/>
          <p:cNvSpPr/>
          <p:nvPr/>
        </p:nvSpPr>
        <p:spPr>
          <a:xfrm>
            <a:off x="611560" y="1700808"/>
            <a:ext cx="5616624" cy="646331"/>
          </a:xfrm>
          <a:prstGeom prst="rect">
            <a:avLst/>
          </a:prstGeom>
        </p:spPr>
        <p:txBody>
          <a:bodyPr wrap="square">
            <a:spAutoFit/>
          </a:bodyPr>
          <a:lstStyle/>
          <a:p>
            <a:pPr algn="ctr"/>
            <a:r>
              <a:rPr lang="ru-RU" dirty="0" smtClean="0">
                <a:latin typeface="Times New Roman" pitchFamily="18" charset="0"/>
                <a:cs typeface="Times New Roman" pitchFamily="18" charset="0"/>
              </a:rPr>
              <a:t>(бесцветная</a:t>
            </a:r>
            <a:r>
              <a:rPr lang="ru-RU" dirty="0" smtClean="0">
                <a:latin typeface="Times New Roman" pitchFamily="18" charset="0"/>
                <a:cs typeface="Times New Roman" pitchFamily="18" charset="0"/>
              </a:rPr>
              <a:t>, свежая, тёплая, горячая, жидкая, без запаха, прозрачная, превращается в лёд, в снег и т.д</a:t>
            </a:r>
            <a:r>
              <a:rPr lang="ru-RU" dirty="0" smtClean="0">
                <a:latin typeface="Times New Roman" pitchFamily="18" charset="0"/>
                <a:cs typeface="Times New Roman" pitchFamily="18" charset="0"/>
              </a:rPr>
              <a:t>.)</a:t>
            </a:r>
            <a:endParaRPr lang="ru-RU" dirty="0"/>
          </a:p>
        </p:txBody>
      </p:sp>
      <p:sp>
        <p:nvSpPr>
          <p:cNvPr id="7" name="Прямоугольник 6"/>
          <p:cNvSpPr/>
          <p:nvPr/>
        </p:nvSpPr>
        <p:spPr>
          <a:xfrm>
            <a:off x="683568" y="1340768"/>
            <a:ext cx="3453510" cy="369332"/>
          </a:xfrm>
          <a:prstGeom prst="rect">
            <a:avLst/>
          </a:prstGeom>
        </p:spPr>
        <p:txBody>
          <a:bodyPr wrap="none">
            <a:spAutoFit/>
          </a:bodyPr>
          <a:lstStyle/>
          <a:p>
            <a:pPr algn="ctr"/>
            <a:r>
              <a:rPr lang="ru-RU" b="1" dirty="0" smtClean="0"/>
              <a:t>Ребята назовите свойства воды: </a:t>
            </a:r>
            <a:endParaRPr lang="ru-RU" b="1" dirty="0" smtClean="0">
              <a:latin typeface="Times New Roman" pitchFamily="18" charset="0"/>
              <a:cs typeface="Times New Roman" pitchFamily="18" charset="0"/>
            </a:endParaRPr>
          </a:p>
        </p:txBody>
      </p:sp>
      <p:sp>
        <p:nvSpPr>
          <p:cNvPr id="8" name="Прямоугольник 7"/>
          <p:cNvSpPr/>
          <p:nvPr/>
        </p:nvSpPr>
        <p:spPr>
          <a:xfrm>
            <a:off x="971600" y="2924944"/>
            <a:ext cx="2015232" cy="369332"/>
          </a:xfrm>
          <a:prstGeom prst="rect">
            <a:avLst/>
          </a:prstGeom>
        </p:spPr>
        <p:txBody>
          <a:bodyPr wrap="none">
            <a:spAutoFit/>
          </a:bodyPr>
          <a:lstStyle/>
          <a:p>
            <a:r>
              <a:rPr lang="ru-RU" b="1" dirty="0" smtClean="0">
                <a:latin typeface="Times New Roman" pitchFamily="18" charset="0"/>
                <a:cs typeface="Times New Roman" pitchFamily="18" charset="0"/>
              </a:rPr>
              <a:t>Что вода делает? </a:t>
            </a:r>
            <a:endParaRPr lang="ru-RU" b="1" dirty="0">
              <a:latin typeface="Times New Roman" pitchFamily="18" charset="0"/>
              <a:cs typeface="Times New Roman" pitchFamily="18" charset="0"/>
            </a:endParaRPr>
          </a:p>
        </p:txBody>
      </p:sp>
      <p:sp>
        <p:nvSpPr>
          <p:cNvPr id="9" name="Прямоугольник 8"/>
          <p:cNvSpPr/>
          <p:nvPr/>
        </p:nvSpPr>
        <p:spPr>
          <a:xfrm>
            <a:off x="755576" y="3284984"/>
            <a:ext cx="5328592" cy="646331"/>
          </a:xfrm>
          <a:prstGeom prst="rect">
            <a:avLst/>
          </a:prstGeom>
        </p:spPr>
        <p:txBody>
          <a:bodyPr wrap="square">
            <a:spAutoFit/>
          </a:bodyPr>
          <a:lstStyle/>
          <a:p>
            <a:r>
              <a:rPr lang="ru-RU" dirty="0" smtClean="0">
                <a:latin typeface="Times New Roman" pitchFamily="18" charset="0"/>
                <a:cs typeface="Times New Roman" pitchFamily="18" charset="0"/>
              </a:rPr>
              <a:t>(течет, льется, журчит, растекается, капает, замерзает, тает)</a:t>
            </a:r>
            <a:endParaRPr lang="ru-RU" dirty="0">
              <a:latin typeface="Times New Roman" pitchFamily="18" charset="0"/>
              <a:cs typeface="Times New Roman" pitchFamily="18" charset="0"/>
            </a:endParaRPr>
          </a:p>
        </p:txBody>
      </p:sp>
      <p:sp>
        <p:nvSpPr>
          <p:cNvPr id="10" name="Прямоугольник 9"/>
          <p:cNvSpPr/>
          <p:nvPr/>
        </p:nvSpPr>
        <p:spPr>
          <a:xfrm>
            <a:off x="4139952" y="5085184"/>
            <a:ext cx="4572000" cy="646331"/>
          </a:xfrm>
          <a:prstGeom prst="rect">
            <a:avLst/>
          </a:prstGeom>
        </p:spPr>
        <p:txBody>
          <a:bodyPr>
            <a:spAutoFit/>
          </a:bodyPr>
          <a:lstStyle/>
          <a:p>
            <a:pPr algn="ctr"/>
            <a:r>
              <a:rPr lang="ru-RU" b="1" dirty="0" smtClean="0">
                <a:latin typeface="Times New Roman" pitchFamily="18" charset="0"/>
                <a:cs typeface="Times New Roman" pitchFamily="18" charset="0"/>
              </a:rPr>
              <a:t>Ребята для чего нужна вода? </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Сможем </a:t>
            </a:r>
            <a:r>
              <a:rPr lang="ru-RU" b="1" dirty="0" smtClean="0">
                <a:latin typeface="Times New Roman" pitchFamily="18" charset="0"/>
                <a:cs typeface="Times New Roman" pitchFamily="18" charset="0"/>
              </a:rPr>
              <a:t>мы прожить без воды?</a:t>
            </a:r>
            <a:endParaRPr lang="ru-RU" b="1" dirty="0">
              <a:latin typeface="Times New Roman" pitchFamily="18" charset="0"/>
              <a:cs typeface="Times New Roman" pitchFamily="18" charset="0"/>
            </a:endParaRPr>
          </a:p>
        </p:txBody>
      </p:sp>
      <p:pic>
        <p:nvPicPr>
          <p:cNvPr id="16386" name="Picture 2" descr="https://im0-tub-ru.yandex.net/i?id=ecd978b0989f4e49cb838e8f81e8fdcf-l&amp;n=13"/>
          <p:cNvPicPr>
            <a:picLocks noChangeAspect="1" noChangeArrowheads="1"/>
          </p:cNvPicPr>
          <p:nvPr/>
        </p:nvPicPr>
        <p:blipFill>
          <a:blip r:embed="rId3" cstate="print"/>
          <a:srcRect/>
          <a:stretch>
            <a:fillRect/>
          </a:stretch>
        </p:blipFill>
        <p:spPr bwMode="auto">
          <a:xfrm>
            <a:off x="6012160" y="1772816"/>
            <a:ext cx="2664296" cy="2664296"/>
          </a:xfrm>
          <a:prstGeom prst="rect">
            <a:avLst/>
          </a:prstGeom>
          <a:ln>
            <a:noFill/>
          </a:ln>
          <a:effectLst>
            <a:softEdge rad="112500"/>
          </a:effectLst>
        </p:spPr>
      </p:pic>
      <p:pic>
        <p:nvPicPr>
          <p:cNvPr id="16388" name="Picture 4" descr="https://avatars.mds.yandex.net/get-zen_doc/175411/pub_5ee86c02c2a70a25b386e309_5ee87356b0abff2489fdd278/scale_1200"/>
          <p:cNvPicPr>
            <a:picLocks noChangeAspect="1" noChangeArrowheads="1"/>
          </p:cNvPicPr>
          <p:nvPr/>
        </p:nvPicPr>
        <p:blipFill>
          <a:blip r:embed="rId4" cstate="print"/>
          <a:srcRect/>
          <a:stretch>
            <a:fillRect/>
          </a:stretch>
        </p:blipFill>
        <p:spPr bwMode="auto">
          <a:xfrm>
            <a:off x="683568" y="4077072"/>
            <a:ext cx="3686810" cy="24482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sp>
        <p:nvSpPr>
          <p:cNvPr id="25601" name="Rectangle 1"/>
          <p:cNvSpPr>
            <a:spLocks noChangeArrowheads="1"/>
          </p:cNvSpPr>
          <p:nvPr/>
        </p:nvSpPr>
        <p:spPr bwMode="auto">
          <a:xfrm>
            <a:off x="467544" y="415698"/>
            <a:ext cx="8208912" cy="258532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знаете ли вы, что 22 марта - "Всемирный день водных ресурсов".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Существует специальная организация охраны природных водоемов, которая охраняет водные ресурсы нашей Земли.</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Вода играет важную роль в жизни живых организмов. Для многих растений и животных она является средой обитания, источником пищи. Количество пресной воды на нашей планете ограничено. Для защиты водоемов от загрязнений необходимо строительство очистных сооружений. Запрещено мыть транспорт, производить вырубку деревьев по берегам рек, а так же бросать мусор в воду и оставлять его на берегу.</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5603" name="Picture 3" descr="https://ds04.infourok.ru/uploads/ex/0940/000a1b5f-f486ce9c/img4.jpg"/>
          <p:cNvPicPr>
            <a:picLocks noChangeAspect="1" noChangeArrowheads="1"/>
          </p:cNvPicPr>
          <p:nvPr/>
        </p:nvPicPr>
        <p:blipFill>
          <a:blip r:embed="rId3" cstate="print"/>
          <a:srcRect/>
          <a:stretch>
            <a:fillRect/>
          </a:stretch>
        </p:blipFill>
        <p:spPr bwMode="auto">
          <a:xfrm>
            <a:off x="2483768" y="3140968"/>
            <a:ext cx="4608512" cy="3456385"/>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sp>
        <p:nvSpPr>
          <p:cNvPr id="17409" name="Rectangle 1"/>
          <p:cNvSpPr>
            <a:spLocks noChangeArrowheads="1"/>
          </p:cNvSpPr>
          <p:nvPr/>
        </p:nvSpPr>
        <p:spPr bwMode="auto">
          <a:xfrm>
            <a:off x="1259632" y="260648"/>
            <a:ext cx="7020272" cy="9233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Ребята, предлагаю вам нарисовать запрещающие знаки, которые бы призывали нас бережно относиться к озерам и рекам и показывали, что не следует делать вблизи водных объектах.</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411" name="Picture 3" descr="https://ds05.infourok.ru/uploads/ex/00e8/000ecdf7-1015a96f/img20.jpg"/>
          <p:cNvPicPr>
            <a:picLocks noChangeAspect="1" noChangeArrowheads="1"/>
          </p:cNvPicPr>
          <p:nvPr/>
        </p:nvPicPr>
        <p:blipFill>
          <a:blip r:embed="rId3" cstate="print"/>
          <a:srcRect/>
          <a:stretch>
            <a:fillRect/>
          </a:stretch>
        </p:blipFill>
        <p:spPr bwMode="auto">
          <a:xfrm>
            <a:off x="1187624" y="1268760"/>
            <a:ext cx="7200799" cy="540060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0" y="0"/>
            <a:ext cx="9144001" cy="6858000"/>
          </a:xfrm>
          <a:prstGeom prst="rect">
            <a:avLst/>
          </a:prstGeom>
          <a:ln>
            <a:noFill/>
          </a:ln>
          <a:effectLst>
            <a:softEdge rad="112500"/>
          </a:effectLst>
        </p:spPr>
      </p:pic>
      <p:sp>
        <p:nvSpPr>
          <p:cNvPr id="26625" name="Rectangle 1"/>
          <p:cNvSpPr>
            <a:spLocks noChangeArrowheads="1"/>
          </p:cNvSpPr>
          <p:nvPr/>
        </p:nvSpPr>
        <p:spPr bwMode="auto">
          <a:xfrm>
            <a:off x="2123728" y="476672"/>
            <a:ext cx="4572000" cy="120032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Ребята, о чем мы сегодня с вами говорили?</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Что нового узнали?</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понравилось?</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Какой вывод мы сегодня сделали?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6627" name="Picture 3" descr="https://ds05.infourok.ru/uploads/ex/0ee5/000edbf4-00ceb27b/hello_html_39205301.jpg"/>
          <p:cNvPicPr>
            <a:picLocks noChangeAspect="1" noChangeArrowheads="1"/>
          </p:cNvPicPr>
          <p:nvPr/>
        </p:nvPicPr>
        <p:blipFill>
          <a:blip r:embed="rId3" cstate="print"/>
          <a:srcRect/>
          <a:stretch>
            <a:fillRect/>
          </a:stretch>
        </p:blipFill>
        <p:spPr bwMode="auto">
          <a:xfrm>
            <a:off x="2339752" y="1988840"/>
            <a:ext cx="4176464" cy="4176464"/>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pic>
        <p:nvPicPr>
          <p:cNvPr id="15364" name="Picture 4" descr="https://ds05.infourok.ru/uploads/ex/0d45/000529dc-1d9e2d20/hello_html_m7811d5b2.jpg"/>
          <p:cNvPicPr>
            <a:picLocks noChangeAspect="1" noChangeArrowheads="1"/>
          </p:cNvPicPr>
          <p:nvPr/>
        </p:nvPicPr>
        <p:blipFill>
          <a:blip r:embed="rId3" cstate="print"/>
          <a:srcRect/>
          <a:stretch>
            <a:fillRect/>
          </a:stretch>
        </p:blipFill>
        <p:spPr bwMode="auto">
          <a:xfrm>
            <a:off x="395536" y="260648"/>
            <a:ext cx="8412427" cy="630932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sp>
        <p:nvSpPr>
          <p:cNvPr id="18433" name="Rectangle 1"/>
          <p:cNvSpPr>
            <a:spLocks noChangeArrowheads="1"/>
          </p:cNvSpPr>
          <p:nvPr/>
        </p:nvSpPr>
        <p:spPr bwMode="auto">
          <a:xfrm>
            <a:off x="2339752" y="476672"/>
            <a:ext cx="5076056" cy="6463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Чтобы узнать, чему посвящено занятие, надо отгадать загадки.</a:t>
            </a:r>
            <a:endParaRPr kumimoji="0" lang="ru-RU" sz="24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18434" name="Rectangle 2"/>
          <p:cNvSpPr>
            <a:spLocks noChangeArrowheads="1"/>
          </p:cNvSpPr>
          <p:nvPr/>
        </p:nvSpPr>
        <p:spPr bwMode="auto">
          <a:xfrm>
            <a:off x="1187624" y="1700808"/>
            <a:ext cx="27363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Бегу я, как по лесенке,</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камушкам звеня,</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Издалека по песенке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Узнаете меня. </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1403648" y="2708920"/>
            <a:ext cx="1015021" cy="369332"/>
          </a:xfrm>
          <a:prstGeom prst="rect">
            <a:avLst/>
          </a:prstGeom>
        </p:spPr>
        <p:txBody>
          <a:bodyPr wrap="none">
            <a:spAutoFit/>
          </a:bodyPr>
          <a:lstStyle/>
          <a:p>
            <a:r>
              <a:rPr lang="ru-RU" dirty="0" smtClean="0">
                <a:latin typeface="Times New Roman" pitchFamily="18" charset="0"/>
                <a:cs typeface="Times New Roman" pitchFamily="18" charset="0"/>
              </a:rPr>
              <a:t>(Ручеек)</a:t>
            </a:r>
            <a:endParaRPr lang="ru-RU" dirty="0">
              <a:latin typeface="Times New Roman" pitchFamily="18" charset="0"/>
              <a:cs typeface="Times New Roman" pitchFamily="18" charset="0"/>
            </a:endParaRPr>
          </a:p>
        </p:txBody>
      </p:sp>
      <p:sp>
        <p:nvSpPr>
          <p:cNvPr id="8" name="Прямоугольник 7"/>
          <p:cNvSpPr/>
          <p:nvPr/>
        </p:nvSpPr>
        <p:spPr>
          <a:xfrm>
            <a:off x="1115616" y="3645024"/>
            <a:ext cx="2592288" cy="1477328"/>
          </a:xfrm>
          <a:prstGeom prst="rect">
            <a:avLst/>
          </a:prstGeom>
        </p:spPr>
        <p:txBody>
          <a:bodyPr wrap="square">
            <a:spAutoFit/>
          </a:bodyPr>
          <a:lstStyle/>
          <a:p>
            <a:r>
              <a:rPr lang="ru-RU" b="1" dirty="0" smtClean="0">
                <a:latin typeface="Times New Roman" pitchFamily="18" charset="0"/>
                <a:cs typeface="Times New Roman" pitchFamily="18" charset="0"/>
              </a:rPr>
              <a:t>Тихо, между берегами</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Широка и глубока,</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Наполняясь ручейками</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Вдаль бежит, течёт</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9" name="Прямоугольник 8"/>
          <p:cNvSpPr/>
          <p:nvPr/>
        </p:nvSpPr>
        <p:spPr>
          <a:xfrm>
            <a:off x="1475656" y="5157192"/>
            <a:ext cx="777585" cy="369332"/>
          </a:xfrm>
          <a:prstGeom prst="rect">
            <a:avLst/>
          </a:prstGeom>
        </p:spPr>
        <p:txBody>
          <a:bodyPr wrap="none">
            <a:spAutoFit/>
          </a:bodyPr>
          <a:lstStyle/>
          <a:p>
            <a:r>
              <a:rPr lang="ru-RU" dirty="0" smtClean="0">
                <a:latin typeface="Times New Roman" pitchFamily="18" charset="0"/>
                <a:cs typeface="Times New Roman" pitchFamily="18" charset="0"/>
              </a:rPr>
              <a:t>(река)</a:t>
            </a:r>
            <a:endParaRPr lang="ru-RU" dirty="0">
              <a:latin typeface="Times New Roman" pitchFamily="18" charset="0"/>
              <a:cs typeface="Times New Roman" pitchFamily="18" charset="0"/>
            </a:endParaRPr>
          </a:p>
        </p:txBody>
      </p:sp>
      <p:sp>
        <p:nvSpPr>
          <p:cNvPr id="10" name="Прямоугольник 9"/>
          <p:cNvSpPr/>
          <p:nvPr/>
        </p:nvSpPr>
        <p:spPr>
          <a:xfrm>
            <a:off x="5148064" y="1268760"/>
            <a:ext cx="3150096" cy="1754326"/>
          </a:xfrm>
          <a:prstGeom prst="rect">
            <a:avLst/>
          </a:prstGeom>
        </p:spPr>
        <p:txBody>
          <a:bodyPr wrap="square">
            <a:spAutoFit/>
          </a:bodyPr>
          <a:lstStyle/>
          <a:p>
            <a:r>
              <a:rPr lang="ru-RU" b="1" dirty="0" smtClean="0">
                <a:latin typeface="Times New Roman" pitchFamily="18" charset="0"/>
                <a:cs typeface="Times New Roman" pitchFamily="18" charset="0"/>
              </a:rPr>
              <a:t>Шириною широко,</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Глубиною глубоко,</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День и ночь о берег бьется.</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Из него вода не пьется,</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Потому что не вкусна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И горька, и солона</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11" name="Прямоугольник 10"/>
          <p:cNvSpPr/>
          <p:nvPr/>
        </p:nvSpPr>
        <p:spPr>
          <a:xfrm>
            <a:off x="5796136" y="2996952"/>
            <a:ext cx="943143" cy="369332"/>
          </a:xfrm>
          <a:prstGeom prst="rect">
            <a:avLst/>
          </a:prstGeom>
        </p:spPr>
        <p:txBody>
          <a:bodyPr wrap="none">
            <a:spAutoFit/>
          </a:bodyPr>
          <a:lstStyle/>
          <a:p>
            <a:r>
              <a:rPr lang="ru-RU" dirty="0" smtClean="0">
                <a:latin typeface="Times New Roman" pitchFamily="18" charset="0"/>
                <a:cs typeface="Times New Roman" pitchFamily="18" charset="0"/>
              </a:rPr>
              <a:t>(Океан)</a:t>
            </a:r>
            <a:endParaRPr lang="ru-RU" dirty="0">
              <a:latin typeface="Times New Roman" pitchFamily="18" charset="0"/>
              <a:cs typeface="Times New Roman" pitchFamily="18" charset="0"/>
            </a:endParaRPr>
          </a:p>
        </p:txBody>
      </p:sp>
      <p:sp>
        <p:nvSpPr>
          <p:cNvPr id="12" name="Прямоугольник 11"/>
          <p:cNvSpPr/>
          <p:nvPr/>
        </p:nvSpPr>
        <p:spPr>
          <a:xfrm>
            <a:off x="5292080" y="3356992"/>
            <a:ext cx="2934072" cy="2308324"/>
          </a:xfrm>
          <a:prstGeom prst="rect">
            <a:avLst/>
          </a:prstGeom>
        </p:spPr>
        <p:txBody>
          <a:bodyPr wrap="square">
            <a:spAutoFit/>
          </a:bodyPr>
          <a:lstStyle/>
          <a:p>
            <a:r>
              <a:rPr lang="ru-RU" b="1" dirty="0" smtClean="0">
                <a:latin typeface="Times New Roman" pitchFamily="18" charset="0"/>
                <a:cs typeface="Times New Roman" pitchFamily="18" charset="0"/>
              </a:rPr>
              <a:t>Обманывать не стану,</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Я меньше океана,</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Но я большое, всё же,</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На океан похоже.</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Могу спокойным быть,</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Могу и заштормить.</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Есть у меня всегда</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Солёная вода</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13" name="Прямоугольник 12"/>
          <p:cNvSpPr/>
          <p:nvPr/>
        </p:nvSpPr>
        <p:spPr>
          <a:xfrm>
            <a:off x="7236296" y="5301208"/>
            <a:ext cx="840295" cy="369332"/>
          </a:xfrm>
          <a:prstGeom prst="rect">
            <a:avLst/>
          </a:prstGeom>
        </p:spPr>
        <p:txBody>
          <a:bodyPr wrap="none">
            <a:spAutoFit/>
          </a:bodyPr>
          <a:lstStyle/>
          <a:p>
            <a:r>
              <a:rPr lang="ru-RU" dirty="0" smtClean="0">
                <a:latin typeface="Times New Roman" pitchFamily="18" charset="0"/>
                <a:cs typeface="Times New Roman" pitchFamily="18" charset="0"/>
              </a:rPr>
              <a:t>(море)</a:t>
            </a:r>
            <a:endParaRPr lang="ru-RU" dirty="0">
              <a:latin typeface="Times New Roman" pitchFamily="18" charset="0"/>
              <a:cs typeface="Times New Roman" pitchFamily="18" charset="0"/>
            </a:endParaRPr>
          </a:p>
        </p:txBody>
      </p:sp>
      <p:sp>
        <p:nvSpPr>
          <p:cNvPr id="14" name="Прямоугольник 13"/>
          <p:cNvSpPr/>
          <p:nvPr/>
        </p:nvSpPr>
        <p:spPr>
          <a:xfrm>
            <a:off x="179512" y="5661248"/>
            <a:ext cx="874846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b="1" dirty="0" smtClean="0">
                <a:solidFill>
                  <a:srgbClr val="7030A0"/>
                </a:solidFill>
                <a:latin typeface="Times New Roman" pitchFamily="18" charset="0"/>
                <a:cs typeface="Times New Roman" pitchFamily="18" charset="0"/>
              </a:rPr>
              <a:t>Молодцы, ребята! Теперь вы поняли, что речь сегодня пойдет о воде. Ребята, сегодня мы с вами совершим путешествие в мир воды и узнаем много интересного. </a:t>
            </a:r>
            <a:endParaRPr lang="ru-RU"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fade">
                                      <p:cBhvr>
                                        <p:cTn id="27" dur="20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1" grpId="0" build="p"/>
      <p:bldP spid="13" grpId="0" build="p"/>
      <p:bldP spid="1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sp>
        <p:nvSpPr>
          <p:cNvPr id="5" name="Прямоугольник 4"/>
          <p:cNvSpPr/>
          <p:nvPr/>
        </p:nvSpPr>
        <p:spPr>
          <a:xfrm>
            <a:off x="1331640" y="332656"/>
            <a:ext cx="660648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dirty="0" smtClean="0">
                <a:solidFill>
                  <a:srgbClr val="7030A0"/>
                </a:solidFill>
                <a:latin typeface="Times New Roman" pitchFamily="18" charset="0"/>
                <a:cs typeface="Times New Roman" pitchFamily="18" charset="0"/>
              </a:rPr>
              <a:t>Вы знаете, что это такое? (Глобус. Модель Земли). Посмотрите на него. Как изображена вода на глобусе? </a:t>
            </a:r>
            <a:endParaRPr lang="ru-RU" b="1" dirty="0">
              <a:solidFill>
                <a:srgbClr val="7030A0"/>
              </a:solidFill>
              <a:latin typeface="Times New Roman" pitchFamily="18" charset="0"/>
              <a:cs typeface="Times New Roman" pitchFamily="18" charset="0"/>
            </a:endParaRPr>
          </a:p>
        </p:txBody>
      </p:sp>
      <p:sp>
        <p:nvSpPr>
          <p:cNvPr id="19459" name="Rectangle 3"/>
          <p:cNvSpPr>
            <a:spLocks noChangeArrowheads="1"/>
          </p:cNvSpPr>
          <p:nvPr/>
        </p:nvSpPr>
        <p:spPr bwMode="auto">
          <a:xfrm>
            <a:off x="5508104" y="1556792"/>
            <a:ext cx="3384376" cy="440120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Тоненькие линии – это реки, небольшие синие пятна – озёра, большие – моря и океаны. На нашей планете 4 океана, 30 морей и множество рек, озер. И, наверное, правильнее было назвать планета Вода. Потому что на нашей планете самое главное богатство - это вода. Жизнь есть только там, где есть вода! А вода – это ручейки, реки, озера, моря и океаны</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61" name="Picture 5" descr="https://demosistema.ru/wa-data/public/shop/products/89/99/29989/images/163472/163472.970.jpg"/>
          <p:cNvPicPr>
            <a:picLocks noChangeAspect="1" noChangeArrowheads="1"/>
          </p:cNvPicPr>
          <p:nvPr/>
        </p:nvPicPr>
        <p:blipFill>
          <a:blip r:embed="rId3" cstate="print"/>
          <a:srcRect/>
          <a:stretch>
            <a:fillRect/>
          </a:stretch>
        </p:blipFill>
        <p:spPr bwMode="auto">
          <a:xfrm>
            <a:off x="395536" y="1268760"/>
            <a:ext cx="4896544" cy="4896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sp>
        <p:nvSpPr>
          <p:cNvPr id="20481" name="Rectangle 1"/>
          <p:cNvSpPr>
            <a:spLocks noChangeArrowheads="1"/>
          </p:cNvSpPr>
          <p:nvPr/>
        </p:nvSpPr>
        <p:spPr bwMode="auto">
          <a:xfrm>
            <a:off x="359024" y="260648"/>
            <a:ext cx="8605464" cy="31700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Откуда же берет начало ручей? (Ответы детей) Правильно, из родника. Вы знаете, откуда берёт своё начало родник? Он бьёт из-под земли. В роднике вода чистая, прозрачная её можно пить. И вот бежит, торопится ручеёк. Чем же хорош ручей в лесу? (Как же хорошо в жаркий летний день посидеть у ручья. Животные и птицы утоляют жажду).</a:t>
            </a:r>
            <a:endParaRPr kumimoji="0" lang="ru-RU" sz="105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Ручеек бежит на встречу со своими друзьями. И во что они превращаются? (Соединяясь, ручьи превращаются в быструю горную речку).</a:t>
            </a:r>
            <a:endParaRPr kumimoji="0" lang="ru-RU" sz="105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Река – это водный поток, также достаточно значительных размеров, который течет по руслу. Река питается за счет подземных, а также поверхностных вод. Множество различных рек впадают в одно море.</a:t>
            </a:r>
            <a:endParaRPr kumimoji="0" lang="ru-RU" sz="2800" b="0" i="0" u="none" strike="noStrike" cap="none" normalizeH="0" baseline="0" dirty="0" smtClean="0">
              <a:ln>
                <a:noFill/>
              </a:ln>
              <a:effectLst/>
              <a:latin typeface="Times New Roman" pitchFamily="18" charset="0"/>
              <a:cs typeface="Times New Roman" pitchFamily="18" charset="0"/>
            </a:endParaRPr>
          </a:p>
        </p:txBody>
      </p:sp>
      <p:pic>
        <p:nvPicPr>
          <p:cNvPr id="20483" name="Picture 3" descr="https://1tulatv.ru/sites/default/files/1_842.jpg"/>
          <p:cNvPicPr>
            <a:picLocks noChangeAspect="1" noChangeArrowheads="1"/>
          </p:cNvPicPr>
          <p:nvPr/>
        </p:nvPicPr>
        <p:blipFill>
          <a:blip r:embed="rId3" cstate="print"/>
          <a:srcRect/>
          <a:stretch>
            <a:fillRect/>
          </a:stretch>
        </p:blipFill>
        <p:spPr bwMode="auto">
          <a:xfrm>
            <a:off x="179512" y="3645024"/>
            <a:ext cx="4392488" cy="2964072"/>
          </a:xfrm>
          <a:prstGeom prst="rect">
            <a:avLst/>
          </a:prstGeom>
          <a:ln>
            <a:noFill/>
          </a:ln>
          <a:effectLst>
            <a:softEdge rad="112500"/>
          </a:effectLst>
        </p:spPr>
      </p:pic>
      <p:pic>
        <p:nvPicPr>
          <p:cNvPr id="20485" name="Picture 5" descr="https://get.pxhere.com/photo/water-nature-forest-rock-waterfall-creek-wilderness-river-stream-spring-scenic-rapid-body-of-water-rainforest-woodland-water-feature-watercourse-landform-british-columbia-natural-environment-geographical-feature-cliff-falls-maple-ridge-817206.jpg"/>
          <p:cNvPicPr>
            <a:picLocks noChangeAspect="1" noChangeArrowheads="1"/>
          </p:cNvPicPr>
          <p:nvPr/>
        </p:nvPicPr>
        <p:blipFill>
          <a:blip r:embed="rId4" cstate="print"/>
          <a:srcRect/>
          <a:stretch>
            <a:fillRect/>
          </a:stretch>
        </p:blipFill>
        <p:spPr bwMode="auto">
          <a:xfrm>
            <a:off x="4644007" y="3645024"/>
            <a:ext cx="4426265" cy="295232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sp>
        <p:nvSpPr>
          <p:cNvPr id="21505" name="Rectangle 1"/>
          <p:cNvSpPr>
            <a:spLocks noChangeArrowheads="1"/>
          </p:cNvSpPr>
          <p:nvPr/>
        </p:nvSpPr>
        <p:spPr bwMode="auto">
          <a:xfrm>
            <a:off x="827584" y="332656"/>
            <a:ext cx="7632848" cy="83099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А какая река протекает в нашей местности? (река Таз)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Реки играют большую роль в жизни человека и животных.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Какую? (Питание, перевозят грузы по реке, строят гидроэлектростанции)</a:t>
            </a:r>
            <a:endParaRPr kumimoji="0" lang="ru-RU" sz="2000" b="0" i="0" u="none" strike="noStrike" cap="none" normalizeH="0" baseline="0" dirty="0" smtClean="0">
              <a:ln>
                <a:noFill/>
              </a:ln>
              <a:effectLst/>
              <a:latin typeface="Times New Roman" pitchFamily="18" charset="0"/>
              <a:cs typeface="Times New Roman" pitchFamily="18" charset="0"/>
            </a:endParaRPr>
          </a:p>
        </p:txBody>
      </p:sp>
      <p:pic>
        <p:nvPicPr>
          <p:cNvPr id="21507" name="Picture 3" descr="https://mail.zoodb.ru/uploads/posts/2012-12/1356776973_moose-3-8-5x111.jpg"/>
          <p:cNvPicPr>
            <a:picLocks noChangeAspect="1" noChangeArrowheads="1"/>
          </p:cNvPicPr>
          <p:nvPr/>
        </p:nvPicPr>
        <p:blipFill>
          <a:blip r:embed="rId3" cstate="print"/>
          <a:srcRect/>
          <a:stretch>
            <a:fillRect/>
          </a:stretch>
        </p:blipFill>
        <p:spPr bwMode="auto">
          <a:xfrm>
            <a:off x="467544" y="1268760"/>
            <a:ext cx="3168290" cy="2448272"/>
          </a:xfrm>
          <a:prstGeom prst="rect">
            <a:avLst/>
          </a:prstGeom>
          <a:ln>
            <a:noFill/>
          </a:ln>
          <a:effectLst>
            <a:softEdge rad="112500"/>
          </a:effectLst>
        </p:spPr>
      </p:pic>
      <p:pic>
        <p:nvPicPr>
          <p:cNvPr id="21509" name="Picture 5" descr="https://upload.wikimedia.org/wikipedia/commons/5/5f/Barge_contenneurs_%282%29.jpg"/>
          <p:cNvPicPr>
            <a:picLocks noChangeAspect="1" noChangeArrowheads="1"/>
          </p:cNvPicPr>
          <p:nvPr/>
        </p:nvPicPr>
        <p:blipFill>
          <a:blip r:embed="rId4" cstate="print"/>
          <a:srcRect/>
          <a:stretch>
            <a:fillRect/>
          </a:stretch>
        </p:blipFill>
        <p:spPr bwMode="auto">
          <a:xfrm>
            <a:off x="4139952" y="1196752"/>
            <a:ext cx="4338284" cy="2448272"/>
          </a:xfrm>
          <a:prstGeom prst="rect">
            <a:avLst/>
          </a:prstGeom>
          <a:ln>
            <a:noFill/>
          </a:ln>
          <a:effectLst>
            <a:softEdge rad="112500"/>
          </a:effectLst>
        </p:spPr>
      </p:pic>
      <p:pic>
        <p:nvPicPr>
          <p:cNvPr id="21511" name="Picture 7" descr="https://multiurok.ru/img/259174/image_5e8ecef10aef1.jpg"/>
          <p:cNvPicPr>
            <a:picLocks noChangeAspect="1" noChangeArrowheads="1"/>
          </p:cNvPicPr>
          <p:nvPr/>
        </p:nvPicPr>
        <p:blipFill>
          <a:blip r:embed="rId5" cstate="print"/>
          <a:srcRect/>
          <a:stretch>
            <a:fillRect/>
          </a:stretch>
        </p:blipFill>
        <p:spPr bwMode="auto">
          <a:xfrm>
            <a:off x="4572000" y="3789040"/>
            <a:ext cx="3888432" cy="2916324"/>
          </a:xfrm>
          <a:prstGeom prst="rect">
            <a:avLst/>
          </a:prstGeom>
          <a:ln>
            <a:noFill/>
          </a:ln>
          <a:effectLst>
            <a:softEdge rad="112500"/>
          </a:effectLst>
        </p:spPr>
      </p:pic>
      <p:pic>
        <p:nvPicPr>
          <p:cNvPr id="21513" name="Picture 9" descr="http://asiarussia.ru/upload/resize_cache/iblock/274/800_8000_1/27491d7a8aa272be512f2c38348aa3d8.jpg"/>
          <p:cNvPicPr>
            <a:picLocks noChangeAspect="1" noChangeArrowheads="1"/>
          </p:cNvPicPr>
          <p:nvPr/>
        </p:nvPicPr>
        <p:blipFill>
          <a:blip r:embed="rId6" cstate="print"/>
          <a:srcRect/>
          <a:stretch>
            <a:fillRect/>
          </a:stretch>
        </p:blipFill>
        <p:spPr bwMode="auto">
          <a:xfrm>
            <a:off x="467544" y="3772118"/>
            <a:ext cx="3888432" cy="2896883"/>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sp>
        <p:nvSpPr>
          <p:cNvPr id="22529" name="Rectangle 1"/>
          <p:cNvSpPr>
            <a:spLocks noChangeArrowheads="1"/>
          </p:cNvSpPr>
          <p:nvPr/>
        </p:nvSpPr>
        <p:spPr bwMode="auto">
          <a:xfrm>
            <a:off x="395536" y="281552"/>
            <a:ext cx="8352928" cy="120032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Озеро – это природный водоем, расположенный в углублении суши, питается подземными водами. В Тазовском районе насчитывается огромное количество озер.  Самые крупные озера находятся на северо-востоке района: </a:t>
            </a:r>
            <a:r>
              <a:rPr kumimoji="0" lang="ru-RU" b="0" i="0" u="none" strike="noStrike" cap="none" normalizeH="0" baseline="0" dirty="0" err="1" smtClean="0">
                <a:ln>
                  <a:noFill/>
                </a:ln>
                <a:effectLst/>
                <a:latin typeface="Times New Roman" pitchFamily="18" charset="0"/>
                <a:ea typeface="Times New Roman" pitchFamily="18" charset="0"/>
                <a:cs typeface="Times New Roman" pitchFamily="18" charset="0"/>
              </a:rPr>
              <a:t>Ямбуто</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(одно из  больших озер на Тазовском полуострове), </a:t>
            </a:r>
            <a:r>
              <a:rPr kumimoji="0" lang="ru-RU" b="0" i="0" u="none" strike="noStrike" cap="none" normalizeH="0" baseline="0" dirty="0" err="1" smtClean="0">
                <a:ln>
                  <a:noFill/>
                </a:ln>
                <a:effectLst/>
                <a:latin typeface="Times New Roman" pitchFamily="18" charset="0"/>
                <a:ea typeface="Times New Roman" pitchFamily="18" charset="0"/>
                <a:cs typeface="Times New Roman" pitchFamily="18" charset="0"/>
              </a:rPr>
              <a:t>Периптавето</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effectLst/>
                <a:latin typeface="Times New Roman" pitchFamily="18" charset="0"/>
                <a:ea typeface="Times New Roman" pitchFamily="18" charset="0"/>
                <a:cs typeface="Times New Roman" pitchFamily="18" charset="0"/>
              </a:rPr>
              <a:t>Хасато</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effectLst/>
                <a:latin typeface="Times New Roman" pitchFamily="18" charset="0"/>
                <a:ea typeface="Times New Roman" pitchFamily="18" charset="0"/>
                <a:cs typeface="Times New Roman" pitchFamily="18" charset="0"/>
              </a:rPr>
              <a:t>Хучето</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и </a:t>
            </a:r>
            <a:r>
              <a:rPr kumimoji="0" lang="ru-RU" b="0" i="0" u="none" strike="noStrike" cap="none" normalizeH="0" baseline="0" dirty="0" err="1" smtClean="0">
                <a:ln>
                  <a:noFill/>
                </a:ln>
                <a:effectLst/>
                <a:latin typeface="Times New Roman" pitchFamily="18" charset="0"/>
                <a:ea typeface="Times New Roman" pitchFamily="18" charset="0"/>
                <a:cs typeface="Times New Roman" pitchFamily="18" charset="0"/>
              </a:rPr>
              <a:t>Гыда</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effectLst/>
              <a:latin typeface="Times New Roman" pitchFamily="18" charset="0"/>
              <a:cs typeface="Times New Roman" pitchFamily="18" charset="0"/>
            </a:endParaRPr>
          </a:p>
        </p:txBody>
      </p:sp>
      <p:pic>
        <p:nvPicPr>
          <p:cNvPr id="22531" name="Picture 3" descr="https://obrazovaka.ru/wp-content/images/predmet/geografiya-37347-poluostrov-yamal.jpg"/>
          <p:cNvPicPr>
            <a:picLocks noChangeAspect="1" noChangeArrowheads="1"/>
          </p:cNvPicPr>
          <p:nvPr/>
        </p:nvPicPr>
        <p:blipFill>
          <a:blip r:embed="rId3" cstate="print"/>
          <a:srcRect/>
          <a:stretch>
            <a:fillRect/>
          </a:stretch>
        </p:blipFill>
        <p:spPr bwMode="auto">
          <a:xfrm>
            <a:off x="1187624" y="1628800"/>
            <a:ext cx="6768752" cy="503144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sp>
        <p:nvSpPr>
          <p:cNvPr id="23553" name="Rectangle 1"/>
          <p:cNvSpPr>
            <a:spLocks noChangeArrowheads="1"/>
          </p:cNvSpPr>
          <p:nvPr/>
        </p:nvSpPr>
        <p:spPr bwMode="auto">
          <a:xfrm>
            <a:off x="251520" y="332656"/>
            <a:ext cx="8712968" cy="424731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«Чем отличается река от моря?» Моря это достаточно большие водные пространства, которые ограничены с нескольких сторон сушей.</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морях вода соленая, а реках пресная;</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море берега не видно, а у рек – видно;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Морской воздух очень полезен, поэтому на берегах морей построено много здравниц, санаториев, домов отдыха.</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Море всегда привлекало людей своей красотой, таинственностью и непостоянностью. Море бывает разное, у него есть свое настроение, оно меняется как у человека. Наверное, поэтому оно обладает каким-то удивительным магическим свойством.</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солнечный день, оно спокойное, искрится, сине-зеленого цвета. И мы говорим, что на море – штиль. Иногда дует легкий ветерок, и тогда по морю плывут белые барашки – волны.</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плохую погоду море становится мрачным. Дует сильный ветер, огромные серые волны бьются о берег. И действительно, опасно море во время шторма – сильного ветра с дождем.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5" name="Picture 3" descr="https://proprikol.ru/wp-content/uploads/2020/07/kartinki-znak-voprosa-1.jpg"/>
          <p:cNvPicPr>
            <a:picLocks noChangeAspect="1" noChangeArrowheads="1"/>
          </p:cNvPicPr>
          <p:nvPr/>
        </p:nvPicPr>
        <p:blipFill>
          <a:blip r:embed="rId3" cstate="print"/>
          <a:srcRect/>
          <a:stretch>
            <a:fillRect/>
          </a:stretch>
        </p:blipFill>
        <p:spPr bwMode="auto">
          <a:xfrm>
            <a:off x="3203848" y="4725144"/>
            <a:ext cx="2520280" cy="189021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getwallpapers.com/wallpaper/full/4/8/9/1071078-best-water-wallpaper-2950x2094-mac.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pic>
        <p:nvPicPr>
          <p:cNvPr id="24578" name="Picture 2" descr="https://fsd.multiurok.ru/html/2017/11/13/s_5a097ef9c600b/img9.jpg"/>
          <p:cNvPicPr>
            <a:picLocks noChangeAspect="1" noChangeArrowheads="1"/>
          </p:cNvPicPr>
          <p:nvPr/>
        </p:nvPicPr>
        <p:blipFill>
          <a:blip r:embed="rId3" cstate="print"/>
          <a:srcRect/>
          <a:stretch>
            <a:fillRect/>
          </a:stretch>
        </p:blipFill>
        <p:spPr bwMode="auto">
          <a:xfrm>
            <a:off x="539552" y="404664"/>
            <a:ext cx="8144227" cy="612068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800</Words>
  <Application>Microsoft Office PowerPoint</Application>
  <PresentationFormat>Экран (4:3)</PresentationFormat>
  <Paragraphs>50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Лилия</dc:creator>
  <cp:lastModifiedBy>Лилия</cp:lastModifiedBy>
  <cp:revision>16</cp:revision>
  <dcterms:created xsi:type="dcterms:W3CDTF">2021-03-29T08:08:17Z</dcterms:created>
  <dcterms:modified xsi:type="dcterms:W3CDTF">2021-03-29T09:29:50Z</dcterms:modified>
</cp:coreProperties>
</file>