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1" r:id="rId6"/>
    <p:sldId id="260" r:id="rId7"/>
    <p:sldId id="263" r:id="rId8"/>
    <p:sldId id="264"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5" d="100"/>
          <a:sy n="45" d="100"/>
        </p:scale>
        <p:origin x="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231783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373725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8962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214506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190404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136020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266627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418406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356450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396829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AC0D81F-F059-428B-A110-5F2E7FA14F4F}" type="datetimeFigureOut">
              <a:rPr lang="ru-RU" smtClean="0"/>
              <a:pPr/>
              <a:t>12.10.2020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C57CCC-ACD8-43F4-96A3-4C8634A66177}" type="slidenum">
              <a:rPr lang="ru-RU" smtClean="0"/>
              <a:pPr/>
              <a:t>‹#›</a:t>
            </a:fld>
            <a:endParaRPr lang="ru-RU"/>
          </a:p>
        </p:txBody>
      </p:sp>
    </p:spTree>
    <p:extLst>
      <p:ext uri="{BB962C8B-B14F-4D97-AF65-F5344CB8AC3E}">
        <p14:creationId xmlns:p14="http://schemas.microsoft.com/office/powerpoint/2010/main" val="163840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0D81F-F059-428B-A110-5F2E7FA14F4F}" type="datetimeFigureOut">
              <a:rPr lang="ru-RU" smtClean="0"/>
              <a:pPr/>
              <a:t>12.10.2020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7CCC-ACD8-43F4-96A3-4C8634A66177}" type="slidenum">
              <a:rPr lang="ru-RU" smtClean="0"/>
              <a:pPr/>
              <a:t>‹#›</a:t>
            </a:fld>
            <a:endParaRPr lang="ru-RU"/>
          </a:p>
        </p:txBody>
      </p:sp>
    </p:spTree>
    <p:extLst>
      <p:ext uri="{BB962C8B-B14F-4D97-AF65-F5344CB8AC3E}">
        <p14:creationId xmlns:p14="http://schemas.microsoft.com/office/powerpoint/2010/main" val="85935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5400" y="701039"/>
            <a:ext cx="9204960" cy="899161"/>
          </a:xfrm>
        </p:spPr>
        <p:txBody>
          <a:bodyPr>
            <a:normAutofit/>
          </a:bodyPr>
          <a:lstStyle/>
          <a:p>
            <a:r>
              <a:rPr lang="ru-RU" sz="2400" dirty="0">
                <a:latin typeface="Times New Roman" pitchFamily="18" charset="0"/>
                <a:cs typeface="Times New Roman" pitchFamily="18" charset="0"/>
              </a:rPr>
              <a:t>Интегрированное занятие в подготовительной к школе группе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 тему: </a:t>
            </a:r>
            <a:r>
              <a:rPr lang="ru-RU" sz="2400" b="1" dirty="0">
                <a:latin typeface="Times New Roman" pitchFamily="18" charset="0"/>
                <a:cs typeface="Times New Roman" pitchFamily="18" charset="0"/>
              </a:rPr>
              <a:t>«Путешествие в страну музыкальных инструментов»</a:t>
            </a:r>
            <a:endParaRPr lang="ru-RU" sz="2400" b="1" dirty="0"/>
          </a:p>
        </p:txBody>
      </p:sp>
      <p:pic>
        <p:nvPicPr>
          <p:cNvPr id="1026" name="Picture 2" descr="Путешествие в страну музыкальных инструментов - 3 Ноября 2018 - Официальный  сайт Детский сад №29 &quot;Кораблик&quot; г.Чапаевск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83080"/>
            <a:ext cx="6416040" cy="42976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633440" y="2916258"/>
            <a:ext cx="2720360" cy="2031325"/>
          </a:xfrm>
          <a:prstGeom prst="rect">
            <a:avLst/>
          </a:prstGeom>
        </p:spPr>
        <p:txBody>
          <a:bodyPr wrap="square">
            <a:spAutoFit/>
          </a:bodyPr>
          <a:lstStyle/>
          <a:p>
            <a:pPr algn="r"/>
            <a:endParaRPr lang="ru-RU" dirty="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algn="r"/>
            <a:r>
              <a:rPr lang="ru-RU" sz="2400" dirty="0">
                <a:latin typeface="Times New Roman" panose="02020603050405020304" pitchFamily="18" charset="0"/>
                <a:cs typeface="Times New Roman" panose="02020603050405020304" pitchFamily="18" charset="0"/>
              </a:rPr>
              <a:t>Выполнили:</a:t>
            </a:r>
          </a:p>
          <a:p>
            <a:pPr algn="r"/>
            <a:r>
              <a:rPr lang="ru-RU" sz="2400" dirty="0">
                <a:latin typeface="Times New Roman" panose="02020603050405020304" pitchFamily="18" charset="0"/>
                <a:cs typeface="Times New Roman" panose="02020603050405020304" pitchFamily="18" charset="0"/>
              </a:rPr>
              <a:t>Селина Е.А</a:t>
            </a:r>
          </a:p>
          <a:p>
            <a:pPr algn="r"/>
            <a:r>
              <a:rPr lang="ru-RU" sz="2400" dirty="0" err="1">
                <a:latin typeface="Times New Roman" panose="02020603050405020304" pitchFamily="18" charset="0"/>
                <a:cs typeface="Times New Roman" panose="02020603050405020304" pitchFamily="18" charset="0"/>
              </a:rPr>
              <a:t>Печникова</a:t>
            </a:r>
            <a:r>
              <a:rPr lang="ru-RU" sz="2400" dirty="0">
                <a:latin typeface="Times New Roman" panose="02020603050405020304" pitchFamily="18" charset="0"/>
                <a:cs typeface="Times New Roman" panose="02020603050405020304" pitchFamily="18" charset="0"/>
              </a:rPr>
              <a:t> Н.Н.</a:t>
            </a:r>
          </a:p>
        </p:txBody>
      </p:sp>
      <p:sp>
        <p:nvSpPr>
          <p:cNvPr id="6" name="TextBox 5"/>
          <p:cNvSpPr txBox="1"/>
          <p:nvPr/>
        </p:nvSpPr>
        <p:spPr>
          <a:xfrm>
            <a:off x="4930140" y="6080762"/>
            <a:ext cx="1935480" cy="523220"/>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п.Тазовский</a:t>
            </a:r>
          </a:p>
          <a:p>
            <a:pPr algn="ctr"/>
            <a:r>
              <a:rPr lang="ru-RU" sz="1400" dirty="0">
                <a:latin typeface="Times New Roman" pitchFamily="18" charset="0"/>
                <a:cs typeface="Times New Roman" pitchFamily="18" charset="0"/>
              </a:rPr>
              <a:t>2020 год</a:t>
            </a:r>
          </a:p>
        </p:txBody>
      </p:sp>
    </p:spTree>
    <p:extLst>
      <p:ext uri="{BB962C8B-B14F-4D97-AF65-F5344CB8AC3E}">
        <p14:creationId xmlns:p14="http://schemas.microsoft.com/office/powerpoint/2010/main" val="343729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480" y="365125"/>
            <a:ext cx="9128760" cy="1325563"/>
          </a:xfrm>
        </p:spPr>
        <p:txBody>
          <a:bodyPr>
            <a:normAutofit/>
          </a:bodyPr>
          <a:lstStyle/>
          <a:p>
            <a:r>
              <a:rPr lang="ru-RU" sz="2400" dirty="0">
                <a:latin typeface="Times New Roman" panose="02020603050405020304" pitchFamily="18" charset="0"/>
                <a:cs typeface="Times New Roman" panose="02020603050405020304" pitchFamily="18" charset="0"/>
              </a:rPr>
              <a:t>Ребята, к нам пришёл в гости Незнайка и приглашает вас отправится в путешествие в волшебную страну музыки.</a:t>
            </a:r>
          </a:p>
        </p:txBody>
      </p:sp>
      <p:sp>
        <p:nvSpPr>
          <p:cNvPr id="4" name="TextBox 3"/>
          <p:cNvSpPr txBox="1"/>
          <p:nvPr/>
        </p:nvSpPr>
        <p:spPr>
          <a:xfrm>
            <a:off x="1173480" y="1569720"/>
            <a:ext cx="5090160" cy="480131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Для этого вам нужно выполнить задания</a:t>
            </a:r>
          </a:p>
          <a:p>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По удобнее садитесь,</a:t>
            </a:r>
          </a:p>
          <a:p>
            <a:r>
              <a:rPr lang="ru-RU" i="1" dirty="0">
                <a:latin typeface="Times New Roman" panose="02020603050405020304" pitchFamily="18" charset="0"/>
                <a:cs typeface="Times New Roman" panose="02020603050405020304" pitchFamily="18" charset="0"/>
              </a:rPr>
              <a:t>Не шумите, не вертитесь.</a:t>
            </a:r>
          </a:p>
          <a:p>
            <a:r>
              <a:rPr lang="ru-RU" i="1" dirty="0">
                <a:latin typeface="Times New Roman" panose="02020603050405020304" pitchFamily="18" charset="0"/>
                <a:cs typeface="Times New Roman" panose="02020603050405020304" pitchFamily="18" charset="0"/>
              </a:rPr>
              <a:t>Все внимательно считайте,</a:t>
            </a:r>
          </a:p>
          <a:p>
            <a:r>
              <a:rPr lang="ru-RU" i="1" dirty="0">
                <a:latin typeface="Times New Roman" panose="02020603050405020304" pitchFamily="18" charset="0"/>
                <a:cs typeface="Times New Roman" panose="02020603050405020304" pitchFamily="18" charset="0"/>
              </a:rPr>
              <a:t>А спрошу вас – отвечайте.</a:t>
            </a:r>
          </a:p>
          <a:p>
            <a:r>
              <a:rPr lang="ru-RU" i="1" dirty="0">
                <a:latin typeface="Times New Roman" panose="02020603050405020304" pitchFamily="18" charset="0"/>
                <a:cs typeface="Times New Roman" panose="02020603050405020304" pitchFamily="18" charset="0"/>
              </a:rPr>
              <a:t>Вам условие понятно?</a:t>
            </a:r>
          </a:p>
          <a:p>
            <a:r>
              <a:rPr lang="ru-RU" i="1" dirty="0">
                <a:latin typeface="Times New Roman" panose="02020603050405020304" pitchFamily="18" charset="0"/>
                <a:cs typeface="Times New Roman" panose="02020603050405020304" pitchFamily="18" charset="0"/>
              </a:rPr>
              <a:t>Это слышать мне приятно.</a:t>
            </a:r>
          </a:p>
          <a:p>
            <a:r>
              <a:rPr lang="ru-RU" i="1" dirty="0">
                <a:latin typeface="Times New Roman" panose="02020603050405020304" pitchFamily="18" charset="0"/>
                <a:cs typeface="Times New Roman" panose="02020603050405020304" pitchFamily="18" charset="0"/>
              </a:rPr>
              <a:t>Математика нас ждет,</a:t>
            </a:r>
          </a:p>
          <a:p>
            <a:r>
              <a:rPr lang="ru-RU" i="1" dirty="0">
                <a:latin typeface="Times New Roman" panose="02020603050405020304" pitchFamily="18" charset="0"/>
                <a:cs typeface="Times New Roman" panose="02020603050405020304" pitchFamily="18" charset="0"/>
              </a:rPr>
              <a:t>Начинаем устный счет.</a:t>
            </a:r>
          </a:p>
          <a:p>
            <a:endParaRPr lang="ru-RU" i="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Посчитайте до 10 и обратно;</a:t>
            </a: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Посчитайте от 3 до 9;</a:t>
            </a: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Посчитайте от 10 до 5.</a:t>
            </a:r>
          </a:p>
          <a:p>
            <a:pPr marL="342900" indent="-342900">
              <a:buFont typeface="+mj-lt"/>
              <a:buAutoNum type="arabicPeriod"/>
            </a:pPr>
            <a:endParaRPr lang="ru-RU" i="1" dirty="0">
              <a:latin typeface="Times New Roman" panose="02020603050405020304" pitchFamily="18" charset="0"/>
              <a:cs typeface="Times New Roman" panose="02020603050405020304" pitchFamily="18" charset="0"/>
            </a:endParaRPr>
          </a:p>
          <a:p>
            <a:endParaRPr lang="ru-RU" dirty="0"/>
          </a:p>
          <a:p>
            <a:pPr marL="285750" indent="-285750">
              <a:buFont typeface="Arial" panose="020B0604020202020204" pitchFamily="34" charset="0"/>
              <a:buChar char="•"/>
            </a:pPr>
            <a:endParaRPr lang="ru-RU" dirty="0"/>
          </a:p>
        </p:txBody>
      </p:sp>
      <p:pic>
        <p:nvPicPr>
          <p:cNvPr id="1026" name="Picture 2" descr="http://class-g-2017.moy.su/_nw/5/9268377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1675" y="1259208"/>
            <a:ext cx="3773347" cy="535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2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4238" y="1018572"/>
            <a:ext cx="184731" cy="369332"/>
          </a:xfrm>
          <a:prstGeom prst="rect">
            <a:avLst/>
          </a:prstGeom>
          <a:noFill/>
        </p:spPr>
        <p:txBody>
          <a:bodyPr wrap="none" rtlCol="0">
            <a:spAutoFit/>
          </a:bodyPr>
          <a:lstStyle/>
          <a:p>
            <a:endParaRPr lang="ru-RU" dirty="0"/>
          </a:p>
        </p:txBody>
      </p:sp>
      <p:sp>
        <p:nvSpPr>
          <p:cNvPr id="5" name="TextBox 4"/>
          <p:cNvSpPr txBox="1"/>
          <p:nvPr/>
        </p:nvSpPr>
        <p:spPr>
          <a:xfrm>
            <a:off x="1817225" y="937549"/>
            <a:ext cx="8573684" cy="923330"/>
          </a:xfrm>
          <a:prstGeom prst="rect">
            <a:avLst/>
          </a:prstGeom>
          <a:noFill/>
        </p:spPr>
        <p:txBody>
          <a:bodyPr wrap="square" rtlCol="0">
            <a:spAutoFit/>
          </a:bodyPr>
          <a:lstStyle/>
          <a:p>
            <a:r>
              <a:rPr lang="ru-RU" dirty="0">
                <a:latin typeface="Times New Roman" pitchFamily="18" charset="0"/>
                <a:cs typeface="Times New Roman" pitchFamily="18" charset="0"/>
              </a:rPr>
              <a:t>Ребята, обратите внимание, музыкальные инструменты встречают вас. Сосчитайте, сколько всего инструментов? На котором по счёту месте находится гармонь (гитара, арфа)? Назовите третий, шестой, девятый по счёту музыкальный инструмент.</a:t>
            </a:r>
          </a:p>
        </p:txBody>
      </p:sp>
      <p:pic>
        <p:nvPicPr>
          <p:cNvPr id="3078" name="Picture 6" descr="https://funart.pro/uploads/posts/2020-05/1588414854_10-p-gitari-na-svetlom-fone-6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7243" y="3117475"/>
            <a:ext cx="1446150" cy="20454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m0-tub-ru.yandex.net/i?id=63f4f497bd493717007cab67697bac41&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816" y="3745407"/>
            <a:ext cx="1680519" cy="112034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im0-tub-ru.yandex.net/i?id=1fbaeaa2407c0b2b75ea123d84f64dbc&amp;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956" y="3814208"/>
            <a:ext cx="1315539" cy="13155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clipart-best.com/img/drum/drum-clip-art-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8386" y="3724166"/>
            <a:ext cx="1215953" cy="12159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pinclipart.com/picdir/big/247-2477126_tambourine-clip-art-png-downlo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3189" y="3980145"/>
            <a:ext cx="1052626" cy="89166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static.dochkisinochki.ru/upload/img_loader/0e/04/40/GL001004876_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4412" y="3955122"/>
            <a:ext cx="1124730" cy="112473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musiclife.kiev.ua/components/com_virtuemart/shop_image/product/____________Remo_4fdf1263242b8/w800_h800_fi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1335" y="3972966"/>
            <a:ext cx="998024" cy="99802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cdn1.ozone.ru/multimedia/100404981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4594" y="4140202"/>
            <a:ext cx="983666" cy="983666"/>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s://www.polysound.ru/upload/resize_cache/iblock/311/899_751_101a9461d51526113595f057e89280f5a/o_1d9a40pm8bvegv8bdt1o6vq5q9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083" y="3725887"/>
            <a:ext cx="1676108"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63879" y="1033952"/>
            <a:ext cx="42713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Наши пальчики – артисты:   </a:t>
            </a: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(Сжимать и разжимать пальцы обеих рук)</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Пианисты, баянисты,                   </a:t>
            </a: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(Пальцы обеих рук выполняют движения,</a:t>
            </a:r>
          </a:p>
          <a:p>
            <a:pPr lvl="0" eaLnBrk="0" fontAlgn="base" hangingPunct="0">
              <a:spcBef>
                <a:spcPct val="0"/>
              </a:spcBef>
              <a:spcAft>
                <a:spcPct val="0"/>
              </a:spcAft>
            </a:pPr>
            <a:r>
              <a:rPr lang="ru-RU" i="1" dirty="0">
                <a:solidFill>
                  <a:srgbClr val="000000"/>
                </a:solidFill>
                <a:latin typeface="Times New Roman" pitchFamily="18" charset="0"/>
                <a:ea typeface="Times New Roman" pitchFamily="18" charset="0"/>
                <a:cs typeface="Times New Roman" pitchFamily="18" charset="0"/>
              </a:rPr>
              <a:t>соответствующие игре </a:t>
            </a:r>
            <a:r>
              <a:rPr lang="ru-RU" dirty="0">
                <a:solidFill>
                  <a:srgbClr val="000000"/>
                </a:solidFill>
                <a:latin typeface="Times New Roman" pitchFamily="18" charset="0"/>
                <a:ea typeface="Times New Roman" pitchFamily="18" charset="0"/>
                <a:cs typeface="Times New Roman" pitchFamily="18" charset="0"/>
              </a:rPr>
              <a:t> </a:t>
            </a:r>
            <a:r>
              <a:rPr lang="ru-RU" i="1" dirty="0">
                <a:solidFill>
                  <a:srgbClr val="000000"/>
                </a:solidFill>
                <a:latin typeface="Times New Roman" pitchFamily="18" charset="0"/>
                <a:ea typeface="Times New Roman" pitchFamily="18" charset="0"/>
                <a:cs typeface="Times New Roman" pitchFamily="18" charset="0"/>
              </a:rPr>
              <a:t>музыкальных</a:t>
            </a:r>
          </a:p>
          <a:p>
            <a:pPr lvl="0" eaLnBrk="0" fontAlgn="base" hangingPunct="0">
              <a:spcBef>
                <a:spcPct val="0"/>
              </a:spcBef>
              <a:spcAft>
                <a:spcPct val="0"/>
              </a:spcAft>
            </a:pPr>
            <a:r>
              <a:rPr lang="ru-RU" i="1" dirty="0">
                <a:solidFill>
                  <a:srgbClr val="000000"/>
                </a:solidFill>
                <a:latin typeface="Times New Roman" pitchFamily="18" charset="0"/>
                <a:ea typeface="Times New Roman" pitchFamily="18" charset="0"/>
                <a:cs typeface="Times New Roman" pitchFamily="18" charset="0"/>
              </a:rPr>
              <a:t> инструментов)</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Скрипачи и трубачи,                     </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Гитаристы, гармонисты, -          </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Все хорошие артисты         </a:t>
            </a:r>
          </a:p>
          <a:p>
            <a:pPr marL="0" marR="0" lvl="0" indent="0"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(Поочередное соединение всех пальцев с большим)</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Музыканты хоть куда,                 </a:t>
            </a:r>
          </a:p>
          <a:p>
            <a:pPr marL="0" marR="0" lvl="0" indent="0"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(То же в обратном порядке)</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Веселят народ всегда!                 </a:t>
            </a: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(Хлопать в ладоши)</a:t>
            </a: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2467626" y="563671"/>
            <a:ext cx="6501009" cy="369332"/>
          </a:xfrm>
          <a:prstGeom prst="rect">
            <a:avLst/>
          </a:prstGeom>
          <a:noFill/>
        </p:spPr>
        <p:txBody>
          <a:bodyPr wrap="square" rtlCol="0">
            <a:spAutoFit/>
          </a:bodyPr>
          <a:lstStyle/>
          <a:p>
            <a:r>
              <a:rPr lang="ru-RU" dirty="0">
                <a:latin typeface="Times New Roman" pitchFamily="18" charset="0"/>
                <a:cs typeface="Times New Roman" pitchFamily="18" charset="0"/>
              </a:rPr>
              <a:t>                  Выполни физкультминутку «Оркестр»</a:t>
            </a:r>
          </a:p>
        </p:txBody>
      </p:sp>
      <p:pic>
        <p:nvPicPr>
          <p:cNvPr id="1027" name="Picture 3" descr="https://www.telemagazin.by/wp-content/uploads/2018/12/children-playing-music.jpg"/>
          <p:cNvPicPr>
            <a:picLocks noChangeAspect="1" noChangeArrowheads="1"/>
          </p:cNvPicPr>
          <p:nvPr/>
        </p:nvPicPr>
        <p:blipFill>
          <a:blip r:embed="rId2" cstate="print"/>
          <a:srcRect/>
          <a:stretch>
            <a:fillRect/>
          </a:stretch>
        </p:blipFill>
        <p:spPr bwMode="auto">
          <a:xfrm>
            <a:off x="4772416" y="1277654"/>
            <a:ext cx="5874707" cy="50104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4420" y="1131570"/>
            <a:ext cx="9612629" cy="1477328"/>
          </a:xfrm>
          <a:prstGeom prst="rect">
            <a:avLst/>
          </a:prstGeom>
          <a:noFill/>
        </p:spPr>
        <p:txBody>
          <a:bodyPr wrap="square" rtlCol="0">
            <a:spAutoFit/>
          </a:bodyPr>
          <a:lstStyle/>
          <a:p>
            <a:r>
              <a:rPr lang="ru-RU" dirty="0">
                <a:latin typeface="Times New Roman" pitchFamily="18" charset="0"/>
                <a:cs typeface="Times New Roman" pitchFamily="18" charset="0"/>
              </a:rPr>
              <a:t>Чтобы выполнить следующее задание, вам нужно вспомнить, что музыкальные инструменты делятся на несколько групп. Вам нужно разделить музыкальные инструменты на две на группы. Сосчитай сколько струнных музыкальных инструментов? Сосчитай сколько ударных инструментов? </a:t>
            </a:r>
          </a:p>
          <a:p>
            <a:endParaRPr lang="ru-RU" dirty="0"/>
          </a:p>
        </p:txBody>
      </p:sp>
      <p:pic>
        <p:nvPicPr>
          <p:cNvPr id="1030" name="Picture 6" descr="https://ds04.infourok.ru/uploads/ex/09b8/000cb3e7-25b3995b/img30.jpg"/>
          <p:cNvPicPr>
            <a:picLocks noChangeAspect="1" noChangeArrowheads="1"/>
          </p:cNvPicPr>
          <p:nvPr/>
        </p:nvPicPr>
        <p:blipFill>
          <a:blip r:embed="rId2" cstate="print"/>
          <a:srcRect/>
          <a:stretch>
            <a:fillRect/>
          </a:stretch>
        </p:blipFill>
        <p:spPr bwMode="auto">
          <a:xfrm>
            <a:off x="600779" y="2479214"/>
            <a:ext cx="2063749" cy="1737361"/>
          </a:xfrm>
          <a:prstGeom prst="rect">
            <a:avLst/>
          </a:prstGeom>
          <a:noFill/>
        </p:spPr>
      </p:pic>
      <p:pic>
        <p:nvPicPr>
          <p:cNvPr id="1032" name="Picture 8" descr="https://proimg.ru/wp-content/uploads/2018/07/aa9cc7d0b141047532bba19fbe323c46-640x641.jpg"/>
          <p:cNvPicPr>
            <a:picLocks noChangeAspect="1" noChangeArrowheads="1"/>
          </p:cNvPicPr>
          <p:nvPr/>
        </p:nvPicPr>
        <p:blipFill>
          <a:blip r:embed="rId3" cstate="print"/>
          <a:srcRect/>
          <a:stretch>
            <a:fillRect/>
          </a:stretch>
        </p:blipFill>
        <p:spPr bwMode="auto">
          <a:xfrm>
            <a:off x="1351715" y="4297271"/>
            <a:ext cx="1998980" cy="1930984"/>
          </a:xfrm>
          <a:prstGeom prst="rect">
            <a:avLst/>
          </a:prstGeom>
          <a:noFill/>
        </p:spPr>
      </p:pic>
      <p:pic>
        <p:nvPicPr>
          <p:cNvPr id="1034" name="Picture 10" descr="https://go3.imgsmail.ru/imgpreview?key=769d9a41503e973d&amp;mb=storage"/>
          <p:cNvPicPr>
            <a:picLocks noChangeAspect="1" noChangeArrowheads="1"/>
          </p:cNvPicPr>
          <p:nvPr/>
        </p:nvPicPr>
        <p:blipFill>
          <a:blip r:embed="rId4" cstate="print"/>
          <a:srcRect/>
          <a:stretch>
            <a:fillRect/>
          </a:stretch>
        </p:blipFill>
        <p:spPr bwMode="auto">
          <a:xfrm>
            <a:off x="2900871" y="2529318"/>
            <a:ext cx="1817371" cy="1696083"/>
          </a:xfrm>
          <a:prstGeom prst="rect">
            <a:avLst/>
          </a:prstGeom>
          <a:noFill/>
        </p:spPr>
      </p:pic>
      <p:pic>
        <p:nvPicPr>
          <p:cNvPr id="1036" name="Picture 12" descr="https://i.pinimg.com/originals/83/df/a4/83dfa454235739952152b50bad909e19.jpg"/>
          <p:cNvPicPr>
            <a:picLocks noChangeAspect="1" noChangeArrowheads="1"/>
          </p:cNvPicPr>
          <p:nvPr/>
        </p:nvPicPr>
        <p:blipFill>
          <a:blip r:embed="rId5" cstate="print"/>
          <a:srcRect/>
          <a:stretch>
            <a:fillRect/>
          </a:stretch>
        </p:blipFill>
        <p:spPr bwMode="auto">
          <a:xfrm>
            <a:off x="3892228" y="4245384"/>
            <a:ext cx="1960245" cy="1960245"/>
          </a:xfrm>
          <a:prstGeom prst="rect">
            <a:avLst/>
          </a:prstGeom>
          <a:noFill/>
        </p:spPr>
      </p:pic>
      <p:pic>
        <p:nvPicPr>
          <p:cNvPr id="1038" name="Picture 14" descr="https://d2j6dbq0eux0bg.cloudfront.net/images/14600016/876132670.jpg"/>
          <p:cNvPicPr>
            <a:picLocks noChangeAspect="1" noChangeArrowheads="1"/>
          </p:cNvPicPr>
          <p:nvPr/>
        </p:nvPicPr>
        <p:blipFill>
          <a:blip r:embed="rId6" cstate="print"/>
          <a:srcRect/>
          <a:stretch>
            <a:fillRect/>
          </a:stretch>
        </p:blipFill>
        <p:spPr bwMode="auto">
          <a:xfrm>
            <a:off x="6362753" y="4296428"/>
            <a:ext cx="2166620" cy="1865082"/>
          </a:xfrm>
          <a:prstGeom prst="rect">
            <a:avLst/>
          </a:prstGeom>
          <a:noFill/>
        </p:spPr>
      </p:pic>
      <p:pic>
        <p:nvPicPr>
          <p:cNvPr id="1040" name="Picture 16" descr="https://pguards.ru/upload/iblock/49f/49fb3e52ff7a551f5dae69bbfbb0a0df.jpg"/>
          <p:cNvPicPr>
            <a:picLocks noChangeAspect="1" noChangeArrowheads="1"/>
          </p:cNvPicPr>
          <p:nvPr/>
        </p:nvPicPr>
        <p:blipFill>
          <a:blip r:embed="rId7" cstate="print"/>
          <a:srcRect/>
          <a:stretch>
            <a:fillRect/>
          </a:stretch>
        </p:blipFill>
        <p:spPr bwMode="auto">
          <a:xfrm>
            <a:off x="9106422" y="4384110"/>
            <a:ext cx="1710518" cy="1866379"/>
          </a:xfrm>
          <a:prstGeom prst="rect">
            <a:avLst/>
          </a:prstGeom>
          <a:noFill/>
        </p:spPr>
      </p:pic>
      <p:pic>
        <p:nvPicPr>
          <p:cNvPr id="1042" name="Picture 18" descr="https://tyumen.umitoy.ru/upload/iblock/6b4/6b47666ccd9c729d7fe5aefd6639e778.png"/>
          <p:cNvPicPr>
            <a:picLocks noChangeAspect="1" noChangeArrowheads="1"/>
          </p:cNvPicPr>
          <p:nvPr/>
        </p:nvPicPr>
        <p:blipFill>
          <a:blip r:embed="rId8" cstate="print"/>
          <a:srcRect/>
          <a:stretch>
            <a:fillRect/>
          </a:stretch>
        </p:blipFill>
        <p:spPr bwMode="auto">
          <a:xfrm>
            <a:off x="7252568" y="2500847"/>
            <a:ext cx="2165001" cy="1645268"/>
          </a:xfrm>
          <a:prstGeom prst="rect">
            <a:avLst/>
          </a:prstGeom>
          <a:noFill/>
        </p:spPr>
      </p:pic>
      <p:pic>
        <p:nvPicPr>
          <p:cNvPr id="1044" name="Picture 20" descr="https://www.ta-musica.ru/sites/default/files/imagecache/product_full/dscn5833_0.jpg"/>
          <p:cNvPicPr>
            <a:picLocks noChangeAspect="1" noChangeArrowheads="1"/>
          </p:cNvPicPr>
          <p:nvPr/>
        </p:nvPicPr>
        <p:blipFill>
          <a:blip r:embed="rId9" cstate="print"/>
          <a:srcRect/>
          <a:stretch>
            <a:fillRect/>
          </a:stretch>
        </p:blipFill>
        <p:spPr bwMode="auto">
          <a:xfrm>
            <a:off x="4947782" y="2567835"/>
            <a:ext cx="2054268" cy="1565753"/>
          </a:xfrm>
          <a:prstGeom prst="rect">
            <a:avLst/>
          </a:prstGeom>
          <a:noFill/>
        </p:spPr>
      </p:pic>
      <p:pic>
        <p:nvPicPr>
          <p:cNvPr id="1046" name="Picture 22" descr="http://hogsmeade.dhog.ru/images/catalog/e892319b82a7857efdf1cbbdf3f2e4d8.jpg"/>
          <p:cNvPicPr>
            <a:picLocks noChangeAspect="1" noChangeArrowheads="1"/>
          </p:cNvPicPr>
          <p:nvPr/>
        </p:nvPicPr>
        <p:blipFill>
          <a:blip r:embed="rId10" cstate="print"/>
          <a:srcRect/>
          <a:stretch>
            <a:fillRect/>
          </a:stretch>
        </p:blipFill>
        <p:spPr bwMode="auto">
          <a:xfrm>
            <a:off x="9619989" y="2459848"/>
            <a:ext cx="1858896" cy="167374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2291" y="713985"/>
            <a:ext cx="9922434" cy="369332"/>
          </a:xfrm>
          <a:prstGeom prst="rect">
            <a:avLst/>
          </a:prstGeom>
          <a:noFill/>
        </p:spPr>
        <p:txBody>
          <a:bodyPr wrap="square" rtlCol="0">
            <a:spAutoFit/>
          </a:bodyPr>
          <a:lstStyle/>
          <a:p>
            <a:r>
              <a:rPr lang="ru-RU" dirty="0">
                <a:latin typeface="Times New Roman" pitchFamily="18" charset="0"/>
                <a:cs typeface="Times New Roman" pitchFamily="18" charset="0"/>
              </a:rPr>
              <a:t>                           Чтобы двигаться дальше, реши арифметическую задачу.</a:t>
            </a:r>
          </a:p>
        </p:txBody>
      </p:sp>
      <p:sp>
        <p:nvSpPr>
          <p:cNvPr id="7" name="TextBox 6"/>
          <p:cNvSpPr txBox="1"/>
          <p:nvPr/>
        </p:nvSpPr>
        <p:spPr>
          <a:xfrm>
            <a:off x="1089764" y="1402915"/>
            <a:ext cx="184731" cy="369332"/>
          </a:xfrm>
          <a:prstGeom prst="rect">
            <a:avLst/>
          </a:prstGeom>
          <a:noFill/>
        </p:spPr>
        <p:txBody>
          <a:bodyPr wrap="none" rtlCol="0">
            <a:spAutoFit/>
          </a:bodyPr>
          <a:lstStyle/>
          <a:p>
            <a:endParaRPr lang="ru-RU" dirty="0"/>
          </a:p>
        </p:txBody>
      </p:sp>
      <p:sp>
        <p:nvSpPr>
          <p:cNvPr id="9" name="TextBox 8"/>
          <p:cNvSpPr txBox="1"/>
          <p:nvPr/>
        </p:nvSpPr>
        <p:spPr>
          <a:xfrm>
            <a:off x="1242164" y="1555315"/>
            <a:ext cx="2841321" cy="369332"/>
          </a:xfrm>
          <a:prstGeom prst="rect">
            <a:avLst/>
          </a:prstGeom>
          <a:noFill/>
        </p:spPr>
        <p:txBody>
          <a:bodyPr wrap="square" rtlCol="0">
            <a:spAutoFit/>
          </a:bodyPr>
          <a:lstStyle/>
          <a:p>
            <a:endParaRPr lang="ru-RU" dirty="0"/>
          </a:p>
        </p:txBody>
      </p:sp>
      <p:sp>
        <p:nvSpPr>
          <p:cNvPr id="1027" name="Rectangle 3"/>
          <p:cNvSpPr>
            <a:spLocks noChangeArrowheads="1"/>
          </p:cNvSpPr>
          <p:nvPr/>
        </p:nvSpPr>
        <p:spPr bwMode="auto">
          <a:xfrm>
            <a:off x="939453" y="1058948"/>
            <a:ext cx="100834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В музыкальном магазине на верхней полке стояли пять гитар, а на нижней –ещё три. Сколько всего было гитар на двух полках?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9" name="Picture 5" descr="https://mmag.ru/images/stories/virtuemart/product/e7j2wwgl87c48ow4ss0wco4sw.jpg"/>
          <p:cNvPicPr>
            <a:picLocks noChangeAspect="1" noChangeArrowheads="1"/>
          </p:cNvPicPr>
          <p:nvPr/>
        </p:nvPicPr>
        <p:blipFill>
          <a:blip r:embed="rId2" cstate="print"/>
          <a:srcRect/>
          <a:stretch>
            <a:fillRect/>
          </a:stretch>
        </p:blipFill>
        <p:spPr bwMode="auto">
          <a:xfrm>
            <a:off x="588724" y="1810402"/>
            <a:ext cx="2204581" cy="2204581"/>
          </a:xfrm>
          <a:prstGeom prst="rect">
            <a:avLst/>
          </a:prstGeom>
          <a:noFill/>
        </p:spPr>
      </p:pic>
      <p:pic>
        <p:nvPicPr>
          <p:cNvPr id="12" name="Picture 5" descr="https://mmag.ru/images/stories/virtuemart/product/e7j2wwgl87c48ow4ss0wco4sw.jpg"/>
          <p:cNvPicPr>
            <a:picLocks noChangeAspect="1" noChangeArrowheads="1"/>
          </p:cNvPicPr>
          <p:nvPr/>
        </p:nvPicPr>
        <p:blipFill>
          <a:blip r:embed="rId3" cstate="print"/>
          <a:srcRect/>
          <a:stretch>
            <a:fillRect/>
          </a:stretch>
        </p:blipFill>
        <p:spPr bwMode="auto">
          <a:xfrm>
            <a:off x="2855934" y="1799964"/>
            <a:ext cx="2131513" cy="2204581"/>
          </a:xfrm>
          <a:prstGeom prst="rect">
            <a:avLst/>
          </a:prstGeom>
          <a:noFill/>
        </p:spPr>
      </p:pic>
      <p:pic>
        <p:nvPicPr>
          <p:cNvPr id="13" name="Picture 5" descr="https://mmag.ru/images/stories/virtuemart/product/e7j2wwgl87c48ow4ss0wco4sw.jpg"/>
          <p:cNvPicPr>
            <a:picLocks noChangeAspect="1" noChangeArrowheads="1"/>
          </p:cNvPicPr>
          <p:nvPr/>
        </p:nvPicPr>
        <p:blipFill>
          <a:blip r:embed="rId4" cstate="print"/>
          <a:srcRect/>
          <a:stretch>
            <a:fillRect/>
          </a:stretch>
        </p:blipFill>
        <p:spPr bwMode="auto">
          <a:xfrm>
            <a:off x="5060515" y="1812490"/>
            <a:ext cx="2144040" cy="2204581"/>
          </a:xfrm>
          <a:prstGeom prst="rect">
            <a:avLst/>
          </a:prstGeom>
          <a:noFill/>
        </p:spPr>
      </p:pic>
      <p:pic>
        <p:nvPicPr>
          <p:cNvPr id="14" name="Picture 5" descr="https://mmag.ru/images/stories/virtuemart/product/e7j2wwgl87c48ow4ss0wco4sw.jpg"/>
          <p:cNvPicPr>
            <a:picLocks noChangeAspect="1" noChangeArrowheads="1"/>
          </p:cNvPicPr>
          <p:nvPr/>
        </p:nvPicPr>
        <p:blipFill>
          <a:blip r:embed="rId3" cstate="print"/>
          <a:srcRect/>
          <a:stretch>
            <a:fillRect/>
          </a:stretch>
        </p:blipFill>
        <p:spPr bwMode="auto">
          <a:xfrm>
            <a:off x="7290148" y="1799964"/>
            <a:ext cx="2131513" cy="2204581"/>
          </a:xfrm>
          <a:prstGeom prst="rect">
            <a:avLst/>
          </a:prstGeom>
          <a:noFill/>
        </p:spPr>
      </p:pic>
      <p:pic>
        <p:nvPicPr>
          <p:cNvPr id="15" name="Picture 5" descr="https://mmag.ru/images/stories/virtuemart/product/e7j2wwgl87c48ow4ss0wco4sw.jpg"/>
          <p:cNvPicPr>
            <a:picLocks noChangeAspect="1" noChangeArrowheads="1"/>
          </p:cNvPicPr>
          <p:nvPr/>
        </p:nvPicPr>
        <p:blipFill>
          <a:blip r:embed="rId5" cstate="print"/>
          <a:srcRect/>
          <a:stretch>
            <a:fillRect/>
          </a:stretch>
        </p:blipFill>
        <p:spPr bwMode="auto">
          <a:xfrm>
            <a:off x="9532307" y="1797876"/>
            <a:ext cx="2129425" cy="2204581"/>
          </a:xfrm>
          <a:prstGeom prst="rect">
            <a:avLst/>
          </a:prstGeom>
          <a:noFill/>
        </p:spPr>
      </p:pic>
      <p:pic>
        <p:nvPicPr>
          <p:cNvPr id="16" name="Picture 5" descr="https://mmag.ru/images/stories/virtuemart/product/e7j2wwgl87c48ow4ss0wco4sw.jpg"/>
          <p:cNvPicPr>
            <a:picLocks noChangeAspect="1" noChangeArrowheads="1"/>
          </p:cNvPicPr>
          <p:nvPr/>
        </p:nvPicPr>
        <p:blipFill>
          <a:blip r:embed="rId2" cstate="print"/>
          <a:srcRect/>
          <a:stretch>
            <a:fillRect/>
          </a:stretch>
        </p:blipFill>
        <p:spPr bwMode="auto">
          <a:xfrm>
            <a:off x="2016692" y="4152770"/>
            <a:ext cx="2204581" cy="2204581"/>
          </a:xfrm>
          <a:prstGeom prst="rect">
            <a:avLst/>
          </a:prstGeom>
          <a:noFill/>
        </p:spPr>
      </p:pic>
      <p:pic>
        <p:nvPicPr>
          <p:cNvPr id="17" name="Picture 5" descr="https://mmag.ru/images/stories/virtuemart/product/e7j2wwgl87c48ow4ss0wco4sw.jpg"/>
          <p:cNvPicPr>
            <a:picLocks noChangeAspect="1" noChangeArrowheads="1"/>
          </p:cNvPicPr>
          <p:nvPr/>
        </p:nvPicPr>
        <p:blipFill>
          <a:blip r:embed="rId2" cstate="print"/>
          <a:srcRect/>
          <a:stretch>
            <a:fillRect/>
          </a:stretch>
        </p:blipFill>
        <p:spPr bwMode="auto">
          <a:xfrm>
            <a:off x="4697262" y="4127717"/>
            <a:ext cx="2204581" cy="2204581"/>
          </a:xfrm>
          <a:prstGeom prst="rect">
            <a:avLst/>
          </a:prstGeom>
          <a:noFill/>
        </p:spPr>
      </p:pic>
      <p:pic>
        <p:nvPicPr>
          <p:cNvPr id="18" name="Picture 5" descr="https://mmag.ru/images/stories/virtuemart/product/e7j2wwgl87c48ow4ss0wco4sw.jpg"/>
          <p:cNvPicPr>
            <a:picLocks noChangeAspect="1" noChangeArrowheads="1"/>
          </p:cNvPicPr>
          <p:nvPr/>
        </p:nvPicPr>
        <p:blipFill>
          <a:blip r:embed="rId2" cstate="print"/>
          <a:srcRect/>
          <a:stretch>
            <a:fillRect/>
          </a:stretch>
        </p:blipFill>
        <p:spPr bwMode="auto">
          <a:xfrm>
            <a:off x="7327726" y="4102665"/>
            <a:ext cx="2204581" cy="2204581"/>
          </a:xfrm>
          <a:prstGeom prst="rect">
            <a:avLst/>
          </a:prstGeom>
          <a:noFill/>
        </p:spPr>
      </p:pic>
    </p:spTree>
    <p:extLst>
      <p:ext uri="{BB962C8B-B14F-4D97-AF65-F5344CB8AC3E}">
        <p14:creationId xmlns:p14="http://schemas.microsoft.com/office/powerpoint/2010/main" val="310680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02082" y="796106"/>
            <a:ext cx="925673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lang="ru-RU" dirty="0">
                <a:solidFill>
                  <a:srgbClr val="333333"/>
                </a:solidFill>
                <a:latin typeface="Times New Roman" pitchFamily="18" charset="0"/>
                <a:ea typeface="Times New Roman" pitchFamily="18" charset="0"/>
                <a:cs typeface="Times New Roman" pitchFamily="18" charset="0"/>
              </a:rPr>
              <a:t>П</a:t>
            </a:r>
            <a:r>
              <a:rPr kumimoji="0" lang="ru-RU"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редлагаем вам поиграть в игру </a:t>
            </a: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«Волшебные превращения геометрических фигур».</a:t>
            </a:r>
            <a:r>
              <a:rPr kumimoji="0" lang="ru-RU"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Вы должны дорисовать</a:t>
            </a:r>
            <a:r>
              <a:rPr kumimoji="0" lang="ru-RU" b="1"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дополнительные детали, чтобы получилось изображение какого-либо музыкальных</a:t>
            </a:r>
            <a:r>
              <a:rPr kumimoji="0" lang="ru-RU" b="0" i="0" u="none" strike="noStrike" cap="none" normalizeH="0" dirty="0">
                <a:ln>
                  <a:noFill/>
                </a:ln>
                <a:solidFill>
                  <a:srgbClr val="333333"/>
                </a:solidFill>
                <a:effectLst/>
                <a:latin typeface="Times New Roman" pitchFamily="18" charset="0"/>
                <a:ea typeface="Times New Roman" pitchFamily="18" charset="0"/>
                <a:cs typeface="Times New Roman" pitchFamily="18" charset="0"/>
              </a:rPr>
              <a:t> инструментов</a:t>
            </a:r>
            <a:r>
              <a:rPr kumimoji="0" lang="ru-RU" b="0" i="0" u="none" strike="noStrike" cap="none" normalizeH="0" baseline="0" dirty="0">
                <a:ln>
                  <a:noFill/>
                </a:ln>
                <a:solidFill>
                  <a:srgbClr val="333333"/>
                </a:solidFill>
                <a:effectLst/>
                <a:latin typeface="Times New Roman" pitchFamily="18" charset="0"/>
                <a:ea typeface="Times New Roman" pitchFamily="18" charset="0"/>
                <a:cs typeface="Times New Roman" pitchFamily="18" charset="0"/>
              </a:rPr>
              <a:t>. Включаем свою фантазию и начинаем творить! </a:t>
            </a:r>
          </a:p>
        </p:txBody>
      </p:sp>
      <p:pic>
        <p:nvPicPr>
          <p:cNvPr id="19461" name="Picture 5" descr="https://go3.imgsmail.ru/imgpreview?key=46064e1e832a188b&amp;mb=storage"/>
          <p:cNvPicPr>
            <a:picLocks noChangeAspect="1" noChangeArrowheads="1"/>
          </p:cNvPicPr>
          <p:nvPr/>
        </p:nvPicPr>
        <p:blipFill>
          <a:blip r:embed="rId2" cstate="print"/>
          <a:srcRect/>
          <a:stretch>
            <a:fillRect/>
          </a:stretch>
        </p:blipFill>
        <p:spPr bwMode="auto">
          <a:xfrm>
            <a:off x="901873" y="2355284"/>
            <a:ext cx="2668044" cy="2668044"/>
          </a:xfrm>
          <a:prstGeom prst="rect">
            <a:avLst/>
          </a:prstGeom>
          <a:noFill/>
        </p:spPr>
      </p:pic>
      <p:pic>
        <p:nvPicPr>
          <p:cNvPr id="19463" name="Picture 7" descr="https://www.clipartmax.com/png/full/384-3846175_pressure-washing-clipart-pressure-washing-clipart.png"/>
          <p:cNvPicPr>
            <a:picLocks noChangeAspect="1" noChangeArrowheads="1"/>
          </p:cNvPicPr>
          <p:nvPr/>
        </p:nvPicPr>
        <p:blipFill>
          <a:blip r:embed="rId3" cstate="print"/>
          <a:srcRect/>
          <a:stretch>
            <a:fillRect/>
          </a:stretch>
        </p:blipFill>
        <p:spPr bwMode="auto">
          <a:xfrm>
            <a:off x="4005796" y="2505206"/>
            <a:ext cx="3083936" cy="2455101"/>
          </a:xfrm>
          <a:prstGeom prst="rect">
            <a:avLst/>
          </a:prstGeom>
          <a:noFill/>
        </p:spPr>
      </p:pic>
      <p:pic>
        <p:nvPicPr>
          <p:cNvPr id="19465" name="Picture 9" descr="https://fb.ru/misc/i/gallery/19041/432994.jpg"/>
          <p:cNvPicPr>
            <a:picLocks noChangeAspect="1" noChangeArrowheads="1"/>
          </p:cNvPicPr>
          <p:nvPr/>
        </p:nvPicPr>
        <p:blipFill>
          <a:blip r:embed="rId4" cstate="print"/>
          <a:srcRect/>
          <a:stretch>
            <a:fillRect/>
          </a:stretch>
        </p:blipFill>
        <p:spPr bwMode="auto">
          <a:xfrm>
            <a:off x="7353648" y="2255946"/>
            <a:ext cx="4162425" cy="289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238" y="851770"/>
            <a:ext cx="3344450" cy="3693319"/>
          </a:xfrm>
          <a:prstGeom prst="rect">
            <a:avLst/>
          </a:prstGeom>
          <a:noFill/>
        </p:spPr>
        <p:txBody>
          <a:bodyPr wrap="square" rtlCol="0">
            <a:spAutoFit/>
          </a:bodyPr>
          <a:lstStyle/>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Ребята, вот и подошло наше путешествие к концу.</a:t>
            </a:r>
          </a:p>
          <a:p>
            <a:r>
              <a:rPr lang="ru-RU" dirty="0">
                <a:latin typeface="Times New Roman" pitchFamily="18" charset="0"/>
                <a:cs typeface="Times New Roman" pitchFamily="18" charset="0"/>
              </a:rPr>
              <a:t>В какую  страну мы совершили путешествие?</a:t>
            </a:r>
          </a:p>
          <a:p>
            <a:r>
              <a:rPr lang="ru-RU" dirty="0">
                <a:latin typeface="Times New Roman" pitchFamily="18" charset="0"/>
                <a:cs typeface="Times New Roman" pitchFamily="18" charset="0"/>
              </a:rPr>
              <a:t>Чем </a:t>
            </a:r>
            <a:r>
              <a:rPr lang="ru-RU">
                <a:latin typeface="Times New Roman" pitchFamily="18" charset="0"/>
                <a:cs typeface="Times New Roman" pitchFamily="18" charset="0"/>
              </a:rPr>
              <a:t>там занимались?</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Понравилось вам путешествие?</a:t>
            </a:r>
          </a:p>
          <a:p>
            <a:r>
              <a:rPr lang="ru-RU" dirty="0">
                <a:latin typeface="Times New Roman" pitchFamily="18" charset="0"/>
                <a:cs typeface="Times New Roman" pitchFamily="18" charset="0"/>
              </a:rPr>
              <a:t>Чем понравилось?</a:t>
            </a:r>
          </a:p>
          <a:p>
            <a:r>
              <a:rPr lang="ru-RU" dirty="0">
                <a:latin typeface="Times New Roman" pitchFamily="18" charset="0"/>
                <a:cs typeface="Times New Roman" pitchFamily="18" charset="0"/>
              </a:rPr>
              <a:t>Какие трудности встречались на пути?</a:t>
            </a:r>
          </a:p>
          <a:p>
            <a:endParaRPr lang="ru-RU" dirty="0"/>
          </a:p>
        </p:txBody>
      </p:sp>
      <p:pic>
        <p:nvPicPr>
          <p:cNvPr id="3" name="Picture 2" descr="https://kirov-portal.ru/upload/resize_cache/site_afisha_event_1/624_396_1/758/758b169f38972570b3243acd3808f8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4526" y="814193"/>
            <a:ext cx="5974915" cy="5262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i.mycdn.me/i?r=AzEPZsRbOZEKgBhR0XGMT1RkxtDa1lSgDBNQMuYojoS4MqaKTM5SRkZCeTgDn6uOyic"/>
          <p:cNvPicPr>
            <a:picLocks noChangeAspect="1" noChangeArrowheads="1"/>
          </p:cNvPicPr>
          <p:nvPr/>
        </p:nvPicPr>
        <p:blipFill>
          <a:blip r:embed="rId2" cstate="print"/>
          <a:srcRect/>
          <a:stretch>
            <a:fillRect/>
          </a:stretch>
        </p:blipFill>
        <p:spPr bwMode="auto">
          <a:xfrm>
            <a:off x="1631746" y="1039659"/>
            <a:ext cx="8238764" cy="519830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370</Words>
  <Application>Microsoft Office PowerPoint</Application>
  <PresentationFormat>Широкоэкранный</PresentationFormat>
  <Paragraphs>55</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Интегрированное занятие в подготовительной к школе группе  на тему: «Путешествие в страну музыкальных инструментов»</vt:lpstr>
      <vt:lpstr>Ребята, к нам пришёл в гости Незнайка и приглашает вас отправится в путешествие в волшебную страну музыки.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Интегрированное занятие в подготовительной к школе группе  на тему:»</dc:title>
  <dc:creator>Пользователь Windows</dc:creator>
  <cp:lastModifiedBy>q</cp:lastModifiedBy>
  <cp:revision>25</cp:revision>
  <dcterms:created xsi:type="dcterms:W3CDTF">2020-10-06T11:04:15Z</dcterms:created>
  <dcterms:modified xsi:type="dcterms:W3CDTF">2020-10-12T11:56:20Z</dcterms:modified>
</cp:coreProperties>
</file>