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63" r:id="rId3"/>
    <p:sldId id="264" r:id="rId4"/>
    <p:sldId id="265" r:id="rId5"/>
    <p:sldId id="267" r:id="rId6"/>
    <p:sldId id="268" r:id="rId7"/>
    <p:sldId id="261" r:id="rId8"/>
    <p:sldId id="257" r:id="rId9"/>
  </p:sldIdLst>
  <p:sldSz cx="9144000" cy="6858000" type="screen4x3"/>
  <p:notesSz cx="6858000" cy="9144000"/>
  <p:custDataLst>
    <p:tags r:id="rId11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3" d="100"/>
          <a:sy n="53" d="100"/>
        </p:scale>
        <p:origin x="576" y="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t>05.10.2020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entation-creation.ru/powerpoint-templates.html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/>
              <a:t>Оригинальные шаблоны для презентаций: </a:t>
            </a:r>
            <a:r>
              <a:rPr lang="ru-RU" sz="1200" dirty="0" smtClean="0">
                <a:hlinkClick r:id="rId3"/>
              </a:rPr>
              <a:t>https://presentation-creation.ru/powerpoint-templates.html</a:t>
            </a:r>
            <a:r>
              <a:rPr lang="en-US" sz="1200" dirty="0" smtClean="0"/>
              <a:t> </a:t>
            </a:r>
            <a:endParaRPr lang="ru-RU" sz="1200" dirty="0" smtClean="0"/>
          </a:p>
          <a:p>
            <a:r>
              <a:rPr lang="ru-RU" sz="1200" smtClean="0"/>
              <a:t>Бесплатно и без регистрации.</a:t>
            </a:r>
          </a:p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614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143" y="2852936"/>
            <a:ext cx="9036496" cy="1470025"/>
          </a:xfrm>
        </p:spPr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6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05.10.2020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80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05.10.2020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6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79512" y="51940"/>
            <a:ext cx="878497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65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5536" y="1999381"/>
            <a:ext cx="4248472" cy="4525963"/>
          </a:xfrm>
        </p:spPr>
        <p:txBody>
          <a:bodyPr/>
          <a:lstStyle>
            <a:lvl1pPr>
              <a:defRPr sz="28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accent3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16016" y="1999381"/>
            <a:ext cx="4248472" cy="4525963"/>
          </a:xfrm>
        </p:spPr>
        <p:txBody>
          <a:bodyPr/>
          <a:lstStyle>
            <a:lvl1pPr>
              <a:defRPr sz="28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accent3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33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93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05.10.2020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45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05.10.2020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95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1484784"/>
            <a:ext cx="5111750" cy="464137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05.10.2020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8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05.10.2020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60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1940"/>
            <a:ext cx="878497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584" y="1340768"/>
            <a:ext cx="777686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3">
              <a:lumMod val="5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972616" y="2420888"/>
            <a:ext cx="8280920" cy="1296144"/>
          </a:xfrm>
        </p:spPr>
        <p:txBody>
          <a:bodyPr>
            <a:normAutofit fontScale="90000"/>
          </a:bodyPr>
          <a:lstStyle/>
          <a:p>
            <a:r>
              <a:rPr lang="ru-RU" b="1" smtClean="0"/>
              <a:t>Октябрь</a:t>
            </a:r>
            <a:br>
              <a:rPr lang="ru-RU" b="1" smtClean="0"/>
            </a:br>
            <a:r>
              <a:rPr lang="ru-RU" b="1" smtClean="0"/>
              <a:t>Занятие </a:t>
            </a:r>
            <a:r>
              <a:rPr lang="ru-RU" b="1" dirty="0" smtClean="0"/>
              <a:t>№1</a:t>
            </a:r>
            <a:br>
              <a:rPr lang="ru-RU" b="1" dirty="0" smtClean="0"/>
            </a:br>
            <a:r>
              <a:rPr lang="ru-RU" b="1" dirty="0" smtClean="0"/>
              <a:t>для детей </a:t>
            </a:r>
            <a:br>
              <a:rPr lang="ru-RU" b="1" dirty="0" smtClean="0"/>
            </a:br>
            <a:r>
              <a:rPr lang="ru-RU" b="1" dirty="0" smtClean="0"/>
              <a:t>средней группы</a:t>
            </a:r>
            <a:br>
              <a:rPr lang="ru-RU" b="1" dirty="0" smtClean="0"/>
            </a:br>
            <a:r>
              <a:rPr lang="ru-RU" b="1" dirty="0" smtClean="0"/>
              <a:t>4-5 лет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924944"/>
            <a:ext cx="3942492" cy="2623549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971600" y="5445224"/>
            <a:ext cx="3528392" cy="93610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omic Sans MS" panose="030F0702030302020204" pitchFamily="66" charset="0"/>
              </a:rPr>
              <a:t>Разработала: музыкальный руководитель </a:t>
            </a:r>
            <a:r>
              <a:rPr lang="ru-RU" dirty="0" err="1" smtClean="0">
                <a:latin typeface="Comic Sans MS" panose="030F0702030302020204" pitchFamily="66" charset="0"/>
              </a:rPr>
              <a:t>Емелова</a:t>
            </a:r>
            <a:r>
              <a:rPr lang="ru-RU" dirty="0" smtClean="0">
                <a:latin typeface="Comic Sans MS" panose="030F0702030302020204" pitchFamily="66" charset="0"/>
              </a:rPr>
              <a:t> О.Н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787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22313" y="4874275"/>
            <a:ext cx="7772400" cy="136207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>
                <a:solidFill>
                  <a:srgbClr val="00B050"/>
                </a:solidFill>
              </a:rPr>
              <a:t/>
            </a:r>
            <a:br>
              <a:rPr lang="ru-RU" dirty="0">
                <a:solidFill>
                  <a:srgbClr val="00B050"/>
                </a:solidFill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type="body" idx="1"/>
          </p:nvPr>
        </p:nvSpPr>
        <p:spPr>
          <a:xfrm>
            <a:off x="395536" y="1660488"/>
            <a:ext cx="7772400" cy="1431305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sz="3800" dirty="0">
                <a:solidFill>
                  <a:srgbClr val="C00000"/>
                </a:solidFill>
                <a:latin typeface="Comic Sans MS" panose="030F0702030302020204" pitchFamily="66" charset="0"/>
              </a:rPr>
              <a:t>Я люблю свою лошадку,</a:t>
            </a:r>
          </a:p>
          <a:p>
            <a:pPr marL="0" indent="0">
              <a:buNone/>
            </a:pPr>
            <a:r>
              <a:rPr lang="ru-RU" sz="3800" dirty="0">
                <a:solidFill>
                  <a:srgbClr val="C00000"/>
                </a:solidFill>
                <a:latin typeface="Comic Sans MS" panose="030F0702030302020204" pitchFamily="66" charset="0"/>
              </a:rPr>
              <a:t>Причешу ей шерстку гладко,</a:t>
            </a:r>
          </a:p>
          <a:p>
            <a:pPr marL="0" indent="0">
              <a:buNone/>
            </a:pPr>
            <a:r>
              <a:rPr lang="ru-RU" sz="3800" dirty="0">
                <a:solidFill>
                  <a:srgbClr val="C00000"/>
                </a:solidFill>
                <a:latin typeface="Comic Sans MS" panose="030F0702030302020204" pitchFamily="66" charset="0"/>
              </a:rPr>
              <a:t>Гребешком приглажу хвостик</a:t>
            </a:r>
          </a:p>
          <a:p>
            <a:pPr marL="0" indent="0">
              <a:buNone/>
            </a:pPr>
            <a:r>
              <a:rPr lang="ru-RU" sz="3800" dirty="0">
                <a:solidFill>
                  <a:srgbClr val="C00000"/>
                </a:solidFill>
                <a:latin typeface="Comic Sans MS" panose="030F0702030302020204" pitchFamily="66" charset="0"/>
              </a:rPr>
              <a:t>И верхом поеду в гости </a:t>
            </a:r>
            <a:r>
              <a:rPr lang="ru-RU" sz="38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(</a:t>
            </a:r>
            <a:r>
              <a:rPr lang="ru-RU" sz="3800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А.Барто</a:t>
            </a:r>
            <a:r>
              <a:rPr lang="ru-RU" sz="38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)</a:t>
            </a:r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07504" y="188640"/>
            <a:ext cx="89289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Послушать песенку, </a:t>
            </a:r>
          </a:p>
          <a:p>
            <a:pPr algn="ctr"/>
            <a:r>
              <a:rPr lang="ru-RU" sz="3200" dirty="0">
                <a:solidFill>
                  <a:srgbClr val="FF0000"/>
                </a:solidFill>
              </a:rPr>
              <a:t>п</a:t>
            </a:r>
            <a:r>
              <a:rPr lang="ru-RU" sz="3200" dirty="0" smtClean="0">
                <a:solidFill>
                  <a:srgbClr val="FF0000"/>
                </a:solidFill>
              </a:rPr>
              <a:t>одпевать, ритмично прохлопывая </a:t>
            </a:r>
            <a:r>
              <a:rPr lang="ru-RU" sz="3200" dirty="0">
                <a:solidFill>
                  <a:srgbClr val="FF0000"/>
                </a:solidFill>
              </a:rPr>
              <a:t>в ладоши</a:t>
            </a:r>
            <a:endParaRPr lang="ru-RU" sz="3200" dirty="0"/>
          </a:p>
        </p:txBody>
      </p:sp>
      <p:pic>
        <p:nvPicPr>
          <p:cNvPr id="9" name="Мульт-песенки на стихи А. Барто ИГРУШКИ. Видео для детей. Наше всё!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87824" y="3048340"/>
            <a:ext cx="5916149" cy="33278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711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144" y="56458"/>
            <a:ext cx="1188145" cy="1678491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818047" y="532643"/>
            <a:ext cx="8325953" cy="611699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Послушать пьесу и Проиграть на ложках</a:t>
            </a:r>
            <a:endParaRPr lang="ru-RU" sz="28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353881" y="5333054"/>
            <a:ext cx="8316416" cy="1008111"/>
          </a:xfrm>
        </p:spPr>
        <p:txBody>
          <a:bodyPr>
            <a:normAutofit fontScale="70000" lnSpcReduction="20000"/>
          </a:bodyPr>
          <a:lstStyle/>
          <a:p>
            <a:r>
              <a:rPr lang="ru-RU" sz="47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«Пляска для лошадки»  </a:t>
            </a:r>
          </a:p>
          <a:p>
            <a:r>
              <a:rPr lang="ru-RU" sz="47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ru-RU" sz="47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                             </a:t>
            </a:r>
            <a:r>
              <a:rPr lang="ru-RU" sz="2800" b="1" dirty="0" err="1" smtClean="0">
                <a:solidFill>
                  <a:srgbClr val="7030A0"/>
                </a:solidFill>
                <a:latin typeface="Comic Sans MS" panose="030F0702030302020204" pitchFamily="66" charset="0"/>
              </a:rPr>
              <a:t>муз.В</a:t>
            </a:r>
            <a:r>
              <a:rPr lang="ru-RU" sz="28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. Витлина</a:t>
            </a:r>
            <a:endParaRPr lang="ru-RU" sz="28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В. Витлина — Всадники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072" y="5159375"/>
            <a:ext cx="609600" cy="6096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8" y="2267408"/>
            <a:ext cx="2522463" cy="252246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881" y="1397476"/>
            <a:ext cx="3722835" cy="372283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37105" y="1316064"/>
            <a:ext cx="3626588" cy="361998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85616" y="2299572"/>
            <a:ext cx="2459788" cy="245978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776" y="4263013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04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5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4645"/>
            <a:ext cx="8784976" cy="1143000"/>
          </a:xfrm>
        </p:spPr>
        <p:txBody>
          <a:bodyPr>
            <a:normAutofit fontScale="90000"/>
          </a:bodyPr>
          <a:lstStyle/>
          <a:p>
            <a:r>
              <a:rPr lang="ru-RU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Пальчиковая коммуникативная игра</a:t>
            </a:r>
            <a:r>
              <a:rPr lang="ru-RU" sz="1800" dirty="0">
                <a:solidFill>
                  <a:srgbClr val="C00000"/>
                </a:solidFill>
                <a:latin typeface="Comic Sans MS" panose="030F0702030302020204" pitchFamily="66" charset="0"/>
              </a:rPr>
              <a:t/>
            </a:r>
            <a:br>
              <a:rPr lang="ru-RU" sz="1800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ru-RU" sz="3600" dirty="0">
                <a:solidFill>
                  <a:srgbClr val="00B050"/>
                </a:solidFill>
                <a:latin typeface="Comic Sans MS" panose="030F0702030302020204" pitchFamily="66" charset="0"/>
              </a:rPr>
              <a:t>«Наши руки» </a:t>
            </a:r>
            <a:r>
              <a:rPr lang="ru-RU" sz="27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муз.М.Басовой</a:t>
            </a:r>
            <a:r>
              <a:rPr lang="ru-RU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/>
            </a:r>
            <a:br>
              <a:rPr lang="ru-RU" sz="2400" dirty="0">
                <a:solidFill>
                  <a:srgbClr val="00B050"/>
                </a:solidFill>
                <a:latin typeface="Comic Sans MS" panose="030F0702030302020204" pitchFamily="66" charset="0"/>
              </a:rPr>
            </a:br>
            <a:endParaRPr lang="ru-RU" sz="1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725264"/>
            <a:ext cx="4040188" cy="639762"/>
          </a:xfrm>
        </p:spPr>
        <p:txBody>
          <a:bodyPr>
            <a:normAutofit fontScale="92500" lnSpcReduction="10000"/>
          </a:bodyPr>
          <a:lstStyle/>
          <a:p>
            <a:endParaRPr lang="ru-RU" sz="40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179512" y="1556792"/>
            <a:ext cx="4317876" cy="4569371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>
                <a:solidFill>
                  <a:srgbClr val="00B0F0"/>
                </a:solidFill>
                <a:latin typeface="Comic Sans MS" panose="030F0702030302020204" pitchFamily="66" charset="0"/>
              </a:rPr>
              <a:t>1.Наши руки – верные подруги,    </a:t>
            </a:r>
            <a:br>
              <a:rPr lang="ru-RU" b="1" dirty="0">
                <a:solidFill>
                  <a:srgbClr val="00B0F0"/>
                </a:solidFill>
                <a:latin typeface="Comic Sans MS" panose="030F0702030302020204" pitchFamily="66" charset="0"/>
              </a:rPr>
            </a:br>
            <a:r>
              <a:rPr lang="ru-RU" b="1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по утрам встречаются</a:t>
            </a:r>
          </a:p>
          <a:p>
            <a:r>
              <a:rPr lang="ru-RU" b="1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Крепко обнимаются</a:t>
            </a:r>
            <a:r>
              <a:rPr lang="ru-RU" b="1" dirty="0">
                <a:latin typeface="Comic Sans MS" panose="030F0702030302020204" pitchFamily="66" charset="0"/>
              </a:rPr>
              <a:t/>
            </a:r>
            <a:br>
              <a:rPr lang="ru-RU" b="1" dirty="0">
                <a:latin typeface="Comic Sans MS" panose="030F0702030302020204" pitchFamily="66" charset="0"/>
              </a:rPr>
            </a:br>
            <a:r>
              <a:rPr lang="ru-RU" b="1" dirty="0">
                <a:latin typeface="Comic Sans MS" panose="030F0702030302020204" pitchFamily="66" charset="0"/>
              </a:rPr>
              <a:t/>
            </a:r>
            <a:br>
              <a:rPr lang="ru-RU" b="1" dirty="0">
                <a:latin typeface="Comic Sans MS" panose="030F0702030302020204" pitchFamily="66" charset="0"/>
              </a:rPr>
            </a:br>
            <a:r>
              <a:rPr lang="ru-RU" b="1" dirty="0">
                <a:latin typeface="Comic Sans MS" panose="030F0702030302020204" pitchFamily="66" charset="0"/>
              </a:rPr>
              <a:t>	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2. Наши руки – верные подруги,</a:t>
            </a:r>
            <a:b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	Теплые ладошки,</a:t>
            </a:r>
            <a:b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	похлопаем немножко</a:t>
            </a:r>
            <a:r>
              <a:rPr lang="ru-RU" b="1" dirty="0">
                <a:latin typeface="Comic Sans MS" panose="030F0702030302020204" pitchFamily="66" charset="0"/>
              </a:rPr>
              <a:t/>
            </a:r>
            <a:br>
              <a:rPr lang="ru-RU" b="1" dirty="0">
                <a:latin typeface="Comic Sans MS" panose="030F0702030302020204" pitchFamily="66" charset="0"/>
              </a:rPr>
            </a:br>
            <a:r>
              <a:rPr lang="ru-RU" b="1" dirty="0">
                <a:latin typeface="Comic Sans MS" panose="030F0702030302020204" pitchFamily="66" charset="0"/>
              </a:rPr>
              <a:t/>
            </a:r>
            <a:br>
              <a:rPr lang="ru-RU" b="1" dirty="0">
                <a:latin typeface="Comic Sans MS" panose="030F0702030302020204" pitchFamily="66" charset="0"/>
              </a:rPr>
            </a:b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3. Наши руки – верные подруги, </a:t>
            </a:r>
            <a:br>
              <a:rPr lang="ru-RU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Молоточки стучат,</a:t>
            </a:r>
            <a:br>
              <a:rPr lang="ru-RU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строят домик для ребят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4645026" y="729980"/>
            <a:ext cx="4041775" cy="63976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quarter" idx="4"/>
          </p:nvPr>
        </p:nvSpPr>
        <p:spPr>
          <a:xfrm>
            <a:off x="4497388" y="1556793"/>
            <a:ext cx="4330824" cy="456937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4.Наши руки – верные подруги,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Птички летают,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Песни напевают.</a:t>
            </a:r>
          </a:p>
          <a:p>
            <a:pPr marL="0" indent="0">
              <a:buNone/>
            </a:pPr>
            <a:r>
              <a:rPr lang="ru-RU" sz="2000" b="1" dirty="0" smtClean="0">
                <a:latin typeface="Comic Sans MS" panose="030F0702030302020204" pitchFamily="66" charset="0"/>
              </a:rPr>
              <a:t>	</a:t>
            </a:r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5. Наши руки верные подруги,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Птички летают, песни напевают!</a:t>
            </a:r>
          </a:p>
          <a:p>
            <a:pPr marL="0" indent="0">
              <a:buNone/>
            </a:pPr>
            <a:r>
              <a:rPr lang="ru-RU" sz="2000" b="1" dirty="0" smtClean="0">
                <a:latin typeface="Comic Sans MS" panose="030F0702030302020204" pitchFamily="66" charset="0"/>
              </a:rPr>
              <a:t>	</a:t>
            </a:r>
            <a:r>
              <a:rPr lang="ru-RU" sz="2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6. Наши руки – верные подруги,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Посчитаем ножки у сороконожки</a:t>
            </a:r>
          </a:p>
          <a:p>
            <a:pPr marL="0" indent="0">
              <a:buNone/>
            </a:pPr>
            <a:r>
              <a:rPr lang="ru-RU" sz="2000" b="1" dirty="0" smtClean="0">
                <a:latin typeface="Comic Sans MS" panose="030F0702030302020204" pitchFamily="66" charset="0"/>
              </a:rPr>
              <a:t>	</a:t>
            </a:r>
            <a:r>
              <a:rPr lang="ru-RU" sz="2000" b="1" dirty="0" smtClean="0">
                <a:solidFill>
                  <a:schemeClr val="accent2"/>
                </a:solidFill>
                <a:latin typeface="Comic Sans MS" panose="030F0702030302020204" pitchFamily="66" charset="0"/>
              </a:rPr>
              <a:t>7.Наши руки – верные подруги,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accent2"/>
                </a:solidFill>
                <a:latin typeface="Comic Sans MS" panose="030F0702030302020204" pitchFamily="66" charset="0"/>
              </a:rPr>
              <a:t>Весело играли, очень устали</a:t>
            </a:r>
            <a:endParaRPr lang="ru-RU" sz="2000" b="1" dirty="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9_RukiPodrugi_PLU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528" y="594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80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7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633" y="51940"/>
            <a:ext cx="8794855" cy="1143000"/>
          </a:xfrm>
        </p:spPr>
        <p:txBody>
          <a:bodyPr/>
          <a:lstStyle/>
          <a:p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Пляска</a:t>
            </a:r>
            <a:r>
              <a:rPr lang="ru-RU" dirty="0" smtClean="0"/>
              <a:t> </a:t>
            </a:r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«Листочки»</a:t>
            </a:r>
            <a:endParaRPr lang="ru-RU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-4212976" y="1623563"/>
            <a:ext cx="4040188" cy="639762"/>
          </a:xfrm>
        </p:spPr>
        <p:txBody>
          <a:bodyPr/>
          <a:lstStyle/>
          <a:p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Вставить видео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169633" y="303559"/>
            <a:ext cx="4041775" cy="63976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169633" y="943321"/>
            <a:ext cx="8974367" cy="5040561"/>
          </a:xfrm>
        </p:spPr>
        <p:txBody>
          <a:bodyPr numCol="2">
            <a:noAutofit/>
          </a:bodyPr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1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. Листочки, листочки по ветру летят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. 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(Дети «Летят» по кругу с листочками в руках)</a:t>
            </a:r>
            <a:endParaRPr lang="ru-RU" sz="20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У деток под ножками тихо шуршат</a:t>
            </a:r>
          </a:p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И, плавно качаясь, ведут 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хоровод 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(Качаем руками с листочками)</a:t>
            </a:r>
            <a:endParaRPr lang="ru-RU" sz="20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А ветер осенний им песню 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поет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(кружатся на шаге)</a:t>
            </a:r>
            <a:endParaRPr lang="ru-RU" sz="20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endParaRPr lang="ru-RU" sz="2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2. То вправо, то влево листочки летят.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(Качаем руками с листочками)</a:t>
            </a:r>
          </a:p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Прощается с нами осенний наш сад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.(дети на носочках бегут в центр круга)</a:t>
            </a:r>
            <a:endParaRPr lang="ru-RU" sz="20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Листочки, качаясь, ведут хоровод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(дети на носочках бегут из центра круга)</a:t>
            </a:r>
            <a:endParaRPr lang="ru-RU" sz="20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А ветер осенний им песню поет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.(кружатся на шаге)</a:t>
            </a:r>
            <a:endParaRPr lang="ru-RU" sz="20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endParaRPr lang="ru-RU" sz="2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3. И снова листочки по ветру летят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(машут листочками с поворотом вправо)</a:t>
            </a:r>
            <a:endParaRPr lang="ru-RU" sz="20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У деток под ножками тихо 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шуршат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(машут листочками поворотом влево)</a:t>
            </a:r>
            <a:endParaRPr lang="ru-RU" sz="20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И, плавно качаясь, ведут хоровод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,(качаем руками с листочками)</a:t>
            </a:r>
            <a:endParaRPr lang="ru-RU" sz="20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А ветер осенний им песню поет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.(кружимся на шаге)</a:t>
            </a:r>
            <a:endParaRPr lang="ru-RU" sz="20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Detskie_pesni_Listochki_po_vetru_letyat__(hewbi.com)">
            <a:hlinkClick r:id="" action="ppaction://media"/>
          </p:cNvPr>
          <p:cNvPicPr>
            <a:picLocks noGrp="1" noChangeAspect="1"/>
          </p:cNvPicPr>
          <p:nvPr>
            <p:ph sz="half" idx="2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83768" y="6265663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228356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8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2">
                    <a:lumMod val="75000"/>
                  </a:schemeClr>
                </a:solidFill>
              </a:rPr>
              <a:t>Игра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7030A0"/>
                </a:solidFill>
              </a:rPr>
              <a:t>«Колпачок» 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690864" cy="639762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Действия игры выполнять по тексту песенки</a:t>
            </a:r>
            <a:endParaRPr lang="ru-RU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igra-kolpachek-gnoma">
            <a:hlinkClick r:id="" action="ppaction://media"/>
          </p:cNvPr>
          <p:cNvPicPr>
            <a:picLocks noGrp="1" noChangeAspect="1"/>
          </p:cNvPicPr>
          <p:nvPr>
            <p:ph sz="half" idx="2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5547788"/>
            <a:ext cx="609600" cy="609600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о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В колпачке, в колпачке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Гном пришел на праздник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Потерял когда плясал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Колпачок свой красный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С колпачком, колпачком поиграем классным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Гномику не отдадим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Колпачок прекрасный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Колпачок побыстрей передай по кругу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Выходи танцевать вместе с лучшим другом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01" y="2174876"/>
            <a:ext cx="3785083" cy="387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10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5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Рефлексия</a:t>
            </a:r>
            <a:endParaRPr lang="ru-RU" dirty="0"/>
          </a:p>
        </p:txBody>
      </p:sp>
      <p:sp>
        <p:nvSpPr>
          <p:cNvPr id="28" name="AutoShape 3"/>
          <p:cNvSpPr>
            <a:spLocks noChangeArrowheads="1"/>
          </p:cNvSpPr>
          <p:nvPr/>
        </p:nvSpPr>
        <p:spPr bwMode="gray">
          <a:xfrm>
            <a:off x="1219200" y="1890713"/>
            <a:ext cx="6653213" cy="1144587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69804"/>
                  <a:invGamma/>
                </a:schemeClr>
              </a:gs>
            </a:gsLst>
            <a:lin ang="5400000" scaled="1"/>
          </a:gradFill>
          <a:ln w="25400">
            <a:solidFill>
              <a:srgbClr val="FEFFFF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9" name="AutoShape 4"/>
          <p:cNvSpPr>
            <a:spLocks noChangeArrowheads="1"/>
          </p:cNvSpPr>
          <p:nvPr/>
        </p:nvSpPr>
        <p:spPr bwMode="gray">
          <a:xfrm>
            <a:off x="1222375" y="3481388"/>
            <a:ext cx="6653213" cy="1019175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69804"/>
                  <a:invGamma/>
                </a:schemeClr>
              </a:gs>
            </a:gsLst>
            <a:lin ang="5400000" scaled="1"/>
          </a:gradFill>
          <a:ln w="25400">
            <a:solidFill>
              <a:srgbClr val="FEFFFF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30" name="AutoShape 5"/>
          <p:cNvSpPr>
            <a:spLocks noChangeArrowheads="1"/>
          </p:cNvSpPr>
          <p:nvPr/>
        </p:nvSpPr>
        <p:spPr bwMode="gray">
          <a:xfrm>
            <a:off x="1230313" y="4997450"/>
            <a:ext cx="6653212" cy="1031875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69804"/>
                  <a:invGamma/>
                </a:schemeClr>
              </a:gs>
            </a:gsLst>
            <a:lin ang="5400000" scaled="1"/>
          </a:gradFill>
          <a:ln w="25400">
            <a:solidFill>
              <a:srgbClr val="FEFFFF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31" name="AutoShape 6"/>
          <p:cNvSpPr>
            <a:spLocks noChangeArrowheads="1"/>
          </p:cNvSpPr>
          <p:nvPr/>
        </p:nvSpPr>
        <p:spPr bwMode="gray">
          <a:xfrm flipV="1">
            <a:off x="1393825" y="2811463"/>
            <a:ext cx="6397625" cy="661987"/>
          </a:xfrm>
          <a:custGeom>
            <a:avLst/>
            <a:gdLst>
              <a:gd name="G0" fmla="+- 3813 0 0"/>
              <a:gd name="G1" fmla="+- 21600 0 3813"/>
              <a:gd name="G2" fmla="*/ 3813 1 2"/>
              <a:gd name="G3" fmla="+- 21600 0 G2"/>
              <a:gd name="G4" fmla="+/ 3813 21600 2"/>
              <a:gd name="G5" fmla="+/ G1 0 2"/>
              <a:gd name="G6" fmla="*/ 21600 21600 3813"/>
              <a:gd name="G7" fmla="*/ G6 1 2"/>
              <a:gd name="G8" fmla="+- 21600 0 G7"/>
              <a:gd name="G9" fmla="*/ 21600 1 2"/>
              <a:gd name="G10" fmla="+- 3813 0 G9"/>
              <a:gd name="G11" fmla="?: G10 G8 0"/>
              <a:gd name="G12" fmla="?: G10 G7 21600"/>
              <a:gd name="T0" fmla="*/ 19693 w 21600"/>
              <a:gd name="T1" fmla="*/ 10800 h 21600"/>
              <a:gd name="T2" fmla="*/ 10800 w 21600"/>
              <a:gd name="T3" fmla="*/ 21600 h 21600"/>
              <a:gd name="T4" fmla="*/ 1907 w 21600"/>
              <a:gd name="T5" fmla="*/ 10800 h 21600"/>
              <a:gd name="T6" fmla="*/ 10800 w 21600"/>
              <a:gd name="T7" fmla="*/ 0 h 21600"/>
              <a:gd name="T8" fmla="*/ 3707 w 21600"/>
              <a:gd name="T9" fmla="*/ 3707 h 21600"/>
              <a:gd name="T10" fmla="*/ 17893 w 21600"/>
              <a:gd name="T11" fmla="*/ 1789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3813" y="21600"/>
                </a:lnTo>
                <a:lnTo>
                  <a:pt x="17787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accent2">
                  <a:alpha val="39999"/>
                </a:schemeClr>
              </a:gs>
              <a:gs pos="100000">
                <a:schemeClr val="accent2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2" name="AutoShape 7"/>
          <p:cNvSpPr>
            <a:spLocks noChangeArrowheads="1"/>
          </p:cNvSpPr>
          <p:nvPr/>
        </p:nvSpPr>
        <p:spPr bwMode="gray">
          <a:xfrm flipV="1">
            <a:off x="1296988" y="1219200"/>
            <a:ext cx="6502400" cy="665163"/>
          </a:xfrm>
          <a:custGeom>
            <a:avLst/>
            <a:gdLst>
              <a:gd name="G0" fmla="+- 3813 0 0"/>
              <a:gd name="G1" fmla="+- 21600 0 3813"/>
              <a:gd name="G2" fmla="*/ 3813 1 2"/>
              <a:gd name="G3" fmla="+- 21600 0 G2"/>
              <a:gd name="G4" fmla="+/ 3813 21600 2"/>
              <a:gd name="G5" fmla="+/ G1 0 2"/>
              <a:gd name="G6" fmla="*/ 21600 21600 3813"/>
              <a:gd name="G7" fmla="*/ G6 1 2"/>
              <a:gd name="G8" fmla="+- 21600 0 G7"/>
              <a:gd name="G9" fmla="*/ 21600 1 2"/>
              <a:gd name="G10" fmla="+- 3813 0 G9"/>
              <a:gd name="G11" fmla="?: G10 G8 0"/>
              <a:gd name="G12" fmla="?: G10 G7 21600"/>
              <a:gd name="T0" fmla="*/ 19693 w 21600"/>
              <a:gd name="T1" fmla="*/ 10800 h 21600"/>
              <a:gd name="T2" fmla="*/ 10800 w 21600"/>
              <a:gd name="T3" fmla="*/ 21600 h 21600"/>
              <a:gd name="T4" fmla="*/ 1907 w 21600"/>
              <a:gd name="T5" fmla="*/ 10800 h 21600"/>
              <a:gd name="T6" fmla="*/ 10800 w 21600"/>
              <a:gd name="T7" fmla="*/ 0 h 21600"/>
              <a:gd name="T8" fmla="*/ 3707 w 21600"/>
              <a:gd name="T9" fmla="*/ 3707 h 21600"/>
              <a:gd name="T10" fmla="*/ 17893 w 21600"/>
              <a:gd name="T11" fmla="*/ 1789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3813" y="21600"/>
                </a:lnTo>
                <a:lnTo>
                  <a:pt x="17787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alpha val="39999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3" name="AutoShape 8"/>
          <p:cNvSpPr>
            <a:spLocks noChangeArrowheads="1"/>
          </p:cNvSpPr>
          <p:nvPr/>
        </p:nvSpPr>
        <p:spPr bwMode="gray">
          <a:xfrm flipV="1">
            <a:off x="1349375" y="4330700"/>
            <a:ext cx="6475413" cy="665163"/>
          </a:xfrm>
          <a:custGeom>
            <a:avLst/>
            <a:gdLst>
              <a:gd name="G0" fmla="+- 3813 0 0"/>
              <a:gd name="G1" fmla="+- 21600 0 3813"/>
              <a:gd name="G2" fmla="*/ 3813 1 2"/>
              <a:gd name="G3" fmla="+- 21600 0 G2"/>
              <a:gd name="G4" fmla="+/ 3813 21600 2"/>
              <a:gd name="G5" fmla="+/ G1 0 2"/>
              <a:gd name="G6" fmla="*/ 21600 21600 3813"/>
              <a:gd name="G7" fmla="*/ G6 1 2"/>
              <a:gd name="G8" fmla="+- 21600 0 G7"/>
              <a:gd name="G9" fmla="*/ 21600 1 2"/>
              <a:gd name="G10" fmla="+- 3813 0 G9"/>
              <a:gd name="G11" fmla="?: G10 G8 0"/>
              <a:gd name="G12" fmla="?: G10 G7 21600"/>
              <a:gd name="T0" fmla="*/ 19693 w 21600"/>
              <a:gd name="T1" fmla="*/ 10800 h 21600"/>
              <a:gd name="T2" fmla="*/ 10800 w 21600"/>
              <a:gd name="T3" fmla="*/ 21600 h 21600"/>
              <a:gd name="T4" fmla="*/ 1907 w 21600"/>
              <a:gd name="T5" fmla="*/ 10800 h 21600"/>
              <a:gd name="T6" fmla="*/ 10800 w 21600"/>
              <a:gd name="T7" fmla="*/ 0 h 21600"/>
              <a:gd name="T8" fmla="*/ 3707 w 21600"/>
              <a:gd name="T9" fmla="*/ 3707 h 21600"/>
              <a:gd name="T10" fmla="*/ 17893 w 21600"/>
              <a:gd name="T11" fmla="*/ 1789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3813" y="21600"/>
                </a:lnTo>
                <a:lnTo>
                  <a:pt x="17787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hlink">
                  <a:alpha val="39999"/>
                </a:schemeClr>
              </a:gs>
              <a:gs pos="100000">
                <a:schemeClr val="hlink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34" name="Picture 9" descr="Picture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gray">
          <a:xfrm>
            <a:off x="1276350" y="1933575"/>
            <a:ext cx="674688" cy="574675"/>
          </a:xfrm>
          <a:prstGeom prst="rect">
            <a:avLst/>
          </a:prstGeom>
          <a:noFill/>
        </p:spPr>
      </p:pic>
      <p:pic>
        <p:nvPicPr>
          <p:cNvPr id="35" name="Picture 10" descr="Picture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gray">
          <a:xfrm>
            <a:off x="1273175" y="3527425"/>
            <a:ext cx="676275" cy="573088"/>
          </a:xfrm>
          <a:prstGeom prst="rect">
            <a:avLst/>
          </a:prstGeom>
          <a:noFill/>
        </p:spPr>
      </p:pic>
      <p:pic>
        <p:nvPicPr>
          <p:cNvPr id="36" name="Picture 11" descr="Picture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gray">
          <a:xfrm>
            <a:off x="1277938" y="5038725"/>
            <a:ext cx="674687" cy="573088"/>
          </a:xfrm>
          <a:prstGeom prst="rect">
            <a:avLst/>
          </a:prstGeom>
          <a:noFill/>
        </p:spPr>
      </p:pic>
      <p:sp>
        <p:nvSpPr>
          <p:cNvPr id="40" name="Text Box 15"/>
          <p:cNvSpPr txBox="1">
            <a:spLocks noChangeArrowheads="1"/>
          </p:cNvSpPr>
          <p:nvPr/>
        </p:nvSpPr>
        <p:spPr bwMode="gray">
          <a:xfrm>
            <a:off x="1630363" y="2109111"/>
            <a:ext cx="6019800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ru-RU" sz="2800" b="1" dirty="0" smtClean="0">
                <a:solidFill>
                  <a:srgbClr val="FEFFFF"/>
                </a:solidFill>
                <a:latin typeface="Comic Sans MS" panose="030F0702030302020204" pitchFamily="66" charset="0"/>
              </a:rPr>
              <a:t>Что нового вы узнали ?  </a:t>
            </a:r>
          </a:p>
          <a:p>
            <a:pPr eaLnBrk="0" hangingPunct="0"/>
            <a:r>
              <a:rPr lang="ru-RU" sz="1600" b="1" dirty="0" smtClean="0">
                <a:solidFill>
                  <a:srgbClr val="FEFFFF"/>
                </a:solidFill>
              </a:rPr>
              <a:t>(ответы детей)</a:t>
            </a:r>
            <a:endParaRPr lang="en-US" sz="1600" dirty="0">
              <a:solidFill>
                <a:srgbClr val="FEFFFF"/>
              </a:solidFill>
            </a:endParaRPr>
          </a:p>
        </p:txBody>
      </p:sp>
      <p:sp>
        <p:nvSpPr>
          <p:cNvPr id="41" name="Text Box 16"/>
          <p:cNvSpPr txBox="1">
            <a:spLocks noChangeArrowheads="1"/>
          </p:cNvSpPr>
          <p:nvPr/>
        </p:nvSpPr>
        <p:spPr bwMode="gray">
          <a:xfrm>
            <a:off x="1611312" y="3657928"/>
            <a:ext cx="60198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ru-RU" sz="2800" b="1" dirty="0" smtClean="0">
                <a:solidFill>
                  <a:srgbClr val="FEFFFF"/>
                </a:solidFill>
                <a:latin typeface="Comic Sans MS" panose="030F0702030302020204" pitchFamily="66" charset="0"/>
              </a:rPr>
              <a:t>Что больше всего понравилось?</a:t>
            </a:r>
            <a:endParaRPr lang="en-US" sz="2800" dirty="0">
              <a:solidFill>
                <a:srgbClr val="FE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42" name="Text Box 17"/>
          <p:cNvSpPr txBox="1">
            <a:spLocks noChangeArrowheads="1"/>
          </p:cNvSpPr>
          <p:nvPr/>
        </p:nvSpPr>
        <p:spPr bwMode="gray">
          <a:xfrm>
            <a:off x="1547019" y="5015696"/>
            <a:ext cx="6019800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ru-RU" sz="2800" b="1" dirty="0" smtClean="0">
                <a:solidFill>
                  <a:srgbClr val="FEFFFF"/>
                </a:solidFill>
              </a:rPr>
              <a:t>Что бы ты хотел еще узнать или чему научиться на музыкальном занятии?</a:t>
            </a:r>
            <a:endParaRPr lang="en-US" sz="2800" dirty="0">
              <a:solidFill>
                <a:srgbClr val="FE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56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179512" y="51940"/>
            <a:ext cx="8784976" cy="1432844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Поём песню, четко </a:t>
            </a:r>
            <a:r>
              <a:rPr lang="ru-RU" sz="280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пропевая</a:t>
            </a:r>
            <a:r>
              <a:rPr lang="ru-RU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 текст, объясняем слова «кнут» и «овёс», </a:t>
            </a:r>
            <a:br>
              <a:rPr lang="ru-RU" sz="2800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ru-RU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на проигрыш цокаем </a:t>
            </a:r>
            <a:r>
              <a:rPr lang="ru-RU" sz="280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языкомЗаголовок</a:t>
            </a:r>
            <a:r>
              <a:rPr lang="ru-RU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 слайда</a:t>
            </a:r>
          </a:p>
        </p:txBody>
      </p:sp>
      <p:sp>
        <p:nvSpPr>
          <p:cNvPr id="12" name="Объект 11"/>
          <p:cNvSpPr>
            <a:spLocks noGrp="1"/>
          </p:cNvSpPr>
          <p:nvPr>
            <p:ph sz="half" idx="1"/>
          </p:nvPr>
        </p:nvSpPr>
        <p:spPr>
          <a:xfrm>
            <a:off x="48895" y="1628800"/>
            <a:ext cx="4248472" cy="452596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4100" b="1" dirty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Лошадка Зорька</a:t>
            </a:r>
          </a:p>
          <a:p>
            <a:pPr marL="0" indent="0">
              <a:buNone/>
            </a:pPr>
            <a:r>
              <a:rPr lang="ru-RU" dirty="0" err="1">
                <a:solidFill>
                  <a:srgbClr val="FF0000"/>
                </a:solidFill>
                <a:latin typeface="Comic Sans MS" panose="030F0702030302020204" pitchFamily="66" charset="0"/>
              </a:rPr>
              <a:t>Сл.М.Ивенсона</a:t>
            </a:r>
            <a:r>
              <a:rPr lang="ru-RU" dirty="0">
                <a:solidFill>
                  <a:srgbClr val="FF0000"/>
                </a:solidFill>
                <a:latin typeface="Comic Sans MS" panose="030F0702030302020204" pitchFamily="66" charset="0"/>
              </a:rPr>
              <a:t>, </a:t>
            </a:r>
            <a:endParaRPr lang="ru-RU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ru-RU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муз.Т.Ломовой</a:t>
            </a:r>
            <a:endParaRPr lang="ru-RU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endParaRPr lang="ru-RU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1. У </a:t>
            </a:r>
            <a:r>
              <a:rPr lang="ru-RU" dirty="0">
                <a:solidFill>
                  <a:srgbClr val="7030A0"/>
                </a:solidFill>
                <a:latin typeface="Comic Sans MS" panose="030F0702030302020204" pitchFamily="66" charset="0"/>
              </a:rPr>
              <a:t>меня лошадка Зорька,</a:t>
            </a:r>
          </a:p>
          <a:p>
            <a:pPr marL="0" indent="0">
              <a:buNone/>
            </a:pPr>
            <a:r>
              <a:rPr lang="ru-RU" dirty="0">
                <a:solidFill>
                  <a:srgbClr val="7030A0"/>
                </a:solidFill>
                <a:latin typeface="Comic Sans MS" panose="030F0702030302020204" pitchFamily="66" charset="0"/>
              </a:rPr>
              <a:t>Хорошо живется ей</a:t>
            </a:r>
          </a:p>
          <a:p>
            <a:pPr marL="0" indent="0">
              <a:buNone/>
            </a:pPr>
            <a:r>
              <a:rPr lang="ru-RU" dirty="0">
                <a:solidFill>
                  <a:srgbClr val="7030A0"/>
                </a:solidFill>
                <a:latin typeface="Comic Sans MS" panose="030F0702030302020204" pitchFamily="66" charset="0"/>
              </a:rPr>
              <a:t>Каждый день я с ней играю,</a:t>
            </a:r>
          </a:p>
          <a:p>
            <a:pPr marL="0" indent="0">
              <a:buNone/>
            </a:pPr>
            <a:r>
              <a:rPr lang="ru-RU" dirty="0">
                <a:solidFill>
                  <a:srgbClr val="7030A0"/>
                </a:solidFill>
                <a:latin typeface="Comic Sans MS" panose="030F0702030302020204" pitchFamily="66" charset="0"/>
              </a:rPr>
              <a:t>Каждый день гуляю с ней.</a:t>
            </a:r>
          </a:p>
          <a:p>
            <a:pPr marL="0" indent="0">
              <a:buNone/>
            </a:pPr>
            <a:endParaRPr lang="ru-RU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ru-RU" dirty="0">
                <a:solidFill>
                  <a:srgbClr val="00B050"/>
                </a:solidFill>
                <a:latin typeface="Comic Sans MS" panose="030F0702030302020204" pitchFamily="66" charset="0"/>
              </a:rPr>
              <a:t>2. Я не бью её кнутом,</a:t>
            </a:r>
          </a:p>
          <a:p>
            <a:pPr marL="0" indent="0">
              <a:buNone/>
            </a:pPr>
            <a:r>
              <a:rPr lang="ru-RU" dirty="0">
                <a:solidFill>
                  <a:srgbClr val="00B050"/>
                </a:solidFill>
                <a:latin typeface="Comic Sans MS" panose="030F0702030302020204" pitchFamily="66" charset="0"/>
              </a:rPr>
              <a:t>Я кормлю её овсом</a:t>
            </a:r>
          </a:p>
          <a:p>
            <a:pPr marL="0" indent="0">
              <a:buNone/>
            </a:pPr>
            <a:r>
              <a:rPr lang="ru-RU" dirty="0">
                <a:solidFill>
                  <a:srgbClr val="00B050"/>
                </a:solidFill>
                <a:latin typeface="Comic Sans MS" panose="030F0702030302020204" pitchFamily="66" charset="0"/>
              </a:rPr>
              <a:t>Искупаю, оседлаю</a:t>
            </a:r>
          </a:p>
          <a:p>
            <a:pPr marL="0" indent="0">
              <a:buNone/>
            </a:pPr>
            <a:r>
              <a:rPr lang="ru-RU" dirty="0">
                <a:solidFill>
                  <a:srgbClr val="00B050"/>
                </a:solidFill>
                <a:latin typeface="Comic Sans MS" panose="030F0702030302020204" pitchFamily="66" charset="0"/>
              </a:rPr>
              <a:t>И скачу на ней верхом</a:t>
            </a:r>
          </a:p>
          <a:p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204864"/>
            <a:ext cx="4248150" cy="30024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лошадка зорьк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84406" y="2200220"/>
            <a:ext cx="5224242" cy="30071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2931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1bf5c92caaa261ea4fb771fda7b874380985d"/>
</p:tagLst>
</file>

<file path=ppt/theme/theme1.xml><?xml version="1.0" encoding="utf-8"?>
<a:theme xmlns:a="http://schemas.openxmlformats.org/drawingml/2006/main" name="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1758</TotalTime>
  <Words>391</Words>
  <Application>Microsoft Office PowerPoint</Application>
  <PresentationFormat>Экран (4:3)</PresentationFormat>
  <Paragraphs>74</Paragraphs>
  <Slides>8</Slides>
  <Notes>1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</vt:lpstr>
      <vt:lpstr>Calibri</vt:lpstr>
      <vt:lpstr>Comic Sans MS</vt:lpstr>
      <vt:lpstr>Тема Office</vt:lpstr>
      <vt:lpstr>Октябрь Занятие №1 для детей  средней группы 4-5 лет</vt:lpstr>
      <vt:lpstr>   </vt:lpstr>
      <vt:lpstr>Послушать пьесу и Проиграть на ложках</vt:lpstr>
      <vt:lpstr>Пальчиковая коммуникативная игра «Наши руки» муз.М.Басовой </vt:lpstr>
      <vt:lpstr>Пляска «Листочки»</vt:lpstr>
      <vt:lpstr>Игра «Колпачок» </vt:lpstr>
      <vt:lpstr>Рефлексия</vt:lpstr>
      <vt:lpstr>Поём песню, четко пропевая текст, объясняем слова «кнут» и «овёс»,  на проигрыш цокаем языкомЗаголовок слайда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Цвет осени</dc:title>
  <dc:creator>obstinate</dc:creator>
  <dc:description>Шаблон презентации с сайта https://presentation-creation.ru/</dc:description>
  <cp:lastModifiedBy>Пользователь Windows</cp:lastModifiedBy>
  <cp:revision>268</cp:revision>
  <dcterms:created xsi:type="dcterms:W3CDTF">2018-02-25T09:09:03Z</dcterms:created>
  <dcterms:modified xsi:type="dcterms:W3CDTF">2020-10-05T09:26:25Z</dcterms:modified>
</cp:coreProperties>
</file>