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3" r:id="rId3"/>
    <p:sldId id="264" r:id="rId4"/>
    <p:sldId id="265" r:id="rId5"/>
    <p:sldId id="267" r:id="rId6"/>
    <p:sldId id="268" r:id="rId7"/>
    <p:sldId id="261" r:id="rId8"/>
    <p:sldId id="257" r:id="rId9"/>
  </p:sldIdLst>
  <p:sldSz cx="9144000" cy="6858000" type="screen4x3"/>
  <p:notesSz cx="6858000" cy="9144000"/>
  <p:custDataLst>
    <p:tags r:id="rId1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36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0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143" y="2852936"/>
            <a:ext cx="9036496" cy="147002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340768"/>
            <a:ext cx="77768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3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86" y="2483226"/>
            <a:ext cx="9036496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Октябрь</a:t>
            </a:r>
            <a:br>
              <a:rPr lang="ru-RU" b="1" dirty="0" smtClean="0"/>
            </a:br>
            <a:r>
              <a:rPr lang="ru-RU" b="1" dirty="0" smtClean="0"/>
              <a:t>Занятие </a:t>
            </a:r>
            <a:r>
              <a:rPr lang="ru-RU" b="1" dirty="0" smtClean="0"/>
              <a:t>№</a:t>
            </a:r>
            <a:r>
              <a:rPr lang="ru-RU" b="1" dirty="0"/>
              <a:t>2</a:t>
            </a:r>
            <a:br>
              <a:rPr lang="ru-RU" b="1" dirty="0"/>
            </a:br>
            <a:r>
              <a:rPr lang="ru-RU" b="1" dirty="0"/>
              <a:t>для детей </a:t>
            </a:r>
            <a:br>
              <a:rPr lang="ru-RU" b="1" dirty="0"/>
            </a:br>
            <a:r>
              <a:rPr lang="ru-RU" b="1" dirty="0"/>
              <a:t>средней группы</a:t>
            </a:r>
            <a:br>
              <a:rPr lang="ru-RU" b="1" dirty="0"/>
            </a:br>
            <a:r>
              <a:rPr lang="ru-RU" b="1" dirty="0"/>
              <a:t>4-5 лет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40277"/>
            <a:ext cx="5233428" cy="3469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48433"/>
            <a:ext cx="2736304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5580112" y="4895449"/>
            <a:ext cx="3456384" cy="11258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Разработала: музыкальный руководитель </a:t>
            </a:r>
            <a:endParaRPr lang="ru-RU" b="1" dirty="0" smtClean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Емелова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О.Н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2313" y="4874275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>
                <a:solidFill>
                  <a:srgbClr val="00B050"/>
                </a:solidFill>
              </a:rPr>
              <a:t/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type="body" idx="1"/>
          </p:nvPr>
        </p:nvSpPr>
        <p:spPr>
          <a:xfrm>
            <a:off x="272646" y="3861048"/>
            <a:ext cx="3256991" cy="1431305"/>
          </a:xfrm>
        </p:spPr>
        <p:txBody>
          <a:bodyPr>
            <a:normAutofit fontScale="25000" lnSpcReduction="20000"/>
          </a:bodyPr>
          <a:lstStyle/>
          <a:p>
            <a:r>
              <a:rPr lang="ru-RU" sz="9600" dirty="0">
                <a:solidFill>
                  <a:srgbClr val="C00000"/>
                </a:solidFill>
                <a:latin typeface="Comic Sans MS" panose="030F0702030302020204" pitchFamily="66" charset="0"/>
              </a:rPr>
              <a:t>Петушок, петушок,</a:t>
            </a:r>
          </a:p>
          <a:p>
            <a:r>
              <a:rPr lang="ru-RU" sz="9600" dirty="0">
                <a:solidFill>
                  <a:srgbClr val="C00000"/>
                </a:solidFill>
                <a:latin typeface="Comic Sans MS" panose="030F0702030302020204" pitchFamily="66" charset="0"/>
              </a:rPr>
              <a:t>Золотой гребешок,</a:t>
            </a:r>
          </a:p>
          <a:p>
            <a:r>
              <a:rPr lang="ru-RU" sz="9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Маслена</a:t>
            </a:r>
            <a:r>
              <a:rPr lang="ru-RU" sz="9600" dirty="0">
                <a:solidFill>
                  <a:srgbClr val="C00000"/>
                </a:solidFill>
                <a:latin typeface="Comic Sans MS" panose="030F0702030302020204" pitchFamily="66" charset="0"/>
              </a:rPr>
              <a:t> головушка,</a:t>
            </a:r>
          </a:p>
          <a:p>
            <a:r>
              <a:rPr lang="ru-RU" sz="9600" dirty="0">
                <a:solidFill>
                  <a:srgbClr val="C00000"/>
                </a:solidFill>
                <a:latin typeface="Comic Sans MS" panose="030F0702030302020204" pitchFamily="66" charset="0"/>
              </a:rPr>
              <a:t>Шёлкова бородушка,</a:t>
            </a:r>
          </a:p>
          <a:p>
            <a:r>
              <a:rPr lang="ru-RU" sz="9600" dirty="0">
                <a:solidFill>
                  <a:srgbClr val="C00000"/>
                </a:solidFill>
                <a:latin typeface="Comic Sans MS" panose="030F0702030302020204" pitchFamily="66" charset="0"/>
              </a:rPr>
              <a:t>Что ты рано встаёшь,</a:t>
            </a:r>
          </a:p>
          <a:p>
            <a:r>
              <a:rPr lang="ru-RU" sz="9600" dirty="0">
                <a:solidFill>
                  <a:srgbClr val="C00000"/>
                </a:solidFill>
                <a:latin typeface="Comic Sans MS" panose="030F0702030302020204" pitchFamily="66" charset="0"/>
              </a:rPr>
              <a:t>Громко песни поёшь,</a:t>
            </a:r>
          </a:p>
          <a:p>
            <a:r>
              <a:rPr lang="ru-RU" sz="9600" dirty="0">
                <a:solidFill>
                  <a:srgbClr val="C00000"/>
                </a:solidFill>
                <a:latin typeface="Comic Sans MS" panose="030F0702030302020204" pitchFamily="66" charset="0"/>
              </a:rPr>
              <a:t>Ване спать не даёшь</a:t>
            </a:r>
            <a:r>
              <a:rPr lang="ru-RU" sz="9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ru-RU" sz="7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( </a:t>
            </a:r>
            <a:r>
              <a:rPr lang="ru-RU" sz="80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попевка</a:t>
            </a:r>
            <a:r>
              <a:rPr lang="ru-RU" sz="8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)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88640"/>
            <a:ext cx="8928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Послушать песенку, 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</a:rPr>
              <a:t>п</a:t>
            </a:r>
            <a:r>
              <a:rPr lang="ru-RU" sz="3200" dirty="0" smtClean="0">
                <a:solidFill>
                  <a:srgbClr val="FF0000"/>
                </a:solidFill>
              </a:rPr>
              <a:t>одпевать, ритмично прохлопывая </a:t>
            </a:r>
            <a:r>
              <a:rPr lang="ru-RU" sz="3200" dirty="0">
                <a:solidFill>
                  <a:srgbClr val="FF0000"/>
                </a:solidFill>
              </a:rPr>
              <a:t>в ладоши</a:t>
            </a:r>
            <a:endParaRPr lang="ru-RU" sz="3200" dirty="0"/>
          </a:p>
        </p:txBody>
      </p:sp>
      <p:pic>
        <p:nvPicPr>
          <p:cNvPr id="2" name="glqwlaEb_mj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784" y="2996952"/>
            <a:ext cx="6096000" cy="34290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57711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209" y="113791"/>
            <a:ext cx="1188145" cy="1678491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63864" y="147353"/>
            <a:ext cx="8914721" cy="611699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Послушать пьесу и Проиграть ритмический рисунок на детских ударных инструментах</a:t>
            </a:r>
            <a:endParaRPr lang="ru-RU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353881" y="5333054"/>
            <a:ext cx="8316416" cy="1008111"/>
          </a:xfrm>
        </p:spPr>
        <p:txBody>
          <a:bodyPr>
            <a:normAutofit/>
          </a:bodyPr>
          <a:lstStyle/>
          <a:p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тмическое упражнение 'Петушок'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1412776"/>
            <a:ext cx="7572759" cy="425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Будем мы варить компот,</a:t>
            </a:r>
          </a:p>
          <a:p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Фруктов нужно много. Вот!</a:t>
            </a:r>
          </a:p>
          <a:p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(указательным пальцем одной руки водить по ладошке другой)</a:t>
            </a:r>
          </a:p>
          <a:p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Будем яблоки крошить,</a:t>
            </a:r>
          </a:p>
          <a:p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Грушу будем мы рубить (делать движения по тексту)</a:t>
            </a:r>
          </a:p>
          <a:p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Отожмём лимонный сок,</a:t>
            </a:r>
          </a:p>
          <a:p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Слив положим и песок (делать движения по тексту)</a:t>
            </a:r>
          </a:p>
          <a:p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Варим, варим мы компот (круговые движения рукой, как будто помешиваем компот в кастрюле)</a:t>
            </a:r>
          </a:p>
          <a:p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Угостим честной народ (раскрыть обе ладошки и протянуть – угощаем)</a:t>
            </a:r>
            <a:endParaRPr lang="ru-RU" b="1" dirty="0" smtClean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Пальчиковая коммуникативная игра</a:t>
            </a:r>
            <a:r>
              <a:rPr lang="ru-RU" sz="1800" dirty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sz="18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3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«Будем мы варить компот» </a:t>
            </a:r>
            <a:endParaRPr lang="ru-RU" sz="1800" dirty="0"/>
          </a:p>
        </p:txBody>
      </p:sp>
      <p:pic>
        <p:nvPicPr>
          <p:cNvPr id="4" name="9_RukiPodrugi_PL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Пляска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«Огородная хороводная»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2005" y="959129"/>
            <a:ext cx="4040188" cy="639762"/>
          </a:xfrm>
        </p:spPr>
        <p:txBody>
          <a:bodyPr/>
          <a:lstStyle/>
          <a:p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Сл.А.Пассовой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8104" y="820028"/>
            <a:ext cx="4041775" cy="639762"/>
          </a:xfrm>
        </p:spPr>
        <p:txBody>
          <a:bodyPr/>
          <a:lstStyle/>
          <a:p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Муз.Б.Можжевелова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Есть у нас огород - Песни для Детей - Ирин ДОМ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1118" y="2636912"/>
            <a:ext cx="6657320" cy="3744416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395536" y="1598891"/>
            <a:ext cx="8280920" cy="39512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Разложить овощи по комнате – это «огород». Ребенок вместе с родителями свободно ходят по комнате, мама поет, одновременно выполняет движение по тексту</a:t>
            </a:r>
            <a:endParaRPr lang="ru-RU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56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Игра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7030A0"/>
                </a:solidFill>
              </a:rPr>
              <a:t>«Колпачок»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690864" cy="639762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Действия игры выполнять по тексту песенки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gra-kolpachek-gnoma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547788"/>
            <a:ext cx="609600" cy="6096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В колпачке, в колпачке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Гном пришел на праздник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Потерял когда плясал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Колпачок свой красный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С колпачком, колпачком поиграем классным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Гномику не отдадим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Колпачок прекрасный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Колпачок побыстрей передай по кругу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Выходи танцевать вместе с лучшим другом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1" y="2174876"/>
            <a:ext cx="3785083" cy="38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</a:t>
            </a:r>
            <a:endParaRPr lang="ru-RU" dirty="0"/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gray">
          <a:xfrm>
            <a:off x="1219200" y="1890713"/>
            <a:ext cx="6653213" cy="1144587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gray">
          <a:xfrm>
            <a:off x="1222375" y="3481388"/>
            <a:ext cx="6653213" cy="10191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gray">
          <a:xfrm>
            <a:off x="1230313" y="4997450"/>
            <a:ext cx="6653212" cy="10318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gray">
          <a:xfrm flipV="1">
            <a:off x="1393825" y="2811463"/>
            <a:ext cx="6397625" cy="661987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AutoShape 7"/>
          <p:cNvSpPr>
            <a:spLocks noChangeArrowheads="1"/>
          </p:cNvSpPr>
          <p:nvPr/>
        </p:nvSpPr>
        <p:spPr bwMode="gray">
          <a:xfrm flipV="1">
            <a:off x="1296988" y="1219200"/>
            <a:ext cx="6502400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3" name="AutoShape 8"/>
          <p:cNvSpPr>
            <a:spLocks noChangeArrowheads="1"/>
          </p:cNvSpPr>
          <p:nvPr/>
        </p:nvSpPr>
        <p:spPr bwMode="gray">
          <a:xfrm flipV="1">
            <a:off x="1349375" y="4330700"/>
            <a:ext cx="6475413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39999"/>
                </a:schemeClr>
              </a:gs>
              <a:gs pos="100000">
                <a:schemeClr val="hlink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4" name="Picture 9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6350" y="1933575"/>
            <a:ext cx="674688" cy="574675"/>
          </a:xfrm>
          <a:prstGeom prst="rect">
            <a:avLst/>
          </a:prstGeom>
          <a:noFill/>
        </p:spPr>
      </p:pic>
      <p:pic>
        <p:nvPicPr>
          <p:cNvPr id="35" name="Picture 10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3175" y="3527425"/>
            <a:ext cx="676275" cy="573088"/>
          </a:xfrm>
          <a:prstGeom prst="rect">
            <a:avLst/>
          </a:prstGeom>
          <a:noFill/>
        </p:spPr>
      </p:pic>
      <p:pic>
        <p:nvPicPr>
          <p:cNvPr id="36" name="Picture 11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7938" y="5038725"/>
            <a:ext cx="674687" cy="573088"/>
          </a:xfrm>
          <a:prstGeom prst="rect">
            <a:avLst/>
          </a:prstGeom>
          <a:noFill/>
        </p:spPr>
      </p:pic>
      <p:sp>
        <p:nvSpPr>
          <p:cNvPr id="40" name="Text Box 15"/>
          <p:cNvSpPr txBox="1">
            <a:spLocks noChangeArrowheads="1"/>
          </p:cNvSpPr>
          <p:nvPr/>
        </p:nvSpPr>
        <p:spPr bwMode="gray">
          <a:xfrm>
            <a:off x="1562100" y="2095866"/>
            <a:ext cx="60198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2800" b="1" dirty="0" smtClean="0">
                <a:solidFill>
                  <a:srgbClr val="FEFFFF"/>
                </a:solidFill>
                <a:latin typeface="Comic Sans MS" panose="030F0702030302020204" pitchFamily="66" charset="0"/>
              </a:rPr>
              <a:t>Что нового вы узнали ?  </a:t>
            </a:r>
          </a:p>
          <a:p>
            <a:pPr eaLnBrk="0" hangingPunct="0"/>
            <a:r>
              <a:rPr lang="ru-RU" sz="1600" b="1" dirty="0" smtClean="0">
                <a:solidFill>
                  <a:srgbClr val="FEFFFF"/>
                </a:solidFill>
              </a:rPr>
              <a:t>(ответы детей)</a:t>
            </a:r>
            <a:endParaRPr lang="en-US" sz="1600" dirty="0">
              <a:solidFill>
                <a:srgbClr val="FEFFFF"/>
              </a:solidFill>
            </a:endParaRP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gray">
          <a:xfrm>
            <a:off x="1630363" y="3714619"/>
            <a:ext cx="6019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2800" b="1" dirty="0" smtClean="0">
                <a:solidFill>
                  <a:srgbClr val="FEFFFF"/>
                </a:solidFill>
                <a:latin typeface="Comic Sans MS" panose="030F0702030302020204" pitchFamily="66" charset="0"/>
              </a:rPr>
              <a:t>Что больше всего понравилось?</a:t>
            </a:r>
            <a:endParaRPr lang="en-US" sz="2800" dirty="0">
              <a:solidFill>
                <a:srgbClr val="FE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gray">
          <a:xfrm>
            <a:off x="1562100" y="5077251"/>
            <a:ext cx="6572956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dirty="0" smtClean="0">
                <a:solidFill>
                  <a:srgbClr val="FEFFFF"/>
                </a:solidFill>
                <a:latin typeface="Comic Sans MS" panose="030F0702030302020204" pitchFamily="66" charset="0"/>
              </a:rPr>
              <a:t>Что бы ты хотел еще узнать или чему научиться на музыкальном занятии?</a:t>
            </a:r>
            <a:endParaRPr lang="en-US" sz="2400" dirty="0">
              <a:solidFill>
                <a:srgbClr val="FEFF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5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43284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Поём песню, четко </a:t>
            </a:r>
            <a:r>
              <a:rPr lang="ru-RU" sz="28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пропевая</a:t>
            </a:r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текст, объясняем слова «кнут» и «овёс», </a:t>
            </a:r>
            <a:b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на проигрыш цокаем </a:t>
            </a:r>
            <a:r>
              <a:rPr lang="ru-RU" sz="28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языкомЗаголовок</a:t>
            </a:r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слайда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48895" y="1628800"/>
            <a:ext cx="4248472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Лошадка Зорька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Сл.М.Ивенсона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муз.Т.Ломовой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1. У </a:t>
            </a: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меня лошадка Зорька,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Хорошо живется ей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Каждый день я с ней играю,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Каждый день гуляю с ней.</a:t>
            </a:r>
          </a:p>
          <a:p>
            <a:pPr marL="0" indent="0">
              <a:buNone/>
            </a:pPr>
            <a:endParaRPr lang="ru-RU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2. Я не бью её кнутом,</a:t>
            </a:r>
          </a:p>
          <a:p>
            <a:pPr marL="0" indent="0">
              <a:buNone/>
            </a:pP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Я кормлю её овсом</a:t>
            </a:r>
          </a:p>
          <a:p>
            <a:pPr marL="0" indent="0">
              <a:buNone/>
            </a:pP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Искупаю, оседлаю</a:t>
            </a:r>
          </a:p>
          <a:p>
            <a:pPr marL="0" indent="0">
              <a:buNone/>
            </a:pP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И скачу на ней верхом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204864"/>
            <a:ext cx="4248150" cy="3002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лошадка зорь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4406" y="2200220"/>
            <a:ext cx="5224242" cy="3007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931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bf5c92caaa261ea4fb771fda7b874380985d"/>
</p:tagLst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326</Words>
  <Application>Microsoft Office PowerPoint</Application>
  <PresentationFormat>Экран (4:3)</PresentationFormat>
  <Paragraphs>63</Paragraphs>
  <Slides>8</Slides>
  <Notes>1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Comic Sans MS</vt:lpstr>
      <vt:lpstr>Тема Office</vt:lpstr>
      <vt:lpstr>Октябрь Занятие №2 для детей  средней группы 4-5 лет </vt:lpstr>
      <vt:lpstr>   </vt:lpstr>
      <vt:lpstr>Послушать пьесу и Проиграть ритмический рисунок на детских ударных инструментах</vt:lpstr>
      <vt:lpstr>Пальчиковая коммуникативная игра «Будем мы варить компот» </vt:lpstr>
      <vt:lpstr>Пляска «Огородная хороводная»</vt:lpstr>
      <vt:lpstr>Игра «Колпачок» </vt:lpstr>
      <vt:lpstr>Рефлексия</vt:lpstr>
      <vt:lpstr>Поём песню, четко пропевая текст, объясняем слова «кнут» и «овёс»,  на проигрыш цокаем языкомЗаголовок слайда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 осени</dc:title>
  <dc:creator>obstinate</dc:creator>
  <dc:description>Шаблон презентации с сайта https://presentation-creation.ru/</dc:description>
  <cp:lastModifiedBy>Пользователь Windows</cp:lastModifiedBy>
  <cp:revision>275</cp:revision>
  <dcterms:created xsi:type="dcterms:W3CDTF">2018-02-25T09:09:03Z</dcterms:created>
  <dcterms:modified xsi:type="dcterms:W3CDTF">2020-10-05T09:26:38Z</dcterms:modified>
</cp:coreProperties>
</file>