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6" r:id="rId4"/>
    <p:sldId id="261" r:id="rId5"/>
    <p:sldId id="264" r:id="rId6"/>
    <p:sldId id="262" r:id="rId7"/>
    <p:sldId id="263" r:id="rId8"/>
    <p:sldId id="258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556932"/>
            <a:ext cx="7632000" cy="1260000"/>
          </a:xfrm>
        </p:spPr>
        <p:txBody>
          <a:bodyPr/>
          <a:lstStyle>
            <a:lvl1pPr>
              <a:defRPr sz="4800" b="1">
                <a:solidFill>
                  <a:srgbClr val="005DA2"/>
                </a:solidFill>
                <a:effectLst/>
                <a:latin typeface="+mj-lt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7220" y="3528591"/>
            <a:ext cx="6400800" cy="12600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5DA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824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23831" y="1593342"/>
            <a:ext cx="7632000" cy="4248000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  <a:lvl2pPr>
              <a:defRPr>
                <a:solidFill>
                  <a:srgbClr val="005DA2"/>
                </a:solidFill>
                <a:latin typeface="+mj-lt"/>
              </a:defRPr>
            </a:lvl2pPr>
            <a:lvl3pPr>
              <a:defRPr>
                <a:solidFill>
                  <a:srgbClr val="005DA2"/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05578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24476" y="1593342"/>
            <a:ext cx="7632000" cy="4248000"/>
          </a:xfrm>
        </p:spPr>
        <p:txBody>
          <a:bodyPr/>
          <a:lstStyle>
            <a:lvl1pPr marL="108000" indent="0">
              <a:buNone/>
              <a:defRPr>
                <a:solidFill>
                  <a:srgbClr val="005DA2"/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742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24476" y="1593342"/>
            <a:ext cx="7632000" cy="4248000"/>
          </a:xfrm>
        </p:spPr>
        <p:txBody>
          <a:bodyPr/>
          <a:lstStyle>
            <a:lvl1pPr marL="342000" indent="-342000">
              <a:buSzPct val="60000"/>
              <a:buFont typeface="Wingdings 2" pitchFamily="18" charset="2"/>
              <a:buChar char="Þ"/>
              <a:defRPr>
                <a:solidFill>
                  <a:srgbClr val="005DA2"/>
                </a:solidFill>
                <a:latin typeface="+mj-lt"/>
              </a:defRPr>
            </a:lvl1pPr>
            <a:lvl2pPr marL="741600" indent="-284400">
              <a:buFont typeface="Arial" pitchFamily="34" charset="0"/>
              <a:buChar char="•"/>
              <a:defRPr>
                <a:solidFill>
                  <a:srgbClr val="005DA2"/>
                </a:solidFill>
                <a:latin typeface="+mj-lt"/>
              </a:defRPr>
            </a:lvl2pPr>
            <a:lvl3pPr marL="1144800" indent="-230400">
              <a:buFont typeface="Courier New" pitchFamily="49" charset="0"/>
              <a:buChar char="o"/>
              <a:defRPr>
                <a:solidFill>
                  <a:srgbClr val="005DA2"/>
                </a:solidFill>
                <a:latin typeface="+mj-lt"/>
              </a:defRPr>
            </a:lvl3pPr>
            <a:lvl4pPr>
              <a:defRPr>
                <a:solidFill>
                  <a:srgbClr val="005DA2"/>
                </a:solidFill>
              </a:defRPr>
            </a:lvl4pPr>
            <a:lvl5pPr>
              <a:defRPr>
                <a:solidFill>
                  <a:srgbClr val="005DA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3064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23628" y="1592796"/>
            <a:ext cx="3600000" cy="4248000"/>
          </a:xfrm>
        </p:spPr>
        <p:txBody>
          <a:bodyPr/>
          <a:lstStyle>
            <a:lvl1pPr>
              <a:defRPr sz="3200">
                <a:solidFill>
                  <a:srgbClr val="005DA2"/>
                </a:solidFill>
                <a:latin typeface="+mj-lt"/>
              </a:defRPr>
            </a:lvl1pPr>
            <a:lvl2pPr>
              <a:defRPr sz="2800">
                <a:solidFill>
                  <a:srgbClr val="005DA2"/>
                </a:solidFill>
                <a:latin typeface="+mj-lt"/>
              </a:defRPr>
            </a:lvl2pPr>
            <a:lvl3pPr>
              <a:defRPr sz="2400">
                <a:solidFill>
                  <a:srgbClr val="005DA2"/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6476" y="1592796"/>
            <a:ext cx="3600000" cy="4248000"/>
          </a:xfrm>
        </p:spPr>
        <p:txBody>
          <a:bodyPr/>
          <a:lstStyle>
            <a:lvl1pPr>
              <a:defRPr sz="3200">
                <a:solidFill>
                  <a:srgbClr val="005DA2"/>
                </a:solidFill>
                <a:latin typeface="+mj-lt"/>
              </a:defRPr>
            </a:lvl1pPr>
            <a:lvl2pPr>
              <a:defRPr sz="2800">
                <a:solidFill>
                  <a:srgbClr val="005DA2"/>
                </a:solidFill>
                <a:latin typeface="+mj-lt"/>
              </a:defRPr>
            </a:lvl2pPr>
            <a:lvl3pPr>
              <a:defRPr sz="2400">
                <a:solidFill>
                  <a:srgbClr val="005DA2"/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29992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98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12.02.2021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1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12.02.2021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12.02.2021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12.02.2021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12.02.2021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12.02.2021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12.02.2021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014-07-26 17-35-01 Яндекс.Фотки - Google Chrome.png"/>
          <p:cNvPicPr>
            <a:picLocks noChangeAspect="1"/>
          </p:cNvPicPr>
          <p:nvPr userDrawn="1"/>
        </p:nvPicPr>
        <p:blipFill>
          <a:blip r:embed="rId13" cstate="email"/>
          <a:srcRect/>
          <a:stretch>
            <a:fillRect/>
          </a:stretch>
        </p:blipFill>
        <p:spPr>
          <a:xfrm>
            <a:off x="142844" y="142852"/>
            <a:ext cx="1571636" cy="6572296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142844" y="6500834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14480" y="142852"/>
            <a:ext cx="7286676" cy="65722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http://img-fotki.yandex.ru/get/6504/16969765.37/0_68691_2deb58b6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14480" y="214290"/>
            <a:ext cx="7286676" cy="642942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223963" y="296863"/>
            <a:ext cx="76327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223963" y="1631950"/>
            <a:ext cx="76327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747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005DA2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Font typeface="Wingdings 2" pitchFamily="18" charset="2"/>
        <a:buChar char="Þ"/>
        <a:defRPr sz="3200" kern="1200">
          <a:solidFill>
            <a:srgbClr val="005DA2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5DA2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Courier New" pitchFamily="49" charset="0"/>
        <a:buChar char="o"/>
        <a:defRPr sz="2400" kern="1200">
          <a:solidFill>
            <a:srgbClr val="005DA2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inda6035.ucoz.ru/" TargetMode="External"/><Relationship Id="rId7" Type="http://schemas.openxmlformats.org/officeDocument/2006/relationships/hyperlink" Target="http://img-fotki.yandex.ru/get/6504/16969765.37/0_68691_2deb58b6_M.png" TargetMode="External"/><Relationship Id="rId2" Type="http://schemas.openxmlformats.org/officeDocument/2006/relationships/hyperlink" Target="https://www.youtube.com/watch?v=3ZvcH14Vsh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-fotki.yandex.ru/get/9800/134091466.189/0_fa944_dc6be0c1_S" TargetMode="External"/><Relationship Id="rId5" Type="http://schemas.openxmlformats.org/officeDocument/2006/relationships/hyperlink" Target="https://www.youtube.com/watch?v=jkq7_2bPFlE" TargetMode="External"/><Relationship Id="rId4" Type="http://schemas.openxmlformats.org/officeDocument/2006/relationships/hyperlink" Target="https://www.youtube.com/watch?v=l0NY_a57Ph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785918" y="2357430"/>
            <a:ext cx="8020734" cy="3706827"/>
            <a:chOff x="1115616" y="2146448"/>
            <a:chExt cx="8126335" cy="420723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1152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157248" y="5200906"/>
              <a:ext cx="5084703" cy="1152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Составила презентацию: </a:t>
              </a:r>
            </a:p>
            <a:p>
              <a:pPr algn="ctr">
                <a:defRPr/>
              </a:pPr>
              <a:r>
                <a:rPr lang="ru-RU" sz="2000" b="1" dirty="0" err="1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Емелова</a:t>
              </a: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 Ольга Николаевна</a:t>
              </a:r>
            </a:p>
            <a:p>
              <a:pPr algn="ctr">
                <a:defRPr/>
              </a:pP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Музыкальный руководитель</a:t>
              </a:r>
              <a:endParaRPr lang="ru-RU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1937723" y="39894"/>
            <a:ext cx="6768752" cy="11521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4881" y="1231974"/>
            <a:ext cx="7686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Занятие </a:t>
            </a: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№2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  <a:p>
            <a:pPr lvl="0" algn="ctr"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Февраль</a:t>
            </a:r>
            <a:endParaRPr lang="ru-RU" sz="48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  <a:p>
            <a:pPr lvl="0" algn="ctr">
              <a:defRPr/>
            </a:pPr>
            <a:r>
              <a: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Средняя группа</a:t>
            </a:r>
          </a:p>
          <a:p>
            <a:pPr lvl="0" algn="ctr"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«Маша спит»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41028" y="5923495"/>
            <a:ext cx="2493991" cy="6217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2021г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39306"/>
            <a:ext cx="2619375" cy="1743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6" y="991087"/>
            <a:ext cx="2290564" cy="286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5" y="49791"/>
            <a:ext cx="102821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Слушание музыки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«Маша спит» </a:t>
            </a:r>
            <a:r>
              <a:rPr lang="ru-RU" sz="2400" kern="0" dirty="0" err="1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Муз.Г.Фрида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 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     Побеседовать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о музыке, характере,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о колыбельных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Маша спи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01531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9883" y="404664"/>
            <a:ext cx="5947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Пальчиковая гимнастика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0995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67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1223963" y="296863"/>
            <a:ext cx="7632700" cy="900112"/>
          </a:xfrm>
        </p:spPr>
        <p:txBody>
          <a:bodyPr/>
          <a:lstStyle/>
          <a:p>
            <a:r>
              <a:rPr lang="ru-RU" sz="32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Пение «Саночки» </a:t>
            </a:r>
            <a:r>
              <a:rPr lang="ru-RU" sz="2000" b="1" cap="all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муз.А.Филиппенко</a:t>
            </a:r>
            <a:r>
              <a:rPr lang="ru-RU" sz="20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петь спокойно, без напряжения</a:t>
            </a:r>
            <a:endParaRPr lang="ru-RU" sz="2000" dirty="0" smtClean="0">
              <a:cs typeface="Arial" charset="0"/>
            </a:endParaRPr>
          </a:p>
        </p:txBody>
      </p:sp>
      <p:sp>
        <p:nvSpPr>
          <p:cNvPr id="4099" name="Текст 4"/>
          <p:cNvSpPr>
            <a:spLocks noGrp="1"/>
          </p:cNvSpPr>
          <p:nvPr>
            <p:ph type="body" sz="quarter" idx="10"/>
          </p:nvPr>
        </p:nvSpPr>
        <p:spPr>
          <a:xfrm>
            <a:off x="1476084" y="1412776"/>
            <a:ext cx="7128457" cy="4248150"/>
          </a:xfrm>
        </p:spPr>
        <p:txBody>
          <a:bodyPr numCol="2"/>
          <a:lstStyle/>
          <a:p>
            <a:pPr marL="107950"/>
            <a:r>
              <a:rPr lang="en-US" sz="2000" dirty="0" smtClean="0">
                <a:cs typeface="Arial" charset="0"/>
              </a:rPr>
              <a:t>1</a:t>
            </a:r>
            <a:r>
              <a:rPr lang="ru-RU" sz="2000" dirty="0" smtClean="0">
                <a:cs typeface="Arial" charset="0"/>
              </a:rPr>
              <a:t>.</a:t>
            </a:r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Сами саночки бегут,</a:t>
            </a:r>
            <a:endParaRPr lang="en-US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Стелется позёмка,</a:t>
            </a:r>
            <a:endParaRPr lang="en-US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И бубенчики звенят</a:t>
            </a:r>
            <a:endParaRPr lang="en-US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На морозе звонко.</a:t>
            </a:r>
            <a:endParaRPr lang="en-US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endParaRPr lang="en-US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Припев: Динь-динь-динь-</a:t>
            </a:r>
            <a:r>
              <a:rPr lang="ru-RU" sz="2000" dirty="0" err="1" smtClean="0">
                <a:latin typeface="Comic Sans MS" panose="030F0702030302020204" pitchFamily="66" charset="0"/>
                <a:cs typeface="Arial" charset="0"/>
              </a:rPr>
              <a:t>дилинь</a:t>
            </a:r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,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Синими лесами 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Едут, едут динь-</a:t>
            </a:r>
            <a:r>
              <a:rPr lang="ru-RU" sz="2000" dirty="0" err="1" smtClean="0">
                <a:latin typeface="Comic Sans MS" panose="030F0702030302020204" pitchFamily="66" charset="0"/>
                <a:cs typeface="Arial" charset="0"/>
              </a:rPr>
              <a:t>дилинь</a:t>
            </a:r>
            <a:endParaRPr lang="ru-RU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Сани с бубенцами</a:t>
            </a:r>
          </a:p>
          <a:p>
            <a:pPr marL="107950"/>
            <a:endParaRPr lang="ru-RU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endParaRPr lang="ru-RU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endParaRPr lang="ru-RU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2.Ветер весело гудит,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Подгоняет санки,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Остаются позади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Снежные полянки.  </a:t>
            </a:r>
          </a:p>
          <a:p>
            <a:pPr marL="107950"/>
            <a:endParaRPr lang="ru-RU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Припев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3.Мчатся саночки вперед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Белою порошей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Приходи к нам каждый год,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Дед Мороз хороший</a:t>
            </a:r>
          </a:p>
          <a:p>
            <a:pPr marL="107950"/>
            <a:endParaRPr lang="ru-RU" sz="2000" dirty="0">
              <a:latin typeface="Comic Sans MS" panose="030F0702030302020204" pitchFamily="66" charset="0"/>
              <a:cs typeface="Arial" charset="0"/>
            </a:endParaRPr>
          </a:p>
          <a:p>
            <a:pPr marL="107950"/>
            <a:endParaRPr lang="ru-RU" sz="2000" dirty="0" smtClean="0">
              <a:latin typeface="Comic Sans MS" panose="030F0702030302020204" pitchFamily="66" charset="0"/>
              <a:cs typeface="Arial" charset="0"/>
            </a:endParaRPr>
          </a:p>
        </p:txBody>
      </p:sp>
      <p:pic>
        <p:nvPicPr>
          <p:cNvPr id="7" name="53. Саноч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363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9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006" y="188640"/>
            <a:ext cx="875432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Музицирование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Ритмично играть под музыку бубенцами, маракасами,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Бубном, можно придумать стишок под пьесу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туки ту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1844824"/>
            <a:ext cx="7236499" cy="452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159653"/>
            <a:ext cx="2313806" cy="2679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3" y="188640"/>
            <a:ext cx="2748846" cy="32206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11283" y="404664"/>
            <a:ext cx="744466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«Пляска с султанчиками»</a:t>
            </a:r>
            <a:endParaRPr lang="ru-RU" sz="2400" b="1" kern="0" dirty="0" smtClean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Дети </a:t>
            </a: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– «зайцы» стоят в кругу, в центре – «Лиса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Дети выполняют </a:t>
            </a: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движения под слова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833261"/>
              </p:ext>
            </p:extLst>
          </p:nvPr>
        </p:nvGraphicFramePr>
        <p:xfrm>
          <a:off x="1835697" y="2276872"/>
          <a:ext cx="7220252" cy="28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0126"/>
                <a:gridCol w="3610126"/>
              </a:tblGrid>
              <a:tr h="280831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B0F0"/>
                          </a:solidFill>
                          <a:latin typeface="Comic Sans MS" panose="030F0702030302020204" pitchFamily="66" charset="0"/>
                        </a:rPr>
                        <a:t>Расшалились на полянке</a:t>
                      </a:r>
                    </a:p>
                    <a:p>
                      <a:r>
                        <a:rPr lang="ru-RU" sz="2000" dirty="0" smtClean="0">
                          <a:solidFill>
                            <a:srgbClr val="00B0F0"/>
                          </a:solidFill>
                          <a:latin typeface="Comic Sans MS" panose="030F0702030302020204" pitchFamily="66" charset="0"/>
                        </a:rPr>
                        <a:t>Зайцы серые,</a:t>
                      </a:r>
                    </a:p>
                    <a:p>
                      <a:r>
                        <a:rPr lang="ru-RU" sz="2000" dirty="0" smtClean="0">
                          <a:solidFill>
                            <a:srgbClr val="00B0F0"/>
                          </a:solidFill>
                          <a:latin typeface="Comic Sans MS" panose="030F0702030302020204" pitchFamily="66" charset="0"/>
                        </a:rPr>
                        <a:t>Дразнят хитрую лису</a:t>
                      </a:r>
                    </a:p>
                    <a:p>
                      <a:r>
                        <a:rPr lang="ru-RU" sz="2000" dirty="0" smtClean="0">
                          <a:solidFill>
                            <a:srgbClr val="00B0F0"/>
                          </a:solidFill>
                          <a:latin typeface="Comic Sans MS" panose="030F0702030302020204" pitchFamily="66" charset="0"/>
                        </a:rPr>
                        <a:t>Зайцы смелые: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2000" dirty="0" smtClean="0">
                          <a:solidFill>
                            <a:srgbClr val="00B0F0"/>
                          </a:solidFill>
                          <a:latin typeface="Comic Sans MS" panose="030F0702030302020204" pitchFamily="66" charset="0"/>
                        </a:rPr>
                        <a:t>Высуни из норки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2000" dirty="0" smtClean="0">
                          <a:solidFill>
                            <a:srgbClr val="00B0F0"/>
                          </a:solidFill>
                          <a:latin typeface="Comic Sans MS" panose="030F0702030302020204" pitchFamily="66" charset="0"/>
                        </a:rPr>
                        <a:t>Хитрый нос,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2000" dirty="0" smtClean="0">
                          <a:solidFill>
                            <a:srgbClr val="00B0F0"/>
                          </a:solidFill>
                          <a:latin typeface="Comic Sans MS" panose="030F0702030302020204" pitchFamily="66" charset="0"/>
                        </a:rPr>
                        <a:t>Покажи, покажи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2000" dirty="0" smtClean="0">
                          <a:solidFill>
                            <a:srgbClr val="00B0F0"/>
                          </a:solidFill>
                          <a:latin typeface="Comic Sans MS" panose="030F0702030302020204" pitchFamily="66" charset="0"/>
                        </a:rPr>
                        <a:t>Рыжий хвост</a:t>
                      </a:r>
                      <a:endParaRPr lang="ru-RU" sz="2000" dirty="0">
                        <a:solidFill>
                          <a:srgbClr val="00B0F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i="1" dirty="0" smtClean="0">
                          <a:solidFill>
                            <a:srgbClr val="7030A0"/>
                          </a:solidFill>
                        </a:rPr>
                        <a:t>Двигаются прыжками на 2-х ногах по кругу</a:t>
                      </a:r>
                    </a:p>
                    <a:p>
                      <a:endParaRPr lang="ru-RU" sz="2000" i="1" dirty="0" smtClean="0">
                        <a:solidFill>
                          <a:srgbClr val="7030A0"/>
                        </a:solidFill>
                      </a:endParaRPr>
                    </a:p>
                    <a:p>
                      <a:endParaRPr lang="ru-RU" sz="2000" i="1" dirty="0" smtClean="0">
                        <a:solidFill>
                          <a:srgbClr val="7030A0"/>
                        </a:solidFill>
                      </a:endParaRPr>
                    </a:p>
                    <a:p>
                      <a:r>
                        <a:rPr lang="ru-RU" sz="2000" i="1" dirty="0" smtClean="0">
                          <a:solidFill>
                            <a:srgbClr val="7030A0"/>
                          </a:solidFill>
                        </a:rPr>
                        <a:t>Останавливаются, протягивают руки вперед, затем ставят их на пояс</a:t>
                      </a:r>
                    </a:p>
                    <a:p>
                      <a:r>
                        <a:rPr lang="ru-RU" sz="2000" i="1" dirty="0" smtClean="0">
                          <a:solidFill>
                            <a:srgbClr val="7030A0"/>
                          </a:solidFill>
                        </a:rPr>
                        <a:t>«Вертят хвостом»</a:t>
                      </a:r>
                      <a:endParaRPr lang="ru-RU" sz="2000" i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236257"/>
              </p:ext>
            </p:extLst>
          </p:nvPr>
        </p:nvGraphicFramePr>
        <p:xfrm>
          <a:off x="1439144" y="5013176"/>
          <a:ext cx="7704856" cy="199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4856"/>
              </a:tblGrid>
              <a:tr h="1992248"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Лиса» отвечает: «Одеваюсь!»</a:t>
                      </a:r>
                    </a:p>
                    <a:p>
                      <a:pPr algn="just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Игра повторяется 2 раза. Второй раз «Лиса» говорит: «Обуваюсь!»</a:t>
                      </a:r>
                    </a:p>
                    <a:p>
                      <a:pPr algn="just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В третий раз она кричит: «Всех поймаю». Дети-»зайцы» разбегаются, «Лиса» их пятнает.</a:t>
                      </a:r>
                      <a:endParaRPr lang="ru-RU" sz="20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29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714480" y="1916832"/>
            <a:ext cx="7000925" cy="4353957"/>
            <a:chOff x="607488" y="1344094"/>
            <a:chExt cx="7925326" cy="5189402"/>
          </a:xfrm>
        </p:grpSpPr>
        <p:grpSp>
          <p:nvGrpSpPr>
            <p:cNvPr id="3" name="Группа 1"/>
            <p:cNvGrpSpPr>
              <a:grpSpLocks/>
            </p:cNvGrpSpPr>
            <p:nvPr/>
          </p:nvGrpSpPr>
          <p:grpSpPr bwMode="auto">
            <a:xfrm>
              <a:off x="607488" y="1344094"/>
              <a:ext cx="7925326" cy="4486216"/>
              <a:chOff x="607288" y="-815361"/>
              <a:chExt cx="7925152" cy="5608007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607288" y="-815361"/>
                <a:ext cx="7925152" cy="38519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:r>
                  <a:rPr lang="ru-RU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 Автор </a:t>
                </a:r>
                <a:r>
                  <a:rPr lang="ru-RU" dirty="0" err="1" smtClean="0">
                    <a:solidFill>
                      <a:prstClr val="black"/>
                    </a:solidFill>
                    <a:latin typeface="Monotype Corsiva" pitchFamily="66" charset="0"/>
                  </a:rPr>
                  <a:t>шаблона:</a:t>
                </a:r>
                <a:r>
                  <a:rPr lang="ru-RU" dirty="0" err="1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Фокина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 </a:t>
                </a:r>
                <a:r>
                  <a:rPr lang="ru-RU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Лидия 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Петровна учитель </a:t>
                </a:r>
                <a:r>
                  <a:rPr lang="ru-RU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начальных 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классов МКОУ </a:t>
                </a:r>
                <a:r>
                  <a:rPr lang="ru-RU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«СОШ ст. Евсино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»</a:t>
                </a:r>
              </a:p>
              <a:p>
                <a:pPr algn="just">
                  <a:defRPr/>
                </a:pP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  <a:hlinkClick r:id="rId2"/>
                  </a:rPr>
                  <a:t>https://</a:t>
                </a:r>
                <a:r>
                  <a:rPr lang="en-US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  <a:hlinkClick r:id="rId2"/>
                  </a:rPr>
                  <a:t>www.youtube.com/watch?v=3ZvcH14Vshk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 – «Смелый наездник» </a:t>
                </a:r>
                <a:r>
                  <a:rPr lang="ru-RU" dirty="0" err="1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Р.Шуман</a:t>
                </a:r>
                <a:endParaRPr lang="ru-RU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endParaRPr>
              </a:p>
              <a:p>
                <a:pPr algn="just">
                  <a:defRPr/>
                </a:pPr>
                <a:r>
                  <a:rPr lang="ru-RU" b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Сайт </a:t>
                </a:r>
                <a:r>
                  <a:rPr lang="en-US" b="1" dirty="0">
                    <a:solidFill>
                      <a:prstClr val="black"/>
                    </a:solidFill>
                    <a:latin typeface="Monotype Corsiva" pitchFamily="66" charset="0"/>
                    <a:hlinkClick r:id="rId3"/>
                  </a:rPr>
                  <a:t>http://linda6035.ucoz.ru/</a:t>
                </a:r>
                <a:r>
                  <a:rPr lang="ru-RU" b="1" dirty="0">
                    <a:solidFill>
                      <a:prstClr val="black"/>
                    </a:solidFill>
                    <a:latin typeface="Monotype Corsiva" pitchFamily="66" charset="0"/>
                  </a:rPr>
                  <a:t>    </a:t>
                </a:r>
                <a:endParaRPr lang="ru-RU" b="1" dirty="0" smtClean="0">
                  <a:solidFill>
                    <a:prstClr val="black"/>
                  </a:solidFill>
                  <a:latin typeface="Monotype Corsiva" pitchFamily="66" charset="0"/>
                </a:endParaRPr>
              </a:p>
              <a:p>
                <a:pPr algn="just">
                  <a:defRPr/>
                </a:pPr>
                <a:r>
                  <a:rPr lang="ru-RU" b="1" i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  </a:t>
                </a:r>
                <a:r>
                  <a:rPr lang="en-US" b="1" i="1" dirty="0">
                    <a:solidFill>
                      <a:prstClr val="black"/>
                    </a:solidFill>
                    <a:latin typeface="Monotype Corsiva" pitchFamily="66" charset="0"/>
                    <a:hlinkClick r:id="rId4"/>
                  </a:rPr>
                  <a:t>https://</a:t>
                </a:r>
                <a:r>
                  <a:rPr lang="en-US" b="1" i="1" dirty="0" smtClean="0">
                    <a:solidFill>
                      <a:prstClr val="black"/>
                    </a:solidFill>
                    <a:latin typeface="Monotype Corsiva" pitchFamily="66" charset="0"/>
                    <a:hlinkClick r:id="rId4"/>
                  </a:rPr>
                  <a:t>www.youtube.com/watch?v=l0NY_a57Ph8</a:t>
                </a:r>
                <a:r>
                  <a:rPr lang="ru-RU" b="1" i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 – оркестр «Смелый </a:t>
                </a:r>
                <a:r>
                  <a:rPr lang="ru-RU" b="1" i="1" dirty="0" err="1" smtClean="0">
                    <a:solidFill>
                      <a:prstClr val="black"/>
                    </a:solidFill>
                    <a:latin typeface="Monotype Corsiva" pitchFamily="66" charset="0"/>
                  </a:rPr>
                  <a:t>йнаездник</a:t>
                </a:r>
                <a:r>
                  <a:rPr lang="ru-RU" b="1" i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»</a:t>
                </a:r>
              </a:p>
              <a:p>
                <a:pPr algn="just"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Monotype Corsiva" pitchFamily="66" charset="0"/>
                    <a:hlinkClick r:id="rId5"/>
                  </a:rPr>
                  <a:t>https://</a:t>
                </a:r>
                <a:r>
                  <a:rPr lang="en-US" b="1" dirty="0" smtClean="0">
                    <a:solidFill>
                      <a:prstClr val="black"/>
                    </a:solidFill>
                    <a:latin typeface="Monotype Corsiva" pitchFamily="66" charset="0"/>
                    <a:hlinkClick r:id="rId5"/>
                  </a:rPr>
                  <a:t>www.youtube.com/watch?v=jkq7_2bPFlE</a:t>
                </a:r>
                <a:r>
                  <a:rPr lang="ru-RU" b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 «Маша спит» </a:t>
                </a:r>
                <a:r>
                  <a:rPr lang="ru-RU" b="1" dirty="0" err="1" smtClean="0">
                    <a:solidFill>
                      <a:prstClr val="black"/>
                    </a:solidFill>
                    <a:latin typeface="Monotype Corsiva" pitchFamily="66" charset="0"/>
                  </a:rPr>
                  <a:t>муз.Г.Фрида</a:t>
                </a:r>
                <a:endParaRPr lang="ru-RU" b="1" dirty="0">
                  <a:solidFill>
                    <a:prstClr val="black"/>
                  </a:solidFill>
                  <a:latin typeface="Monotype Corsiva" pitchFamily="66" charset="0"/>
                </a:endParaRPr>
              </a:p>
              <a:p>
                <a:pPr algn="just">
                  <a:defRPr/>
                </a:pPr>
                <a:endParaRPr lang="ru-RU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endParaRPr>
              </a:p>
            </p:txBody>
          </p:sp>
          <p:sp>
            <p:nvSpPr>
              <p:cNvPr id="6" name="Прямоугольник 3"/>
              <p:cNvSpPr>
                <a:spLocks noChangeArrowheads="1"/>
              </p:cNvSpPr>
              <p:nvPr/>
            </p:nvSpPr>
            <p:spPr bwMode="auto">
              <a:xfrm>
                <a:off x="2699547" y="4196516"/>
                <a:ext cx="3628503" cy="596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ru-RU" sz="2000" b="1" dirty="0">
                  <a:solidFill>
                    <a:prstClr val="black"/>
                  </a:solidFill>
                  <a:latin typeface="Monotype Corsiva" pitchFamily="66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411760" y="6093296"/>
              <a:ext cx="5725263" cy="440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</a:rPr>
                <a:t>СПАСИБО АВТОРАМ ФОНОВ И КАРТИНОК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734689" y="85161"/>
            <a:ext cx="714919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Интернет-ресурсы:</a:t>
            </a:r>
          </a:p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Бордюр 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http://img-fotki.yandex.ru/get/9800/134091466.189/0_fa944_dc6be0c1_S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Снежинки 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http://img-fotki.yandex.ru/get/6504/16969765.37/0_68691_2deb58b6_M.png</a:t>
            </a: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4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8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859B"/>
      </a:hlink>
      <a:folHlink>
        <a:srgbClr val="20586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6065</TotalTime>
  <Words>301</Words>
  <Application>Microsoft Office PowerPoint</Application>
  <PresentationFormat>Экран (4:3)</PresentationFormat>
  <Paragraphs>67</Paragraphs>
  <Slides>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7" baseType="lpstr">
      <vt:lpstr>Arial Unicode MS</vt:lpstr>
      <vt:lpstr>Arial</vt:lpstr>
      <vt:lpstr>Calibri</vt:lpstr>
      <vt:lpstr>Comic Sans MS</vt:lpstr>
      <vt:lpstr>Courier New</vt:lpstr>
      <vt:lpstr>Monotype Corsiva</vt:lpstr>
      <vt:lpstr>Times New Roman</vt:lpstr>
      <vt:lpstr>Wingdings 2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Пение «Саночки» муз.А.Филиппенко петь спокойно, без напряжения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18</cp:revision>
  <dcterms:created xsi:type="dcterms:W3CDTF">2014-06-24T15:51:35Z</dcterms:created>
  <dcterms:modified xsi:type="dcterms:W3CDTF">2021-02-16T06:11:35Z</dcterms:modified>
</cp:coreProperties>
</file>