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6" r:id="rId4"/>
    <p:sldId id="261" r:id="rId5"/>
    <p:sldId id="264" r:id="rId6"/>
    <p:sldId id="262" r:id="rId7"/>
    <p:sldId id="263" r:id="rId8"/>
    <p:sldId id="265" r:id="rId9"/>
    <p:sldId id="258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556932"/>
            <a:ext cx="7632000" cy="1260000"/>
          </a:xfrm>
        </p:spPr>
        <p:txBody>
          <a:bodyPr/>
          <a:lstStyle>
            <a:lvl1pPr>
              <a:defRPr sz="4800" b="1">
                <a:solidFill>
                  <a:srgbClr val="005DA2"/>
                </a:solidFill>
                <a:effectLst/>
                <a:latin typeface="+mj-lt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7220" y="3528591"/>
            <a:ext cx="6400800" cy="12600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5DA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824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23831" y="1593342"/>
            <a:ext cx="7632000" cy="4248000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  <a:lvl2pPr>
              <a:defRPr>
                <a:solidFill>
                  <a:srgbClr val="005DA2"/>
                </a:solidFill>
                <a:latin typeface="+mj-lt"/>
              </a:defRPr>
            </a:lvl2pPr>
            <a:lvl3pPr>
              <a:defRPr>
                <a:solidFill>
                  <a:srgbClr val="005DA2"/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05578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24476" y="1593342"/>
            <a:ext cx="7632000" cy="4248000"/>
          </a:xfrm>
        </p:spPr>
        <p:txBody>
          <a:bodyPr/>
          <a:lstStyle>
            <a:lvl1pPr marL="108000" indent="0">
              <a:buNone/>
              <a:defRPr>
                <a:solidFill>
                  <a:srgbClr val="005DA2"/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742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24476" y="1593342"/>
            <a:ext cx="7632000" cy="4248000"/>
          </a:xfrm>
        </p:spPr>
        <p:txBody>
          <a:bodyPr/>
          <a:lstStyle>
            <a:lvl1pPr marL="342000" indent="-342000">
              <a:buSzPct val="60000"/>
              <a:buFont typeface="Wingdings 2" pitchFamily="18" charset="2"/>
              <a:buChar char="Þ"/>
              <a:defRPr>
                <a:solidFill>
                  <a:srgbClr val="005DA2"/>
                </a:solidFill>
                <a:latin typeface="+mj-lt"/>
              </a:defRPr>
            </a:lvl1pPr>
            <a:lvl2pPr marL="741600" indent="-284400">
              <a:buFont typeface="Arial" pitchFamily="34" charset="0"/>
              <a:buChar char="•"/>
              <a:defRPr>
                <a:solidFill>
                  <a:srgbClr val="005DA2"/>
                </a:solidFill>
                <a:latin typeface="+mj-lt"/>
              </a:defRPr>
            </a:lvl2pPr>
            <a:lvl3pPr marL="1144800" indent="-230400">
              <a:buFont typeface="Courier New" pitchFamily="49" charset="0"/>
              <a:buChar char="o"/>
              <a:defRPr>
                <a:solidFill>
                  <a:srgbClr val="005DA2"/>
                </a:solidFill>
                <a:latin typeface="+mj-lt"/>
              </a:defRPr>
            </a:lvl3pPr>
            <a:lvl4pPr>
              <a:defRPr>
                <a:solidFill>
                  <a:srgbClr val="005DA2"/>
                </a:solidFill>
              </a:defRPr>
            </a:lvl4pPr>
            <a:lvl5pPr>
              <a:defRPr>
                <a:solidFill>
                  <a:srgbClr val="005DA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3064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23628" y="1592796"/>
            <a:ext cx="3600000" cy="4248000"/>
          </a:xfrm>
        </p:spPr>
        <p:txBody>
          <a:bodyPr/>
          <a:lstStyle>
            <a:lvl1pPr>
              <a:defRPr sz="3200">
                <a:solidFill>
                  <a:srgbClr val="005DA2"/>
                </a:solidFill>
                <a:latin typeface="+mj-lt"/>
              </a:defRPr>
            </a:lvl1pPr>
            <a:lvl2pPr>
              <a:defRPr sz="2800">
                <a:solidFill>
                  <a:srgbClr val="005DA2"/>
                </a:solidFill>
                <a:latin typeface="+mj-lt"/>
              </a:defRPr>
            </a:lvl2pPr>
            <a:lvl3pPr>
              <a:defRPr sz="2400">
                <a:solidFill>
                  <a:srgbClr val="005DA2"/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6476" y="1592796"/>
            <a:ext cx="3600000" cy="4248000"/>
          </a:xfrm>
        </p:spPr>
        <p:txBody>
          <a:bodyPr/>
          <a:lstStyle>
            <a:lvl1pPr>
              <a:defRPr sz="3200">
                <a:solidFill>
                  <a:srgbClr val="005DA2"/>
                </a:solidFill>
                <a:latin typeface="+mj-lt"/>
              </a:defRPr>
            </a:lvl1pPr>
            <a:lvl2pPr>
              <a:defRPr sz="2800">
                <a:solidFill>
                  <a:srgbClr val="005DA2"/>
                </a:solidFill>
                <a:latin typeface="+mj-lt"/>
              </a:defRPr>
            </a:lvl2pPr>
            <a:lvl3pPr>
              <a:defRPr sz="2400">
                <a:solidFill>
                  <a:srgbClr val="005DA2"/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29992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98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26.03.2021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1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014-07-26 17-35-01 Яндекс.Фотки - Google Chrome.png"/>
          <p:cNvPicPr>
            <a:picLocks noChangeAspect="1"/>
          </p:cNvPicPr>
          <p:nvPr userDrawn="1"/>
        </p:nvPicPr>
        <p:blipFill>
          <a:blip r:embed="rId13" cstate="email"/>
          <a:srcRect/>
          <a:stretch>
            <a:fillRect/>
          </a:stretch>
        </p:blipFill>
        <p:spPr>
          <a:xfrm>
            <a:off x="142844" y="142852"/>
            <a:ext cx="1571636" cy="6572296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142844" y="6500834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14480" y="142852"/>
            <a:ext cx="7286676" cy="65722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http://img-fotki.yandex.ru/get/6504/16969765.37/0_68691_2deb58b6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14480" y="214290"/>
            <a:ext cx="7286676" cy="642942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223963" y="296863"/>
            <a:ext cx="76327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223963" y="1631950"/>
            <a:ext cx="76327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747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005DA2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Font typeface="Wingdings 2" pitchFamily="18" charset="2"/>
        <a:buChar char="Þ"/>
        <a:defRPr sz="3200" kern="1200">
          <a:solidFill>
            <a:srgbClr val="005DA2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5DA2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Courier New" pitchFamily="49" charset="0"/>
        <a:buChar char="o"/>
        <a:defRPr sz="2400" kern="1200">
          <a:solidFill>
            <a:srgbClr val="005DA2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linda6035.ucoz.ru/" TargetMode="External"/><Relationship Id="rId7" Type="http://schemas.openxmlformats.org/officeDocument/2006/relationships/hyperlink" Target="http://img-fotki.yandex.ru/get/6504/16969765.37/0_68691_2deb58b6_M.png" TargetMode="External"/><Relationship Id="rId2" Type="http://schemas.openxmlformats.org/officeDocument/2006/relationships/hyperlink" Target="https://www.youtube.com/watch?v=3ZvcH14Vsh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-fotki.yandex.ru/get/9800/134091466.189/0_fa944_dc6be0c1_S" TargetMode="External"/><Relationship Id="rId5" Type="http://schemas.openxmlformats.org/officeDocument/2006/relationships/hyperlink" Target="https://www.youtube.com/watch?v=jkq7_2bPFlE" TargetMode="External"/><Relationship Id="rId4" Type="http://schemas.openxmlformats.org/officeDocument/2006/relationships/hyperlink" Target="https://www.youtube.com/watch?v=l0NY_a57Ph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785918" y="2357430"/>
            <a:ext cx="8020734" cy="3706827"/>
            <a:chOff x="1115616" y="2146448"/>
            <a:chExt cx="8126335" cy="420723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1152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157248" y="5200906"/>
              <a:ext cx="5084703" cy="1152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Составила презентацию: </a:t>
              </a:r>
            </a:p>
            <a:p>
              <a:pPr algn="ctr">
                <a:defRPr/>
              </a:pPr>
              <a:r>
                <a:rPr lang="ru-RU" sz="2000" b="1" dirty="0" err="1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Емелова</a:t>
              </a: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 Ольга Николаевна</a:t>
              </a:r>
            </a:p>
            <a:p>
              <a:pPr algn="ctr">
                <a:defRPr/>
              </a:pP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Музыкальный руководитель</a:t>
              </a:r>
              <a:endParaRPr lang="ru-RU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1937723" y="39894"/>
            <a:ext cx="6768752" cy="11521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4881" y="1231974"/>
            <a:ext cx="7686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Занятие </a:t>
            </a: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№3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  <a:p>
            <a:pPr lvl="0" algn="ctr"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Февраль</a:t>
            </a:r>
            <a:endParaRPr lang="ru-RU" sz="48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  <a:p>
            <a:pPr lvl="0" algn="ctr">
              <a:defRPr/>
            </a:pPr>
            <a:r>
              <a: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Средняя группа</a:t>
            </a:r>
          </a:p>
          <a:p>
            <a:pPr lvl="0" algn="ctr"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«Паровоз»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41028" y="5923495"/>
            <a:ext cx="2493991" cy="6217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2021г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831706"/>
            <a:ext cx="2381250" cy="238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2527"/>
            <a:ext cx="10282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Слушание музыки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«Смелый наездник» </a:t>
            </a:r>
            <a:r>
              <a:rPr lang="ru-RU" sz="2400" kern="0" dirty="0" err="1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муз.Р.Шумана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     Побеседовать о музыке,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характере,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о наездниках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Смелый наездни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961519"/>
            <a:ext cx="6624736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9883" y="404664"/>
            <a:ext cx="5947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Пальчиковая гимнастика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0995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67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1223963" y="296863"/>
            <a:ext cx="7632700" cy="900112"/>
          </a:xfrm>
        </p:spPr>
        <p:txBody>
          <a:bodyPr/>
          <a:lstStyle/>
          <a:p>
            <a:r>
              <a:rPr lang="ru-RU" sz="32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Пение </a:t>
            </a:r>
            <a:r>
              <a:rPr lang="ru-RU" sz="32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«Паровоз» </a:t>
            </a:r>
            <a:r>
              <a:rPr lang="ru-RU" sz="2000" b="1" cap="all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муз.Г.Эрнесакса</a:t>
            </a:r>
            <a:r>
              <a:rPr lang="ru-RU" sz="20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петь спокойно, без напряжения</a:t>
            </a:r>
            <a:endParaRPr lang="ru-RU" sz="2000" dirty="0" smtClean="0">
              <a:cs typeface="Arial" charset="0"/>
            </a:endParaRPr>
          </a:p>
        </p:txBody>
      </p:sp>
      <p:sp>
        <p:nvSpPr>
          <p:cNvPr id="4099" name="Текст 4"/>
          <p:cNvSpPr>
            <a:spLocks noGrp="1"/>
          </p:cNvSpPr>
          <p:nvPr>
            <p:ph type="body" sz="quarter" idx="10"/>
          </p:nvPr>
        </p:nvSpPr>
        <p:spPr>
          <a:xfrm>
            <a:off x="323528" y="1340768"/>
            <a:ext cx="9143999" cy="4248150"/>
          </a:xfrm>
        </p:spPr>
        <p:txBody>
          <a:bodyPr numCol="2"/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Едет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, едет паровоз —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Две трубы и сто колес,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Две трубы, сто колес,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Машинистом — рыжий пес.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Две трубы, сто колес,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Машинистом — рыжий пес.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Мы 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к соседям в гости едем,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Едем к тиграм и медведям.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Ожидайте в гости нас,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Мы приедем ровно в час.</a:t>
            </a:r>
          </a:p>
          <a:p>
            <a:endParaRPr lang="en-US" sz="2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Едет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, едет паровоз...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Чух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чух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чух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, — пыхтит наш пес.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Пятьдесят поросят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На подножках здесь висят.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Пятьдесят поросят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На подножках здесь висят.</a:t>
            </a:r>
          </a:p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Зайке страшно, еле дышит: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Зайцем едет он на крыше.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Потерял он свой билет,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А на новый — денег нет.</a:t>
            </a:r>
          </a:p>
          <a:p>
            <a:endParaRPr lang="en-US" sz="2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Едем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, едем, ту-ту-ту!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Остановка на мосту.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Озорной ручеек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Нам дорогу пересек.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Озорной ручеек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Нам дорогу пересек.</a:t>
            </a:r>
          </a:p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Остановка, остановка!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Мы на травку спрыгнем ловко.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Семь котят и семь утят</a:t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Искупаться здесь хотят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  <a:p>
            <a:pPr marL="107950"/>
            <a:endParaRPr lang="ru-RU" sz="2000" dirty="0">
              <a:latin typeface="Comic Sans MS" panose="030F0702030302020204" pitchFamily="66" charset="0"/>
              <a:cs typeface="Arial" charset="0"/>
            </a:endParaRPr>
          </a:p>
          <a:p>
            <a:pPr marL="107950"/>
            <a:endParaRPr lang="ru-RU" sz="2000" dirty="0" smtClean="0">
              <a:latin typeface="Comic Sans MS" panose="030F0702030302020204" pitchFamily="66" charset="0"/>
              <a:cs typeface="Arial" charset="0"/>
            </a:endParaRPr>
          </a:p>
        </p:txBody>
      </p:sp>
      <p:pic>
        <p:nvPicPr>
          <p:cNvPr id="2" name="49. Парово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556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9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006" y="188640"/>
            <a:ext cx="875432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Музицирование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Ритмично играть под музыку бубенцами, маракасами,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Бубном, можно придумать стишок под пьесу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танцевальное настроени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006" y="1916832"/>
            <a:ext cx="8208912" cy="46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159653"/>
            <a:ext cx="2313806" cy="2679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3" y="188640"/>
            <a:ext cx="2748846" cy="32206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11283" y="404664"/>
            <a:ext cx="744466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«Пляска с султанчиками»</a:t>
            </a:r>
            <a:endParaRPr lang="ru-RU" sz="2400" b="1" kern="0" dirty="0" smtClean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Дети </a:t>
            </a: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– «зайцы» стоят в кругу, в центре – «Лиса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Дети выполняют </a:t>
            </a: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движения под слова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795290"/>
              </p:ext>
            </p:extLst>
          </p:nvPr>
        </p:nvGraphicFramePr>
        <p:xfrm>
          <a:off x="1835697" y="2276872"/>
          <a:ext cx="7220252" cy="28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0126"/>
                <a:gridCol w="3610126"/>
              </a:tblGrid>
              <a:tr h="2808312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00B0F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i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83630"/>
              </p:ext>
            </p:extLst>
          </p:nvPr>
        </p:nvGraphicFramePr>
        <p:xfrm>
          <a:off x="1439144" y="5013176"/>
          <a:ext cx="7704856" cy="199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4856"/>
              </a:tblGrid>
              <a:tr h="1992248">
                <a:tc>
                  <a:txBody>
                    <a:bodyPr/>
                    <a:lstStyle/>
                    <a:p>
                      <a:pPr algn="just"/>
                      <a:endParaRPr lang="ru-RU" sz="20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29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7096" y="116632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Игра-песня «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Топотуха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»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Выполнять движения и действия по </a:t>
            </a:r>
            <a:r>
              <a:rPr lang="ru-RU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по</a:t>
            </a: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 тексту с хорошим настроением</a:t>
            </a:r>
            <a:endParaRPr lang="ru-RU" sz="3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86025"/>
            <a:ext cx="5962650" cy="4371975"/>
          </a:xfrm>
          <a:prstGeom prst="rect">
            <a:avLst/>
          </a:prstGeom>
        </p:spPr>
      </p:pic>
      <p:pic>
        <p:nvPicPr>
          <p:cNvPr id="3" name="ТОПОТУХА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296" y="52292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74151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714480" y="1916832"/>
            <a:ext cx="7000925" cy="4353957"/>
            <a:chOff x="607488" y="1344094"/>
            <a:chExt cx="7925326" cy="5189402"/>
          </a:xfrm>
        </p:grpSpPr>
        <p:grpSp>
          <p:nvGrpSpPr>
            <p:cNvPr id="3" name="Группа 1"/>
            <p:cNvGrpSpPr>
              <a:grpSpLocks/>
            </p:cNvGrpSpPr>
            <p:nvPr/>
          </p:nvGrpSpPr>
          <p:grpSpPr bwMode="auto">
            <a:xfrm>
              <a:off x="607488" y="1344094"/>
              <a:ext cx="7925326" cy="4486216"/>
              <a:chOff x="607288" y="-815361"/>
              <a:chExt cx="7925152" cy="5608007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607288" y="-815361"/>
                <a:ext cx="7925152" cy="38519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:r>
                  <a:rPr lang="ru-RU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 Автор </a:t>
                </a:r>
                <a:r>
                  <a:rPr lang="ru-RU" dirty="0" err="1" smtClean="0">
                    <a:solidFill>
                      <a:prstClr val="black"/>
                    </a:solidFill>
                    <a:latin typeface="Monotype Corsiva" pitchFamily="66" charset="0"/>
                  </a:rPr>
                  <a:t>шаблона:</a:t>
                </a:r>
                <a:r>
                  <a:rPr lang="ru-RU" dirty="0" err="1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Фокина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 </a:t>
                </a:r>
                <a:r>
                  <a:rPr lang="ru-RU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Лидия 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Петровна учитель </a:t>
                </a:r>
                <a:r>
                  <a:rPr lang="ru-RU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начальных 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классов МКОУ </a:t>
                </a:r>
                <a:r>
                  <a:rPr lang="ru-RU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«СОШ ст. Евсино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»</a:t>
                </a:r>
              </a:p>
              <a:p>
                <a:pPr algn="just">
                  <a:defRPr/>
                </a:pP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  <a:hlinkClick r:id="rId2"/>
                  </a:rPr>
                  <a:t>https://</a:t>
                </a:r>
                <a:r>
                  <a:rPr lang="en-US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  <a:hlinkClick r:id="rId2"/>
                  </a:rPr>
                  <a:t>www.youtube.com/watch?v=3ZvcH14Vshk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 – «Смелый наездник» </a:t>
                </a:r>
                <a:r>
                  <a:rPr lang="ru-RU" dirty="0" err="1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Р.Шуман</a:t>
                </a:r>
                <a:endParaRPr lang="ru-RU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endParaRPr>
              </a:p>
              <a:p>
                <a:pPr algn="just">
                  <a:defRPr/>
                </a:pPr>
                <a:r>
                  <a:rPr lang="ru-RU" b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Сайт </a:t>
                </a:r>
                <a:r>
                  <a:rPr lang="en-US" b="1" dirty="0">
                    <a:solidFill>
                      <a:prstClr val="black"/>
                    </a:solidFill>
                    <a:latin typeface="Monotype Corsiva" pitchFamily="66" charset="0"/>
                    <a:hlinkClick r:id="rId3"/>
                  </a:rPr>
                  <a:t>http://linda6035.ucoz.ru/</a:t>
                </a:r>
                <a:r>
                  <a:rPr lang="ru-RU" b="1" dirty="0">
                    <a:solidFill>
                      <a:prstClr val="black"/>
                    </a:solidFill>
                    <a:latin typeface="Monotype Corsiva" pitchFamily="66" charset="0"/>
                  </a:rPr>
                  <a:t>    </a:t>
                </a:r>
                <a:endParaRPr lang="ru-RU" b="1" dirty="0" smtClean="0">
                  <a:solidFill>
                    <a:prstClr val="black"/>
                  </a:solidFill>
                  <a:latin typeface="Monotype Corsiva" pitchFamily="66" charset="0"/>
                </a:endParaRPr>
              </a:p>
              <a:p>
                <a:pPr algn="just">
                  <a:defRPr/>
                </a:pPr>
                <a:r>
                  <a:rPr lang="ru-RU" b="1" i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  </a:t>
                </a:r>
                <a:r>
                  <a:rPr lang="en-US" b="1" i="1" dirty="0">
                    <a:solidFill>
                      <a:prstClr val="black"/>
                    </a:solidFill>
                    <a:latin typeface="Monotype Corsiva" pitchFamily="66" charset="0"/>
                    <a:hlinkClick r:id="rId4"/>
                  </a:rPr>
                  <a:t>https://</a:t>
                </a:r>
                <a:r>
                  <a:rPr lang="en-US" b="1" i="1" dirty="0" smtClean="0">
                    <a:solidFill>
                      <a:prstClr val="black"/>
                    </a:solidFill>
                    <a:latin typeface="Monotype Corsiva" pitchFamily="66" charset="0"/>
                    <a:hlinkClick r:id="rId4"/>
                  </a:rPr>
                  <a:t>www.youtube.com/watch?v=l0NY_a57Ph8</a:t>
                </a:r>
                <a:r>
                  <a:rPr lang="ru-RU" b="1" i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 – оркестр «Смелый </a:t>
                </a:r>
                <a:r>
                  <a:rPr lang="ru-RU" b="1" i="1" dirty="0" err="1" smtClean="0">
                    <a:solidFill>
                      <a:prstClr val="black"/>
                    </a:solidFill>
                    <a:latin typeface="Monotype Corsiva" pitchFamily="66" charset="0"/>
                  </a:rPr>
                  <a:t>йнаездник</a:t>
                </a:r>
                <a:r>
                  <a:rPr lang="ru-RU" b="1" i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»</a:t>
                </a:r>
              </a:p>
              <a:p>
                <a:pPr algn="just"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Monotype Corsiva" pitchFamily="66" charset="0"/>
                    <a:hlinkClick r:id="rId5"/>
                  </a:rPr>
                  <a:t>https://</a:t>
                </a:r>
                <a:r>
                  <a:rPr lang="en-US" b="1" dirty="0" smtClean="0">
                    <a:solidFill>
                      <a:prstClr val="black"/>
                    </a:solidFill>
                    <a:latin typeface="Monotype Corsiva" pitchFamily="66" charset="0"/>
                    <a:hlinkClick r:id="rId5"/>
                  </a:rPr>
                  <a:t>www.youtube.com/watch?v=jkq7_2bPFlE</a:t>
                </a:r>
                <a:r>
                  <a:rPr lang="ru-RU" b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 «Маша спит» </a:t>
                </a:r>
                <a:r>
                  <a:rPr lang="ru-RU" b="1" dirty="0" err="1" smtClean="0">
                    <a:solidFill>
                      <a:prstClr val="black"/>
                    </a:solidFill>
                    <a:latin typeface="Monotype Corsiva" pitchFamily="66" charset="0"/>
                  </a:rPr>
                  <a:t>муз.Г.Фрида</a:t>
                </a:r>
                <a:endParaRPr lang="ru-RU" b="1" dirty="0">
                  <a:solidFill>
                    <a:prstClr val="black"/>
                  </a:solidFill>
                  <a:latin typeface="Monotype Corsiva" pitchFamily="66" charset="0"/>
                </a:endParaRPr>
              </a:p>
              <a:p>
                <a:pPr algn="just">
                  <a:defRPr/>
                </a:pPr>
                <a:endParaRPr lang="ru-RU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endParaRPr>
              </a:p>
            </p:txBody>
          </p:sp>
          <p:sp>
            <p:nvSpPr>
              <p:cNvPr id="6" name="Прямоугольник 3"/>
              <p:cNvSpPr>
                <a:spLocks noChangeArrowheads="1"/>
              </p:cNvSpPr>
              <p:nvPr/>
            </p:nvSpPr>
            <p:spPr bwMode="auto">
              <a:xfrm>
                <a:off x="2699547" y="4196516"/>
                <a:ext cx="3628503" cy="596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ru-RU" sz="2000" b="1" dirty="0">
                  <a:solidFill>
                    <a:prstClr val="black"/>
                  </a:solidFill>
                  <a:latin typeface="Monotype Corsiva" pitchFamily="66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411760" y="6093296"/>
              <a:ext cx="5725263" cy="440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</a:rPr>
                <a:t>СПАСИБО АВТОРАМ ФОНОВ И КАРТИНОК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734689" y="85161"/>
            <a:ext cx="714919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Интернет-ресурсы:</a:t>
            </a:r>
          </a:p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Бордюр 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http://img-fotki.yandex.ru/get/9800/134091466.189/0_fa944_dc6be0c1_S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Снежинки 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http://img-fotki.yandex.ru/get/6504/16969765.37/0_68691_2deb58b6_M.png</a:t>
            </a: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4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8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859B"/>
      </a:hlink>
      <a:folHlink>
        <a:srgbClr val="20586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6087</TotalTime>
  <Words>166</Words>
  <Application>Microsoft Office PowerPoint</Application>
  <PresentationFormat>Экран (4:3)</PresentationFormat>
  <Paragraphs>39</Paragraphs>
  <Slides>8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9" baseType="lpstr">
      <vt:lpstr>Arial Unicode MS</vt:lpstr>
      <vt:lpstr>Arial</vt:lpstr>
      <vt:lpstr>Calibri</vt:lpstr>
      <vt:lpstr>Comic Sans MS</vt:lpstr>
      <vt:lpstr>Courier New</vt:lpstr>
      <vt:lpstr>Matilda</vt:lpstr>
      <vt:lpstr>Monotype Corsiva</vt:lpstr>
      <vt:lpstr>Times New Roman</vt:lpstr>
      <vt:lpstr>Wingdings 2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Пение «Паровоз» муз.Г.Эрнесакса петь спокойно, без напряжения</vt:lpstr>
      <vt:lpstr>Презентация PowerPoint</vt:lpstr>
      <vt:lpstr>Презентация PowerPoint</vt:lpstr>
      <vt:lpstr>Игра-песня «Топотуха» Выполнять движения и действия по по тексту с хорошим настроением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21</cp:revision>
  <dcterms:created xsi:type="dcterms:W3CDTF">2014-06-24T15:51:35Z</dcterms:created>
  <dcterms:modified xsi:type="dcterms:W3CDTF">2021-03-26T03:43:24Z</dcterms:modified>
</cp:coreProperties>
</file>