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"/>
  </p:handoutMasterIdLst>
  <p:sldIdLst>
    <p:sldId id="261" r:id="rId2"/>
    <p:sldId id="262" r:id="rId3"/>
    <p:sldId id="269" r:id="rId4"/>
    <p:sldId id="267" r:id="rId5"/>
    <p:sldId id="266" r:id="rId6"/>
    <p:sldId id="265" r:id="rId7"/>
    <p:sldId id="264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3" autoAdjust="0"/>
    <p:restoredTop sz="94660"/>
  </p:normalViewPr>
  <p:slideViewPr>
    <p:cSldViewPr>
      <p:cViewPr varScale="1">
        <p:scale>
          <a:sx n="70" d="100"/>
          <a:sy n="70" d="100"/>
        </p:scale>
        <p:origin x="13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74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1D62EF5-DE24-4296-B912-29A998BCC3FB}" type="datetimeFigureOut">
              <a:rPr lang="ru-RU"/>
              <a:pPr>
                <a:defRPr/>
              </a:pPr>
              <a:t>29.01.2021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6C4FBBF-F05A-48B7-A7D9-5CF90B8E8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500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556932"/>
            <a:ext cx="7632000" cy="1260000"/>
          </a:xfrm>
        </p:spPr>
        <p:txBody>
          <a:bodyPr/>
          <a:lstStyle>
            <a:lvl1pPr>
              <a:defRPr sz="4800" b="1">
                <a:solidFill>
                  <a:srgbClr val="005DA2"/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7220" y="3528591"/>
            <a:ext cx="6400800" cy="12600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3831" y="1593342"/>
            <a:ext cx="7632000" cy="4248000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  <a:lvl2pPr>
              <a:defRPr>
                <a:solidFill>
                  <a:srgbClr val="005DA2"/>
                </a:solidFill>
                <a:latin typeface="+mj-lt"/>
              </a:defRPr>
            </a:lvl2pPr>
            <a:lvl3pPr>
              <a:defRPr>
                <a:solidFill>
                  <a:srgbClr val="005DA2"/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108000" indent="0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342000" indent="-342000">
              <a:buSzPct val="60000"/>
              <a:buFont typeface="Wingdings 2" pitchFamily="18" charset="2"/>
              <a:buChar char="Þ"/>
              <a:defRPr>
                <a:solidFill>
                  <a:srgbClr val="005DA2"/>
                </a:solidFill>
                <a:latin typeface="+mj-lt"/>
              </a:defRPr>
            </a:lvl1pPr>
            <a:lvl2pPr marL="741600" indent="-284400">
              <a:buFont typeface="Arial" pitchFamily="34" charset="0"/>
              <a:buChar char="•"/>
              <a:defRPr>
                <a:solidFill>
                  <a:srgbClr val="005DA2"/>
                </a:solidFill>
                <a:latin typeface="+mj-lt"/>
              </a:defRPr>
            </a:lvl2pPr>
            <a:lvl3pPr marL="1144800" indent="-230400">
              <a:buFont typeface="Courier New" pitchFamily="49" charset="0"/>
              <a:buChar char="o"/>
              <a:defRPr>
                <a:solidFill>
                  <a:srgbClr val="005DA2"/>
                </a:solidFill>
                <a:latin typeface="+mj-lt"/>
              </a:defRPr>
            </a:lvl3pPr>
            <a:lvl4pPr>
              <a:defRPr>
                <a:solidFill>
                  <a:srgbClr val="005DA2"/>
                </a:solidFill>
              </a:defRPr>
            </a:lvl4pPr>
            <a:lvl5pPr>
              <a:defRPr>
                <a:solidFill>
                  <a:srgbClr val="005DA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23628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476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1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23963" y="296863"/>
            <a:ext cx="76327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23963" y="1631950"/>
            <a:ext cx="76327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5DA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 2" pitchFamily="18" charset="2"/>
        <a:buChar char="Þ"/>
        <a:defRPr sz="3200" kern="1200">
          <a:solidFill>
            <a:srgbClr val="005DA2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5DA2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Courier New" pitchFamily="49" charset="0"/>
        <a:buChar char="o"/>
        <a:defRPr sz="2400" kern="1200">
          <a:solidFill>
            <a:srgbClr val="005DA2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5.png"/><Relationship Id="rId5" Type="http://schemas.microsoft.com/office/2007/relationships/media" Target="../media/media7.mp3"/><Relationship Id="rId10" Type="http://schemas.openxmlformats.org/officeDocument/2006/relationships/image" Target="../media/image8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esni.guru/" TargetMode="External"/><Relationship Id="rId2" Type="http://schemas.openxmlformats.org/officeDocument/2006/relationships/hyperlink" Target="http://www.adobetutorialz.com/articles/2909/1/We-wish-you-a-Merry-Christmas-illustration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sm5K3F9IlwU" TargetMode="External"/><Relationship Id="rId5" Type="http://schemas.openxmlformats.org/officeDocument/2006/relationships/hyperlink" Target="https://www.youtube.com/watch?v=XyDJYtlGUFg" TargetMode="External"/><Relationship Id="rId4" Type="http://schemas.openxmlformats.org/officeDocument/2006/relationships/hyperlink" Target="https://www.youtube.com/watch?v=RdBeTEs2Le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237860" y="682208"/>
            <a:ext cx="7632700" cy="900112"/>
          </a:xfrm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dirty="0" smtClean="0">
              <a:cs typeface="Arial" charset="0"/>
            </a:endParaRPr>
          </a:p>
        </p:txBody>
      </p:sp>
      <p:sp>
        <p:nvSpPr>
          <p:cNvPr id="2051" name="Текст 2"/>
          <p:cNvSpPr>
            <a:spLocks noGrp="1"/>
          </p:cNvSpPr>
          <p:nvPr>
            <p:ph type="body" sz="quarter" idx="10"/>
          </p:nvPr>
        </p:nvSpPr>
        <p:spPr>
          <a:xfrm>
            <a:off x="1220126" y="1132264"/>
            <a:ext cx="7344481" cy="3131294"/>
          </a:xfrm>
        </p:spPr>
        <p:txBody>
          <a:bodyPr/>
          <a:lstStyle/>
          <a:p>
            <a:pPr marL="0" lvl="0" algn="ctr" eaLnBrk="1" hangingPunct="1">
              <a:spcBef>
                <a:spcPct val="0"/>
              </a:spcBef>
              <a:buSzTx/>
              <a:defRPr/>
            </a:pPr>
            <a:r>
              <a: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</a:t>
            </a: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№4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marL="0" lvl="0" algn="ctr" eaLnBrk="1" hangingPunct="1">
              <a:spcBef>
                <a:spcPct val="0"/>
              </a:spcBef>
              <a:buSzTx/>
              <a:defRPr/>
            </a:pPr>
            <a:r>
              <a: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Декабрь</a:t>
            </a:r>
          </a:p>
          <a:p>
            <a:pPr marL="0" lvl="0" algn="ctr" eaLnBrk="1" hangingPunct="1">
              <a:spcBef>
                <a:spcPct val="0"/>
              </a:spcBef>
              <a:buSzTx/>
              <a:defRPr/>
            </a:pPr>
            <a:r>
              <a: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Средняя </a:t>
            </a: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группа</a:t>
            </a:r>
          </a:p>
          <a:p>
            <a:pPr marL="0" lvl="0" algn="ctr" eaLnBrk="1" hangingPunct="1">
              <a:spcBef>
                <a:spcPct val="0"/>
              </a:spcBef>
              <a:buSzTx/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«Веселый оркестр»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marL="107950"/>
            <a:endParaRPr lang="ru-RU" dirty="0" smtClean="0">
              <a:cs typeface="Arial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92080" y="4736674"/>
            <a:ext cx="3578480" cy="1188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Составила: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музыкальный руководитель </a:t>
            </a:r>
          </a:p>
          <a:p>
            <a:pPr algn="ctr"/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Емелова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О.Н.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75" y="1279048"/>
            <a:ext cx="2837725" cy="283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Слушание </a:t>
            </a:r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музыки </a:t>
            </a:r>
            <a:b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</a:t>
            </a:r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Бегемотик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танцует»</a:t>
            </a:r>
            <a:endParaRPr lang="ru-RU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075" name="Текст 4"/>
          <p:cNvSpPr>
            <a:spLocks noGrp="1"/>
          </p:cNvSpPr>
          <p:nvPr>
            <p:ph type="body" sz="quarter" idx="10"/>
          </p:nvPr>
        </p:nvSpPr>
        <p:spPr>
          <a:xfrm>
            <a:off x="1223963" y="1466831"/>
            <a:ext cx="7632700" cy="4248150"/>
          </a:xfrm>
        </p:spPr>
        <p:txBody>
          <a:bodyPr/>
          <a:lstStyle/>
          <a:p>
            <a:pPr marL="107950" indent="287338"/>
            <a:endParaRPr lang="ru-RU" dirty="0" smtClean="0"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1405753"/>
            <a:ext cx="6872659" cy="437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бегемотик танцу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583" y="5745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856">
            <a:off x="4800600" y="3429000"/>
            <a:ext cx="4114800" cy="28957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08913" cy="6096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«Я снежочек полеплю» 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(с мячиками</a:t>
            </a:r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) </a:t>
            </a:r>
            <a:r>
              <a:rPr lang="ru-RU" sz="2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Е.Красильников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5229200"/>
            <a:ext cx="7772400" cy="150018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Я снежочек полеплю, снежочек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полеплю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(мячиком «лепим» снежок)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Припев: Полетел снежок – </a:t>
            </a:r>
            <a:r>
              <a:rPr lang="ru-RU" sz="28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ууууу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(подкидываем мячик и </a:t>
            </a:r>
            <a:r>
              <a:rPr lang="ru-RU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пропеваем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)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Полетел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снежок – </a:t>
            </a:r>
            <a:r>
              <a:rPr lang="ru-RU" sz="28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ааааааааааааааа</a:t>
            </a:r>
            <a:endParaRPr lang="ru-RU" sz="28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Полетел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снежок – </a:t>
            </a:r>
            <a:r>
              <a:rPr lang="ru-RU" sz="28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иииииииииииииии</a:t>
            </a:r>
            <a:endParaRPr lang="ru-RU" sz="28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Похрустим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немножечко снежком дружок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	2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 Я снежочек 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покачу по ножкам покачу</a:t>
            </a:r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 повторения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(катаем «снежок»-мячик по ножкам)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3. Я снежочек покачу, по </a:t>
            </a: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ручке покачу/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2 повторения (катаем «снежок»-мячик по ножкам)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 т.д.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02-Я снежочек полеплю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9913" y="1298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1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</a:t>
            </a:r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«Саночки» </a:t>
            </a:r>
            <a:r>
              <a:rPr lang="ru-RU" sz="2000" b="1" cap="all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муз.А.Филиппенко</a:t>
            </a:r>
            <a: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спокойно, без напряжения</a:t>
            </a:r>
            <a:endParaRPr lang="ru-RU" sz="2000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1476084" y="1412776"/>
            <a:ext cx="7128457" cy="4248150"/>
          </a:xfrm>
        </p:spPr>
        <p:txBody>
          <a:bodyPr numCol="2"/>
          <a:lstStyle/>
          <a:p>
            <a:pPr marL="107950"/>
            <a:r>
              <a:rPr lang="en-US" sz="2000" dirty="0" smtClean="0">
                <a:cs typeface="Arial" charset="0"/>
              </a:rPr>
              <a:t>1</a:t>
            </a:r>
            <a:r>
              <a:rPr lang="ru-RU" sz="2000" dirty="0" smtClean="0">
                <a:cs typeface="Arial" charset="0"/>
              </a:rPr>
              <a:t>.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Сами </a:t>
            </a:r>
            <a:r>
              <a:rPr lang="ru-RU" sz="2000" dirty="0">
                <a:latin typeface="Comic Sans MS" panose="030F0702030302020204" pitchFamily="66" charset="0"/>
                <a:cs typeface="Arial" charset="0"/>
              </a:rPr>
              <a:t>саночки бегут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,</a:t>
            </a:r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Стелется </a:t>
            </a:r>
            <a:r>
              <a:rPr lang="ru-RU" sz="2000" dirty="0">
                <a:latin typeface="Comic Sans MS" panose="030F0702030302020204" pitchFamily="66" charset="0"/>
                <a:cs typeface="Arial" charset="0"/>
              </a:rPr>
              <a:t>позёмка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,</a:t>
            </a:r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И </a:t>
            </a:r>
            <a:r>
              <a:rPr lang="ru-RU" sz="2000" dirty="0">
                <a:latin typeface="Comic Sans MS" panose="030F0702030302020204" pitchFamily="66" charset="0"/>
                <a:cs typeface="Arial" charset="0"/>
              </a:rPr>
              <a:t>бубенчики 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звенят</a:t>
            </a:r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На </a:t>
            </a:r>
            <a:r>
              <a:rPr lang="ru-RU" sz="2000" dirty="0">
                <a:latin typeface="Comic Sans MS" panose="030F0702030302020204" pitchFamily="66" charset="0"/>
                <a:cs typeface="Arial" charset="0"/>
              </a:rPr>
              <a:t>морозе звонко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.</a:t>
            </a:r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en-US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Припев: Динь-динь-динь-</a:t>
            </a:r>
            <a:r>
              <a:rPr lang="ru-RU" sz="2000" dirty="0" err="1" smtClean="0">
                <a:latin typeface="Comic Sans MS" panose="030F0702030302020204" pitchFamily="66" charset="0"/>
                <a:cs typeface="Arial" charset="0"/>
              </a:rPr>
              <a:t>дилинь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,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Синими лесами 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Едут</a:t>
            </a:r>
            <a:r>
              <a:rPr lang="ru-RU" sz="2000" dirty="0">
                <a:latin typeface="Comic Sans MS" panose="030F0702030302020204" pitchFamily="66" charset="0"/>
                <a:cs typeface="Arial" charset="0"/>
              </a:rPr>
              <a:t>, едут 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динь-</a:t>
            </a:r>
            <a:r>
              <a:rPr lang="ru-RU" sz="2000" dirty="0" err="1" smtClean="0">
                <a:latin typeface="Comic Sans MS" panose="030F0702030302020204" pitchFamily="66" charset="0"/>
                <a:cs typeface="Arial" charset="0"/>
              </a:rPr>
              <a:t>дилинь</a:t>
            </a:r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Сани </a:t>
            </a:r>
            <a:r>
              <a:rPr lang="ru-RU" sz="2000" dirty="0">
                <a:latin typeface="Comic Sans MS" panose="030F0702030302020204" pitchFamily="66" charset="0"/>
                <a:cs typeface="Arial" charset="0"/>
              </a:rPr>
              <a:t>с 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бубенцами</a:t>
            </a:r>
          </a:p>
          <a:p>
            <a:pPr marL="107950"/>
            <a:endParaRPr lang="ru-RU" sz="2000" dirty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2.Ветер </a:t>
            </a:r>
            <a:r>
              <a:rPr lang="ru-RU" sz="2000" dirty="0">
                <a:latin typeface="Comic Sans MS" panose="030F0702030302020204" pitchFamily="66" charset="0"/>
                <a:cs typeface="Arial" charset="0"/>
              </a:rPr>
              <a:t>весело гудит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,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Подгоняет </a:t>
            </a:r>
            <a:r>
              <a:rPr lang="ru-RU" sz="2000" dirty="0">
                <a:latin typeface="Comic Sans MS" panose="030F0702030302020204" pitchFamily="66" charset="0"/>
                <a:cs typeface="Arial" charset="0"/>
              </a:rPr>
              <a:t>санки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,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Остаются позади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Снежные </a:t>
            </a:r>
            <a:r>
              <a:rPr lang="ru-RU" sz="2000" dirty="0">
                <a:latin typeface="Comic Sans MS" panose="030F0702030302020204" pitchFamily="66" charset="0"/>
                <a:cs typeface="Arial" charset="0"/>
              </a:rPr>
              <a:t>полянки.  </a:t>
            </a:r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П</a:t>
            </a:r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рипев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3.Мчатся саночки вперед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Белою порошей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Приходи к нам каждый год,</a:t>
            </a:r>
          </a:p>
          <a:p>
            <a:pPr marL="107950"/>
            <a:r>
              <a:rPr lang="ru-RU" sz="2000" dirty="0" smtClean="0">
                <a:latin typeface="Comic Sans MS" panose="030F0702030302020204" pitchFamily="66" charset="0"/>
                <a:cs typeface="Arial" charset="0"/>
              </a:rPr>
              <a:t>Дед Мороз хороший</a:t>
            </a:r>
          </a:p>
          <a:p>
            <a:pPr marL="107950"/>
            <a:endParaRPr lang="ru-RU" sz="2000" dirty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</p:txBody>
      </p:sp>
      <p:pic>
        <p:nvPicPr>
          <p:cNvPr id="7" name="53. Саноч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63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95636" y="392604"/>
            <a:ext cx="7632700" cy="900112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Музицирование 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«Саночки»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ru-RU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-106442" y="842660"/>
            <a:ext cx="9324888" cy="4248150"/>
          </a:xfrm>
        </p:spPr>
        <p:txBody>
          <a:bodyPr/>
          <a:lstStyle/>
          <a:p>
            <a:pPr marL="107950" algn="ctr"/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Играть под музыку шумовыми 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инструментами показанными на слайде: 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деревянные ложки, колокольчик, металлофон</a:t>
            </a:r>
            <a:endParaRPr lang="ru-RU" sz="2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107950" algn="ctr"/>
            <a:endParaRPr lang="ru-RU" sz="2400" dirty="0" smtClean="0">
              <a:cs typeface="Arial" charset="0"/>
            </a:endParaRPr>
          </a:p>
        </p:txBody>
      </p:sp>
      <p:pic>
        <p:nvPicPr>
          <p:cNvPr id="3" name="Оркестр саноч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998" y="172824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49338"/>
            <a:ext cx="2381250" cy="2381250"/>
          </a:xfrm>
          <a:prstGeom prst="rect">
            <a:avLst/>
          </a:prstGeom>
        </p:spPr>
      </p:pic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sz="4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 «Паровоз» </a:t>
            </a:r>
            <a:br>
              <a:rPr lang="ru-RU" sz="4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(Развитие звукового </a:t>
            </a:r>
            <a:r>
              <a:rPr lang="ru-RU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луха</a:t>
            </a:r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  <a:endParaRPr lang="ru-RU" sz="2800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647564" y="1191813"/>
            <a:ext cx="7632700" cy="4248150"/>
          </a:xfrm>
        </p:spPr>
        <p:txBody>
          <a:bodyPr/>
          <a:lstStyle/>
          <a:p>
            <a:pPr marL="107950" algn="just"/>
            <a:r>
              <a:rPr lang="ru-RU" dirty="0" smtClean="0">
                <a:latin typeface="Comic Sans MS" panose="030F0702030302020204" pitchFamily="66" charset="0"/>
                <a:cs typeface="Arial" charset="0"/>
              </a:rPr>
              <a:t>На остановках выполнять те движения, которые подсказывает музыка. Дети сидят на стульчике и руками выполняют круговые движения. С окончанием музыки выходят из вагонов и весело танцуют, маршируют или спокойно гуляют. По сигналу ТУТУ дети снова на стульчики.</a:t>
            </a:r>
          </a:p>
        </p:txBody>
      </p:sp>
      <p:pic>
        <p:nvPicPr>
          <p:cNvPr id="3" name="41. Как пошли наши подруж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432" y="5609572"/>
            <a:ext cx="609600" cy="609600"/>
          </a:xfrm>
          <a:prstGeom prst="rect">
            <a:avLst/>
          </a:prstGeom>
        </p:spPr>
      </p:pic>
      <p:pic>
        <p:nvPicPr>
          <p:cNvPr id="4" name="49. Паровоз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432" y="497409"/>
            <a:ext cx="609600" cy="609600"/>
          </a:xfrm>
          <a:prstGeom prst="rect">
            <a:avLst/>
          </a:prstGeom>
        </p:spPr>
      </p:pic>
      <p:pic>
        <p:nvPicPr>
          <p:cNvPr id="5" name="01. Марш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5291" y="5725313"/>
            <a:ext cx="609600" cy="609600"/>
          </a:xfrm>
          <a:prstGeom prst="rect">
            <a:avLst/>
          </a:prstGeom>
        </p:spPr>
      </p:pic>
      <p:pic>
        <p:nvPicPr>
          <p:cNvPr id="6" name="08. Полян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16933" y="5719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3"/>
          <p:cNvSpPr>
            <a:spLocks noGrp="1"/>
          </p:cNvSpPr>
          <p:nvPr>
            <p:ph type="title"/>
          </p:nvPr>
        </p:nvSpPr>
        <p:spPr>
          <a:xfrm>
            <a:off x="1223963" y="296863"/>
            <a:ext cx="7632700" cy="900112"/>
          </a:xfrm>
        </p:spPr>
        <p:txBody>
          <a:bodyPr/>
          <a:lstStyle/>
          <a:p>
            <a:r>
              <a:rPr lang="ru-RU" dirty="0" smtClean="0">
                <a:cs typeface="Arial" charset="0"/>
              </a:rPr>
              <a:t>Использованный ресурс</a:t>
            </a:r>
          </a:p>
        </p:txBody>
      </p:sp>
      <p:sp>
        <p:nvSpPr>
          <p:cNvPr id="5123" name="Текст 4"/>
          <p:cNvSpPr>
            <a:spLocks noGrp="1"/>
          </p:cNvSpPr>
          <p:nvPr>
            <p:ph type="body" sz="quarter" idx="10"/>
          </p:nvPr>
        </p:nvSpPr>
        <p:spPr>
          <a:xfrm>
            <a:off x="1223963" y="1593850"/>
            <a:ext cx="7632700" cy="4248150"/>
          </a:xfrm>
        </p:spPr>
        <p:txBody>
          <a:bodyPr/>
          <a:lstStyle/>
          <a:p>
            <a:pPr marL="107950"/>
            <a:r>
              <a:rPr lang="ru-RU" sz="1400" dirty="0" smtClean="0">
                <a:latin typeface="Comic Sans MS" panose="030F0702030302020204" pitchFamily="66" charset="0"/>
                <a:cs typeface="Arial" charset="0"/>
              </a:rPr>
              <a:t>1.В качестве фона использован авторский рисунок (идея рисунка: </a:t>
            </a:r>
            <a:r>
              <a:rPr lang="en-US" sz="1400" dirty="0" smtClean="0">
                <a:latin typeface="Comic Sans MS" panose="030F0702030302020204" pitchFamily="66" charset="0"/>
                <a:cs typeface="Arial" charset="0"/>
                <a:hlinkClick r:id="rId2"/>
              </a:rPr>
              <a:t>http://www.adobetutorialz.com/articles/2909/1/We-wish-you-a-Merry-Christmas-illustration</a:t>
            </a:r>
            <a:r>
              <a:rPr lang="ru-RU" sz="1400" dirty="0" smtClean="0">
                <a:latin typeface="Comic Sans MS" panose="030F0702030302020204" pitchFamily="66" charset="0"/>
                <a:cs typeface="Arial" charset="0"/>
              </a:rPr>
              <a:t>) </a:t>
            </a:r>
          </a:p>
          <a:p>
            <a:pPr marL="107950"/>
            <a:r>
              <a:rPr lang="ru-RU" sz="1400" dirty="0" smtClean="0">
                <a:latin typeface="Comic Sans MS" panose="030F0702030302020204" pitchFamily="66" charset="0"/>
                <a:cs typeface="Arial" charset="0"/>
              </a:rPr>
              <a:t>2. </a:t>
            </a:r>
            <a:r>
              <a:rPr lang="ru-RU" sz="1400" dirty="0">
                <a:cs typeface="Arial" charset="0"/>
                <a:hlinkClick r:id="rId3"/>
              </a:rPr>
              <a:t>https://</a:t>
            </a:r>
            <a:r>
              <a:rPr lang="ru-RU" sz="1400" dirty="0" smtClean="0">
                <a:cs typeface="Arial" charset="0"/>
                <a:hlinkClick r:id="rId3"/>
              </a:rPr>
              <a:t>pesni.guru</a:t>
            </a:r>
            <a:endParaRPr lang="ru-RU" sz="1400" dirty="0" smtClean="0">
              <a:cs typeface="Arial" charset="0"/>
            </a:endParaRPr>
          </a:p>
          <a:p>
            <a:pPr marL="107950"/>
            <a:r>
              <a:rPr lang="ru-RU" sz="1400" dirty="0" smtClean="0">
                <a:cs typeface="Arial" charset="0"/>
              </a:rPr>
              <a:t>3.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>
                <a:cs typeface="Arial" charset="0"/>
                <a:hlinkClick r:id="rId4"/>
              </a:rPr>
              <a:t>https://</a:t>
            </a:r>
            <a:r>
              <a:rPr lang="en-US" sz="1400" dirty="0" smtClean="0">
                <a:cs typeface="Arial" charset="0"/>
                <a:hlinkClick r:id="rId4"/>
              </a:rPr>
              <a:t>www.youtube.com/watch?v=RdBeTEs2LeI</a:t>
            </a:r>
            <a:r>
              <a:rPr lang="ru-RU" sz="1400" dirty="0" smtClean="0">
                <a:cs typeface="Arial" charset="0"/>
              </a:rPr>
              <a:t> – «</a:t>
            </a:r>
            <a:r>
              <a:rPr lang="ru-RU" sz="1400" dirty="0" err="1" smtClean="0">
                <a:cs typeface="Arial" charset="0"/>
              </a:rPr>
              <a:t>Песека</a:t>
            </a:r>
            <a:r>
              <a:rPr lang="ru-RU" sz="1400" dirty="0" smtClean="0">
                <a:cs typeface="Arial" charset="0"/>
              </a:rPr>
              <a:t> про хомячка» </a:t>
            </a:r>
            <a:r>
              <a:rPr lang="ru-RU" sz="1400" dirty="0" err="1" smtClean="0">
                <a:cs typeface="Arial" charset="0"/>
              </a:rPr>
              <a:t>Л.Абелян</a:t>
            </a:r>
            <a:endParaRPr lang="ru-RU" sz="1400" dirty="0" smtClean="0">
              <a:cs typeface="Arial" charset="0"/>
            </a:endParaRPr>
          </a:p>
          <a:p>
            <a:pPr marL="107950"/>
            <a:r>
              <a:rPr lang="ru-RU" sz="1400" dirty="0" smtClean="0">
                <a:cs typeface="Arial" charset="0"/>
              </a:rPr>
              <a:t>4.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>
                <a:cs typeface="Arial" charset="0"/>
                <a:hlinkClick r:id="rId5"/>
              </a:rPr>
              <a:t>https://</a:t>
            </a:r>
            <a:r>
              <a:rPr lang="en-US" sz="1400" dirty="0" smtClean="0">
                <a:cs typeface="Arial" charset="0"/>
                <a:hlinkClick r:id="rId5"/>
              </a:rPr>
              <a:t>www.youtube.com/watch?v=XyDJYtlGUFg</a:t>
            </a:r>
            <a:r>
              <a:rPr lang="ru-RU" sz="1400" dirty="0" smtClean="0">
                <a:cs typeface="Arial" charset="0"/>
              </a:rPr>
              <a:t> – «Танцевальное настроение»</a:t>
            </a:r>
          </a:p>
          <a:p>
            <a:pPr marL="107950"/>
            <a:r>
              <a:rPr lang="ru-RU" sz="1400" dirty="0" smtClean="0">
                <a:cs typeface="Arial" charset="0"/>
              </a:rPr>
              <a:t>5.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>
                <a:cs typeface="Arial" charset="0"/>
                <a:hlinkClick r:id="rId6"/>
              </a:rPr>
              <a:t>https://</a:t>
            </a:r>
            <a:r>
              <a:rPr lang="en-US" sz="1400" dirty="0" smtClean="0">
                <a:cs typeface="Arial" charset="0"/>
                <a:hlinkClick r:id="rId6"/>
              </a:rPr>
              <a:t>www.youtube.com/watch?v=sm5K3F9IlwU</a:t>
            </a:r>
            <a:r>
              <a:rPr lang="ru-RU" sz="1400" dirty="0" smtClean="0">
                <a:cs typeface="Arial" charset="0"/>
              </a:rPr>
              <a:t> - Новогодняя полька</a:t>
            </a:r>
            <a:endParaRPr lang="ru-RU" sz="1400" dirty="0">
              <a:cs typeface="Arial" charset="0"/>
            </a:endParaRPr>
          </a:p>
          <a:p>
            <a:pPr marL="107950"/>
            <a:endParaRPr lang="ru-RU" sz="14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sz="1400" dirty="0" smtClean="0">
              <a:latin typeface="Comic Sans MS" panose="030F0702030302020204" pitchFamily="66" charset="0"/>
              <a:cs typeface="Arial" charset="0"/>
            </a:endParaRPr>
          </a:p>
          <a:p>
            <a:pPr marL="107950"/>
            <a:endParaRPr lang="ru-RU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248</Words>
  <Application>Microsoft Office PowerPoint</Application>
  <PresentationFormat>Экран (4:3)</PresentationFormat>
  <Paragraphs>52</Paragraphs>
  <Slides>7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 Unicode MS</vt:lpstr>
      <vt:lpstr>Arial</vt:lpstr>
      <vt:lpstr>Calibri</vt:lpstr>
      <vt:lpstr>Comic Sans MS</vt:lpstr>
      <vt:lpstr>Courier New</vt:lpstr>
      <vt:lpstr>Monotype Corsiva</vt:lpstr>
      <vt:lpstr>Wingdings 2</vt:lpstr>
      <vt:lpstr>Тема Office</vt:lpstr>
      <vt:lpstr>Муниципальное бюджетное дошкольное образовательное учреждение детский сад «Оленёнок», п.Тазовский </vt:lpstr>
      <vt:lpstr>Слушание музыки  «Бегемотик танцует»</vt:lpstr>
      <vt:lpstr>«Я снежочек полеплю»  (с мячиками) Е.Красильников</vt:lpstr>
      <vt:lpstr>Пение «Саночки» муз.А.Филиппенко петь спокойно, без напряжения</vt:lpstr>
      <vt:lpstr>Музицирование «Саночки» </vt:lpstr>
      <vt:lpstr>Игра «Паровоз»  (Развитие звукового луха)</vt:lpstr>
      <vt:lpstr>Использованный ресурс</vt:lpstr>
    </vt:vector>
  </TitlesOfParts>
  <Company>MultiDVD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Пользователь Windows</cp:lastModifiedBy>
  <cp:revision>26</cp:revision>
  <dcterms:created xsi:type="dcterms:W3CDTF">2011-07-06T07:21:00Z</dcterms:created>
  <dcterms:modified xsi:type="dcterms:W3CDTF">2021-01-29T09:20:07Z</dcterms:modified>
</cp:coreProperties>
</file>