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61" r:id="rId5"/>
    <p:sldId id="264" r:id="rId6"/>
    <p:sldId id="262" r:id="rId7"/>
    <p:sldId id="265" r:id="rId8"/>
    <p:sldId id="258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556932"/>
            <a:ext cx="7632000" cy="1260000"/>
          </a:xfrm>
        </p:spPr>
        <p:txBody>
          <a:bodyPr/>
          <a:lstStyle>
            <a:lvl1pPr>
              <a:defRPr sz="4800" b="1">
                <a:solidFill>
                  <a:srgbClr val="005DA2"/>
                </a:solidFill>
                <a:effectLst/>
                <a:latin typeface="+mj-lt"/>
                <a:ea typeface="Arial Unicode MS" pitchFamily="34" charset="-128"/>
                <a:cs typeface="Arial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67220" y="3528591"/>
            <a:ext cx="6400800" cy="12600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24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23831" y="1593342"/>
            <a:ext cx="7632000" cy="4248000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  <a:lvl2pPr>
              <a:defRPr>
                <a:solidFill>
                  <a:srgbClr val="005DA2"/>
                </a:solidFill>
                <a:latin typeface="+mj-lt"/>
              </a:defRPr>
            </a:lvl2pPr>
            <a:lvl3pPr>
              <a:defRPr>
                <a:solidFill>
                  <a:srgbClr val="005DA2"/>
                </a:solidFill>
                <a:latin typeface="+mj-lt"/>
              </a:defRPr>
            </a:lvl3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5578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108000" indent="0">
              <a:buNone/>
              <a:defRPr>
                <a:solidFill>
                  <a:srgbClr val="005DA2"/>
                </a:solidFill>
                <a:latin typeface="+mj-lt"/>
              </a:defRPr>
            </a:lvl1pPr>
            <a:lvl2pPr marL="108000" indent="0">
              <a:buNone/>
              <a:defRPr/>
            </a:lvl2pPr>
            <a:lvl3pPr marL="108000" indent="0">
              <a:buNone/>
              <a:defRPr/>
            </a:lvl3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742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1224476" y="1593342"/>
            <a:ext cx="7632000" cy="4248000"/>
          </a:xfrm>
        </p:spPr>
        <p:txBody>
          <a:bodyPr/>
          <a:lstStyle>
            <a:lvl1pPr marL="342000" indent="-342000">
              <a:buSzPct val="60000"/>
              <a:buFont typeface="Wingdings 2" pitchFamily="18" charset="2"/>
              <a:buChar char="Þ"/>
              <a:defRPr>
                <a:solidFill>
                  <a:srgbClr val="005DA2"/>
                </a:solidFill>
                <a:latin typeface="+mj-lt"/>
              </a:defRPr>
            </a:lvl1pPr>
            <a:lvl2pPr marL="741600" indent="-284400">
              <a:buFont typeface="Arial" pitchFamily="34" charset="0"/>
              <a:buChar char="•"/>
              <a:defRPr>
                <a:solidFill>
                  <a:srgbClr val="005DA2"/>
                </a:solidFill>
                <a:latin typeface="+mj-lt"/>
              </a:defRPr>
            </a:lvl2pPr>
            <a:lvl3pPr marL="1144800" indent="-230400">
              <a:buFont typeface="Courier New" pitchFamily="49" charset="0"/>
              <a:buChar char="o"/>
              <a:defRPr>
                <a:solidFill>
                  <a:srgbClr val="005DA2"/>
                </a:solidFill>
                <a:latin typeface="+mj-lt"/>
              </a:defRPr>
            </a:lvl3pPr>
            <a:lvl4pPr>
              <a:defRPr>
                <a:solidFill>
                  <a:srgbClr val="005DA2"/>
                </a:solidFill>
              </a:defRPr>
            </a:lvl4pPr>
            <a:lvl5pPr>
              <a:defRPr>
                <a:solidFill>
                  <a:srgbClr val="005DA2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30647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476" y="296652"/>
            <a:ext cx="7632000" cy="900113"/>
          </a:xfrm>
        </p:spPr>
        <p:txBody>
          <a:bodyPr/>
          <a:lstStyle>
            <a:lvl1pPr>
              <a:defRPr>
                <a:solidFill>
                  <a:srgbClr val="005DA2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23628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56476" y="1592796"/>
            <a:ext cx="3600000" cy="4248000"/>
          </a:xfrm>
        </p:spPr>
        <p:txBody>
          <a:bodyPr/>
          <a:lstStyle>
            <a:lvl1pPr>
              <a:defRPr sz="3200">
                <a:solidFill>
                  <a:srgbClr val="005DA2"/>
                </a:solidFill>
                <a:latin typeface="+mj-lt"/>
              </a:defRPr>
            </a:lvl1pPr>
            <a:lvl2pPr>
              <a:defRPr sz="2800">
                <a:solidFill>
                  <a:srgbClr val="005DA2"/>
                </a:solidFill>
                <a:latin typeface="+mj-lt"/>
              </a:defRPr>
            </a:lvl2pPr>
            <a:lvl3pPr>
              <a:defRPr sz="2400">
                <a:solidFill>
                  <a:srgbClr val="005DA2"/>
                </a:solidFill>
                <a:latin typeface="+mj-lt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29992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498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</a:rPr>
              <a:pPr>
                <a:defRPr/>
              </a:pPr>
              <a:t>26.03.2021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1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26.03.2021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2014-07-26 17-35-01 Яндекс.Фотки - Google Chrome.png"/>
          <p:cNvPicPr>
            <a:picLocks noChangeAspect="1"/>
          </p:cNvPicPr>
          <p:nvPr userDrawn="1"/>
        </p:nvPicPr>
        <p:blipFill>
          <a:blip r:embed="rId13" cstate="email"/>
          <a:srcRect/>
          <a:stretch>
            <a:fillRect/>
          </a:stretch>
        </p:blipFill>
        <p:spPr>
          <a:xfrm>
            <a:off x="142844" y="142852"/>
            <a:ext cx="1571636" cy="6572296"/>
          </a:xfrm>
          <a:prstGeom prst="rect">
            <a:avLst/>
          </a:prstGeom>
        </p:spPr>
      </p:pic>
      <p:sp>
        <p:nvSpPr>
          <p:cNvPr id="10" name="Прямоугольник 9"/>
          <p:cNvSpPr/>
          <p:nvPr userDrawn="1"/>
        </p:nvSpPr>
        <p:spPr>
          <a:xfrm>
            <a:off x="142844" y="6500834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142844" y="142852"/>
            <a:ext cx="8858312" cy="657229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1714480" y="142852"/>
            <a:ext cx="7286676" cy="6572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364" name="Picture 4" descr="http://img-fotki.yandex.ru/get/6504/16969765.37/0_68691_2deb58b6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714480" y="214290"/>
            <a:ext cx="7286676" cy="642942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1223963" y="296863"/>
            <a:ext cx="76327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1223963" y="1631950"/>
            <a:ext cx="7632700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374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005DA2"/>
          </a:solidFill>
          <a:latin typeface="+mj-lt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005DA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17375E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Wingdings 2" pitchFamily="18" charset="2"/>
        <a:buChar char="Þ"/>
        <a:defRPr sz="3200" kern="1200">
          <a:solidFill>
            <a:srgbClr val="005DA2"/>
          </a:solidFill>
          <a:latin typeface="+mj-lt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5DA2"/>
          </a:solidFill>
          <a:latin typeface="+mj-lt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50000"/>
        <a:buFont typeface="Courier New" pitchFamily="49" charset="0"/>
        <a:buChar char="o"/>
        <a:defRPr sz="2400" kern="1200">
          <a:solidFill>
            <a:srgbClr val="005DA2"/>
          </a:solidFill>
          <a:latin typeface="+mj-lt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7375E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inda6035.ucoz.ru/" TargetMode="External"/><Relationship Id="rId7" Type="http://schemas.openxmlformats.org/officeDocument/2006/relationships/hyperlink" Target="http://img-fotki.yandex.ru/get/6504/16969765.37/0_68691_2deb58b6_M.png" TargetMode="External"/><Relationship Id="rId2" Type="http://schemas.openxmlformats.org/officeDocument/2006/relationships/hyperlink" Target="https://www.youtube.com/watch?v=3ZvcH14Vsh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fotki.yandex.ru/get/9800/134091466.189/0_fa944_dc6be0c1_S" TargetMode="External"/><Relationship Id="rId5" Type="http://schemas.openxmlformats.org/officeDocument/2006/relationships/hyperlink" Target="https://www.youtube.com/watch?v=jkq7_2bPFlE" TargetMode="External"/><Relationship Id="rId4" Type="http://schemas.openxmlformats.org/officeDocument/2006/relationships/hyperlink" Target="https://www.youtube.com/watch?v=l0NY_a57Ph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85918" y="2357430"/>
            <a:ext cx="8020734" cy="3706827"/>
            <a:chOff x="1115616" y="2146448"/>
            <a:chExt cx="8126335" cy="4207231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115616" y="2146448"/>
              <a:ext cx="7165477" cy="1152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4157248" y="5200906"/>
              <a:ext cx="5084703" cy="11527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Составила презентацию: </a:t>
              </a:r>
            </a:p>
            <a:p>
              <a:pPr algn="ctr">
                <a:defRPr/>
              </a:pPr>
              <a:r>
                <a:rPr lang="ru-RU" sz="2000" b="1" dirty="0" err="1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Емелова</a:t>
              </a: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 Ольга Николаевна</a:t>
              </a:r>
            </a:p>
            <a:p>
              <a:pPr algn="ctr">
                <a:defRPr/>
              </a:pPr>
              <a:r>
                <a:rPr lang="ru-RU" sz="2000" b="1" dirty="0" smtClean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Музыкальный руководитель</a:t>
              </a:r>
              <a:endParaRPr lang="ru-RU" sz="2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" name="Скругленный прямоугольник 4"/>
          <p:cNvSpPr/>
          <p:nvPr/>
        </p:nvSpPr>
        <p:spPr>
          <a:xfrm>
            <a:off x="1937723" y="39894"/>
            <a:ext cx="6768752" cy="11521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4881" y="1231974"/>
            <a:ext cx="7686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60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Занятие </a:t>
            </a: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№</a:t>
            </a:r>
            <a:r>
              <a:rPr lang="en-US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4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48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Февраль</a:t>
            </a:r>
            <a:endParaRPr lang="ru-RU" sz="48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  <a:p>
            <a:pPr lvl="0" algn="ctr">
              <a:defRPr/>
            </a:pPr>
            <a:r>
              <a:rPr lang="ru-RU" sz="48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Средняя группа</a:t>
            </a:r>
          </a:p>
          <a:p>
            <a:pPr lvl="0" algn="ctr"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4F81BD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rPr>
              <a:t>«Хомячок»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rgbClr val="4F81BD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541028" y="5923495"/>
            <a:ext cx="2493991" cy="62178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2021г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337265"/>
            <a:ext cx="3241185" cy="3241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8520" y="332656"/>
            <a:ext cx="102821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Слушание музыки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dirty="0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«Немецкий танец» </a:t>
            </a:r>
            <a:r>
              <a:rPr lang="ru-RU" sz="2400" kern="0" dirty="0" err="1" smtClean="0">
                <a:solidFill>
                  <a:srgbClr val="0070C0"/>
                </a:solidFill>
                <a:latin typeface="Comic Sans MS" panose="030F0702030302020204" pitchFamily="66" charset="0"/>
                <a:cs typeface="Arial" pitchFamily="34" charset="0"/>
              </a:rPr>
              <a:t>муз.Р.Шумана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     Побеседовать о музыке,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о характере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,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о</a:t>
            </a:r>
            <a:r>
              <a:rPr kumimoji="0" 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 танце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73" y="2060848"/>
            <a:ext cx="6349900" cy="424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0.немецкий танец Бетхове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568" y="49411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9883" y="404664"/>
            <a:ext cx="59474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Пальчиковая гимнастика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052736"/>
            <a:ext cx="7282637" cy="5461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67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651854" y="440656"/>
            <a:ext cx="8173095" cy="900112"/>
          </a:xfrm>
        </p:spPr>
        <p:txBody>
          <a:bodyPr/>
          <a:lstStyle/>
          <a:p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Пение </a:t>
            </a:r>
            <a:r>
              <a:rPr lang="ru-RU" sz="32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«Песенка про Хомячка» </a:t>
            </a:r>
            <a:r>
              <a:rPr lang="ru-RU" sz="2000" b="1" cap="all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муз.Р.Рустамова</a:t>
            </a:r>
            <a: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/>
            </a:r>
            <a:b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ru-RU" sz="2000" b="1" cap="all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вспомнить песню и легко спеть</a:t>
            </a:r>
            <a:endParaRPr lang="ru-RU" sz="2000" dirty="0" smtClean="0">
              <a:cs typeface="Arial" charset="0"/>
            </a:endParaRPr>
          </a:p>
        </p:txBody>
      </p:sp>
      <p:sp>
        <p:nvSpPr>
          <p:cNvPr id="4099" name="Текст 4"/>
          <p:cNvSpPr>
            <a:spLocks noGrp="1"/>
          </p:cNvSpPr>
          <p:nvPr>
            <p:ph type="body" sz="quarter" idx="10"/>
          </p:nvPr>
        </p:nvSpPr>
        <p:spPr>
          <a:xfrm>
            <a:off x="323528" y="1340768"/>
            <a:ext cx="9143999" cy="4248150"/>
          </a:xfrm>
        </p:spPr>
        <p:txBody>
          <a:bodyPr numCol="2"/>
          <a:lstStyle/>
          <a:p>
            <a:pPr marL="107950"/>
            <a:endParaRPr lang="ru-RU" sz="2000" dirty="0" smtClean="0">
              <a:latin typeface="Comic Sans MS" panose="030F0702030302020204" pitchFamily="66" charset="0"/>
              <a:cs typeface="Arial" charset="0"/>
            </a:endParaRPr>
          </a:p>
        </p:txBody>
      </p:sp>
      <p:pic>
        <p:nvPicPr>
          <p:cNvPr id="4" name="Л.Абелян Хомячо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1844824"/>
            <a:ext cx="8256366" cy="464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006" y="188640"/>
            <a:ext cx="875432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 pitchFamily="34" charset="0"/>
              </a:rPr>
              <a:t>Музицирование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Ритмично играть под музыку бубенцами, маракасами,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itchFamily="34" charset="0"/>
              </a:rPr>
              <a:t>Бубном, можно придумать стишок под пьесу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573635"/>
            <a:ext cx="6699290" cy="50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07096" y="116632"/>
            <a:ext cx="8136904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Игра-песня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«Кавардак»</a:t>
            </a:r>
            <a: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/>
            </a:r>
            <a:br>
              <a:rPr lang="ru-RU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</a:b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Выполнять движения и действия 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по </a:t>
            </a:r>
            <a:r>
              <a:rPr lang="ru-RU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tilda" pitchFamily="2" charset="0"/>
              </a:rPr>
              <a:t>тексту с хорошим настроением</a:t>
            </a:r>
            <a:endParaRPr lang="ru-RU" sz="31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tilda" pitchFamily="2" charset="0"/>
            </a:endParaRPr>
          </a:p>
        </p:txBody>
      </p:sp>
      <p:pic>
        <p:nvPicPr>
          <p:cNvPr id="6" name="08 Игровой танец Кавардак плюс - автор А. Чугайкина, аранжировка Е. Маканиной, вокал - Ю. Селиверстова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5445224"/>
            <a:ext cx="609600" cy="6096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80928"/>
            <a:ext cx="4248472" cy="375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1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714480" y="1916832"/>
            <a:ext cx="7000925" cy="4353957"/>
            <a:chOff x="607488" y="1344094"/>
            <a:chExt cx="7925326" cy="5189402"/>
          </a:xfrm>
        </p:grpSpPr>
        <p:grpSp>
          <p:nvGrpSpPr>
            <p:cNvPr id="3" name="Группа 1"/>
            <p:cNvGrpSpPr>
              <a:grpSpLocks/>
            </p:cNvGrpSpPr>
            <p:nvPr/>
          </p:nvGrpSpPr>
          <p:grpSpPr bwMode="auto">
            <a:xfrm>
              <a:off x="607488" y="1344094"/>
              <a:ext cx="7925326" cy="4486216"/>
              <a:chOff x="607288" y="-815361"/>
              <a:chExt cx="7925152" cy="5608007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607288" y="-815361"/>
                <a:ext cx="7925152" cy="38519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defRPr/>
                </a:pPr>
                <a:r>
                  <a:rPr lang="ru-RU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Автор </a:t>
                </a:r>
                <a:r>
                  <a:rPr lang="ru-RU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шаблона:</a:t>
                </a:r>
                <a:r>
                  <a:rPr lang="ru-RU" dirty="0" err="1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Фокина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Лидия 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Петровна учитель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начальных 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классов МКОУ </a:t>
                </a:r>
                <a:r>
                  <a:rPr lang="ru-RU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«СОШ ст. Евсино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»</a:t>
                </a:r>
              </a:p>
              <a:p>
                <a:pPr algn="just">
                  <a:defRPr/>
                </a:pPr>
                <a:r>
                  <a:rPr lang="en-US" dirty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  <a:hlinkClick r:id="rId2"/>
                  </a:rPr>
                  <a:t>https://</a:t>
                </a:r>
                <a:r>
                  <a:rPr lang="en-US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  <a:hlinkClick r:id="rId2"/>
                  </a:rPr>
                  <a:t>www.youtube.com/watch?v=3ZvcH14Vshk</a:t>
                </a:r>
                <a:r>
                  <a:rPr lang="ru-RU" dirty="0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 – «Смелый наездник» </a:t>
                </a:r>
                <a:r>
                  <a:rPr lang="ru-RU" dirty="0" err="1" smtClean="0">
                    <a:solidFill>
                      <a:schemeClr val="accent5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onotype Corsiva" pitchFamily="66" charset="0"/>
                  </a:rPr>
                  <a:t>Р.Шуман</a:t>
                </a:r>
                <a:endParaRPr lang="ru-RU" dirty="0" smtClean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endParaRPr>
              </a:p>
              <a:p>
                <a:pPr algn="just">
                  <a:defRPr/>
                </a:pPr>
                <a:r>
                  <a:rPr lang="ru-RU" b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Сайт </a:t>
                </a:r>
                <a:r>
                  <a:rPr lang="en-US" b="1" dirty="0">
                    <a:solidFill>
                      <a:prstClr val="black"/>
                    </a:solidFill>
                    <a:latin typeface="Monotype Corsiva" pitchFamily="66" charset="0"/>
                    <a:hlinkClick r:id="rId3"/>
                  </a:rPr>
                  <a:t>http://linda6035.ucoz.ru/</a:t>
                </a:r>
                <a:r>
                  <a:rPr lang="ru-RU" b="1" dirty="0">
                    <a:solidFill>
                      <a:prstClr val="black"/>
                    </a:solidFill>
                    <a:latin typeface="Monotype Corsiva" pitchFamily="66" charset="0"/>
                  </a:rPr>
                  <a:t>    </a:t>
                </a:r>
                <a:endParaRPr lang="ru-RU" b="1" dirty="0" smtClean="0">
                  <a:solidFill>
                    <a:prstClr val="black"/>
                  </a:solidFill>
                  <a:latin typeface="Monotype Corsiva" pitchFamily="66" charset="0"/>
                </a:endParaRPr>
              </a:p>
              <a:p>
                <a:pPr algn="just">
                  <a:defRPr/>
                </a:pP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 </a:t>
                </a:r>
                <a:r>
                  <a:rPr lang="en-US" b="1" i="1" dirty="0">
                    <a:solidFill>
                      <a:prstClr val="black"/>
                    </a:solidFill>
                    <a:latin typeface="Monotype Corsiva" pitchFamily="66" charset="0"/>
                    <a:hlinkClick r:id="rId4"/>
                  </a:rPr>
                  <a:t>https://</a:t>
                </a:r>
                <a:r>
                  <a:rPr lang="en-US" b="1" i="1" dirty="0" smtClean="0">
                    <a:solidFill>
                      <a:prstClr val="black"/>
                    </a:solidFill>
                    <a:latin typeface="Monotype Corsiva" pitchFamily="66" charset="0"/>
                    <a:hlinkClick r:id="rId4"/>
                  </a:rPr>
                  <a:t>www.youtube.com/watch?v=l0NY_a57Ph8</a:t>
                </a: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– оркестр «Смелый </a:t>
                </a:r>
                <a:r>
                  <a:rPr lang="ru-RU" b="1" i="1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йнаездник</a:t>
                </a:r>
                <a:r>
                  <a:rPr lang="ru-RU" b="1" i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»</a:t>
                </a:r>
              </a:p>
              <a:p>
                <a:pPr algn="just">
                  <a:defRPr/>
                </a:pPr>
                <a:r>
                  <a:rPr lang="en-US" b="1" dirty="0">
                    <a:solidFill>
                      <a:prstClr val="black"/>
                    </a:solidFill>
                    <a:latin typeface="Monotype Corsiva" pitchFamily="66" charset="0"/>
                    <a:hlinkClick r:id="rId5"/>
                  </a:rPr>
                  <a:t>https://</a:t>
                </a:r>
                <a:r>
                  <a:rPr lang="en-US" b="1" dirty="0" smtClean="0">
                    <a:solidFill>
                      <a:prstClr val="black"/>
                    </a:solidFill>
                    <a:latin typeface="Monotype Corsiva" pitchFamily="66" charset="0"/>
                    <a:hlinkClick r:id="rId5"/>
                  </a:rPr>
                  <a:t>www.youtube.com/watch?v=jkq7_2bPFlE</a:t>
                </a:r>
                <a:r>
                  <a:rPr lang="ru-RU" b="1" dirty="0" smtClean="0">
                    <a:solidFill>
                      <a:prstClr val="black"/>
                    </a:solidFill>
                    <a:latin typeface="Monotype Corsiva" pitchFamily="66" charset="0"/>
                  </a:rPr>
                  <a:t> «Маша спит» </a:t>
                </a:r>
                <a:r>
                  <a:rPr lang="ru-RU" b="1" dirty="0" err="1" smtClean="0">
                    <a:solidFill>
                      <a:prstClr val="black"/>
                    </a:solidFill>
                    <a:latin typeface="Monotype Corsiva" pitchFamily="66" charset="0"/>
                  </a:rPr>
                  <a:t>муз.Г.Фрида</a:t>
                </a:r>
                <a:endParaRPr lang="ru-RU" b="1" dirty="0">
                  <a:solidFill>
                    <a:prstClr val="black"/>
                  </a:solidFill>
                  <a:latin typeface="Monotype Corsiva" pitchFamily="66" charset="0"/>
                </a:endParaRPr>
              </a:p>
              <a:p>
                <a:pPr algn="just">
                  <a:defRPr/>
                </a:pPr>
                <a:endParaRPr lang="ru-RU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endParaRPr>
              </a:p>
            </p:txBody>
          </p:sp>
          <p:sp>
            <p:nvSpPr>
              <p:cNvPr id="6" name="Прямоугольник 3"/>
              <p:cNvSpPr>
                <a:spLocks noChangeArrowheads="1"/>
              </p:cNvSpPr>
              <p:nvPr/>
            </p:nvSpPr>
            <p:spPr bwMode="auto">
              <a:xfrm>
                <a:off x="2699547" y="4196516"/>
                <a:ext cx="3628503" cy="596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ru-RU" sz="2000" b="1" dirty="0">
                  <a:solidFill>
                    <a:prstClr val="black"/>
                  </a:solidFill>
                  <a:latin typeface="Monotype Corsiva" pitchFamily="66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411760" y="6093296"/>
              <a:ext cx="5725263" cy="4402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accent5">
                      <a:lumMod val="75000"/>
                    </a:schemeClr>
                  </a:solidFill>
                </a:rPr>
                <a:t>СПАСИБО АВТОРАМ ФОНОВ И КАРТИНОК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34689" y="85161"/>
            <a:ext cx="714919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Интернет-ресурсы: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Бордюр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6"/>
              </a:rPr>
              <a:t>http://img-fotki.yandex.ru/get/9800/134091466.189/0_fa944_dc6be0c1_S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Снежинки 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  <a:hlinkClick r:id="rId7"/>
              </a:rPr>
              <a:t>http://img-fotki.yandex.ru/get/6504/16969765.37/0_68691_2deb58b6_M.png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ru-RU" sz="1400" dirty="0">
              <a:solidFill>
                <a:prstClr val="black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8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1859B"/>
      </a:hlink>
      <a:folHlink>
        <a:srgbClr val="20586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6098</TotalTime>
  <Words>138</Words>
  <Application>Microsoft Office PowerPoint</Application>
  <PresentationFormat>Экран (4:3)</PresentationFormat>
  <Paragraphs>27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</vt:i4>
      </vt:variant>
    </vt:vector>
  </HeadingPairs>
  <TitlesOfParts>
    <vt:vector size="18" baseType="lpstr">
      <vt:lpstr>Arial Unicode MS</vt:lpstr>
      <vt:lpstr>Arial</vt:lpstr>
      <vt:lpstr>Calibri</vt:lpstr>
      <vt:lpstr>Comic Sans MS</vt:lpstr>
      <vt:lpstr>Courier New</vt:lpstr>
      <vt:lpstr>Matilda</vt:lpstr>
      <vt:lpstr>Monotype Corsiva</vt:lpstr>
      <vt:lpstr>Times New Roman</vt:lpstr>
      <vt:lpstr>Wingdings 2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Пение «Песенка про Хомячка» муз.Р.Рустамова вспомнить песню и легко спеть</vt:lpstr>
      <vt:lpstr>Презентация PowerPoint</vt:lpstr>
      <vt:lpstr>Игра-песня «Кавардак» Выполнять движения и действия по тексту с хорошим настроением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 Windows</cp:lastModifiedBy>
  <cp:revision>23</cp:revision>
  <dcterms:created xsi:type="dcterms:W3CDTF">2014-06-24T15:51:35Z</dcterms:created>
  <dcterms:modified xsi:type="dcterms:W3CDTF">2021-03-26T03:55:59Z</dcterms:modified>
</cp:coreProperties>
</file>