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7" r:id="rId3"/>
    <p:sldId id="283" r:id="rId4"/>
    <p:sldId id="282" r:id="rId5"/>
    <p:sldId id="285" r:id="rId6"/>
    <p:sldId id="286" r:id="rId7"/>
    <p:sldId id="284" r:id="rId8"/>
    <p:sldId id="287" r:id="rId9"/>
    <p:sldId id="288" r:id="rId10"/>
    <p:sldId id="290" r:id="rId11"/>
    <p:sldId id="29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5A0A0E-6C52-4F9F-BA06-5145EE3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34" y="6500814"/>
            <a:ext cx="223096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649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>
            <a:extLst>
              <a:ext uri="{FF2B5EF4-FFF2-40B4-BE49-F238E27FC236}">
                <a16:creationId xmlns:a16="http://schemas.microsoft.com/office/drawing/2014/main" id="{4EE23060-93EB-4F26-A618-4C85931EDE29}"/>
              </a:ext>
            </a:extLst>
          </p:cNvPr>
          <p:cNvSpPr/>
          <p:nvPr/>
        </p:nvSpPr>
        <p:spPr>
          <a:xfrm>
            <a:off x="285709" y="1214422"/>
            <a:ext cx="1143008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1714489"/>
            <a:ext cx="10972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302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id="{92D26D5C-4781-4591-B991-E522C72203B8}"/>
              </a:ext>
            </a:extLst>
          </p:cNvPr>
          <p:cNvSpPr/>
          <p:nvPr/>
        </p:nvSpPr>
        <p:spPr>
          <a:xfrm>
            <a:off x="285709" y="1214422"/>
            <a:ext cx="1143008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93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3">
            <a:extLst>
              <a:ext uri="{FF2B5EF4-FFF2-40B4-BE49-F238E27FC236}">
                <a16:creationId xmlns:a16="http://schemas.microsoft.com/office/drawing/2014/main" id="{857934AA-3B73-42A4-84EE-4B23C835E6B0}"/>
              </a:ext>
            </a:extLst>
          </p:cNvPr>
          <p:cNvSpPr/>
          <p:nvPr/>
        </p:nvSpPr>
        <p:spPr>
          <a:xfrm>
            <a:off x="285709" y="1214422"/>
            <a:ext cx="1143008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39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1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545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293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474C320-936E-415A-BF4A-357BF8B6A8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988C8BC-4BCA-4BCB-88FF-E8DE1993D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6251" y="17145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07CAB-BBB9-4B1F-8C62-209824562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144E19-0B59-482C-8BEF-DB2380AD32B0}" type="datetimeFigureOut">
              <a:rPr lang="ru-RU"/>
              <a:pPr>
                <a:defRPr/>
              </a:pPr>
              <a:t>11.11.2020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1C9A7-ACD3-4A7E-A89A-B7F9B761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E5B9B9-67CF-41EF-95C8-680AEF1AB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AE4AEB7-7D12-4BD8-889A-3942DB1911A6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44F17EC0-8B1A-4E1A-8897-FA628AE61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>
            <a:extLst>
              <a:ext uri="{FF2B5EF4-FFF2-40B4-BE49-F238E27FC236}">
                <a16:creationId xmlns:a16="http://schemas.microsoft.com/office/drawing/2014/main" id="{83E77F15-762A-4070-8C39-9CBA4F863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6434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555961B7-49CB-45C0-8956-574374EAA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6364"/>
            <a:ext cx="26670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>
            <a:extLst>
              <a:ext uri="{FF2B5EF4-FFF2-40B4-BE49-F238E27FC236}">
                <a16:creationId xmlns:a16="http://schemas.microsoft.com/office/drawing/2014/main" id="{50652EAA-EA9B-45C5-8F11-5EE522E488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5783264"/>
            <a:ext cx="18161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>
            <a:extLst>
              <a:ext uri="{FF2B5EF4-FFF2-40B4-BE49-F238E27FC236}">
                <a16:creationId xmlns:a16="http://schemas.microsoft.com/office/drawing/2014/main" id="{B096B2A2-7C52-49E9-A43F-B700C4018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000750"/>
            <a:ext cx="13673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>
            <a:extLst>
              <a:ext uri="{FF2B5EF4-FFF2-40B4-BE49-F238E27FC236}">
                <a16:creationId xmlns:a16="http://schemas.microsoft.com/office/drawing/2014/main" id="{CDE5F1B6-63A8-468D-B4E2-3E18E978A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5726114"/>
            <a:ext cx="1911351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">
            <a:extLst>
              <a:ext uri="{FF2B5EF4-FFF2-40B4-BE49-F238E27FC236}">
                <a16:creationId xmlns:a16="http://schemas.microsoft.com/office/drawing/2014/main" id="{A255074C-B9C0-4120-BE68-1EE9234E7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72188"/>
            <a:ext cx="1255184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05E177-E512-442B-8886-1943A75FB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145" y="3954315"/>
            <a:ext cx="6400800" cy="1152525"/>
          </a:xfrm>
        </p:spPr>
        <p:txBody>
          <a:bodyPr rtlCol="0">
            <a:normAutofit fontScale="550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Составила : 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Васильева Анна Александровна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воспитатель</a:t>
            </a:r>
          </a:p>
          <a:p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1942076" y="1888202"/>
            <a:ext cx="7772400" cy="20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«Путешествие в страну сказок»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A5D1F-5363-48CF-8B6A-B2768C18A08E}"/>
              </a:ext>
            </a:extLst>
          </p:cNvPr>
          <p:cNvSpPr txBox="1"/>
          <p:nvPr/>
        </p:nvSpPr>
        <p:spPr>
          <a:xfrm>
            <a:off x="2789655" y="998805"/>
            <a:ext cx="6077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речевому развитию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4269071" y="0"/>
            <a:ext cx="7234086" cy="580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/>
              <a:t>- Спасибо, ребята, теперь я снова расцвел, а все потому, что вы помогли сказочным героям в беде и у нас опять наступил мир!!!!</a:t>
            </a:r>
          </a:p>
          <a:p>
            <a:r>
              <a:rPr lang="ru-RU" sz="2400" dirty="0"/>
              <a:t>- Цветочек, а ты сможешь нам помочь?</a:t>
            </a:r>
          </a:p>
          <a:p>
            <a:r>
              <a:rPr lang="ru-RU" sz="2400" dirty="0"/>
              <a:t>- Конечно.</a:t>
            </a:r>
          </a:p>
          <a:p>
            <a:r>
              <a:rPr lang="ru-RU" sz="2400" dirty="0"/>
              <a:t>- Ребята, наши мамы и папы сейчас на работе и не смогли познакомиться с наши волшебным цветочком, давайте мы их познакомим вечером, когда они за вами придут в садик.</a:t>
            </a:r>
          </a:p>
          <a:p>
            <a:r>
              <a:rPr lang="ru-RU" sz="2400" dirty="0"/>
              <a:t>Поставить цветочек в уголок родителей.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D3D0F6-7E1F-4CAA-990B-8EF5E0AF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3" y="450166"/>
            <a:ext cx="3580228" cy="35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E270575-F687-4470-84E3-F34FD11ED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9"/>
          <a:stretch/>
        </p:blipFill>
        <p:spPr bwMode="auto">
          <a:xfrm>
            <a:off x="688843" y="4030394"/>
            <a:ext cx="3580228" cy="21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031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B6D2C924-2905-451D-B564-71BDAA51B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296" y="1311811"/>
            <a:ext cx="8534400" cy="240205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Рефлексия:</a:t>
            </a:r>
          </a:p>
          <a:p>
            <a:r>
              <a:rPr lang="ru-RU" dirty="0">
                <a:solidFill>
                  <a:schemeClr val="tx1"/>
                </a:solidFill>
              </a:rPr>
              <a:t>-	Ребята, где мы с вами были? </a:t>
            </a:r>
          </a:p>
          <a:p>
            <a:r>
              <a:rPr lang="ru-RU" dirty="0">
                <a:solidFill>
                  <a:schemeClr val="tx1"/>
                </a:solidFill>
              </a:rPr>
              <a:t>-   В каких сказках побывали? </a:t>
            </a:r>
          </a:p>
          <a:p>
            <a:r>
              <a:rPr lang="ru-RU" dirty="0">
                <a:solidFill>
                  <a:schemeClr val="tx1"/>
                </a:solidFill>
              </a:rPr>
              <a:t>-   О каких правах вы сегодня узнали?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8781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1339516" y="-208547"/>
            <a:ext cx="9512968" cy="5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- Здравствуйте, ребята. Сегодня мы с вами отправимся в путешествие по сказкам; </a:t>
            </a:r>
          </a:p>
          <a:p>
            <a:r>
              <a:rPr lang="ru-RU" sz="3200" dirty="0"/>
              <a:t>- Закройте глазки, сейчас мы отправимся в сказку (музыка «Ночное чудо»).</a:t>
            </a:r>
          </a:p>
          <a:p>
            <a:r>
              <a:rPr lang="ru-RU" sz="3200" dirty="0"/>
              <a:t>Теперь скажем все вместе: «Раз, два, три»- и откроем глаза.</a:t>
            </a:r>
          </a:p>
          <a:p>
            <a:r>
              <a:rPr lang="ru-RU" sz="3200" dirty="0"/>
              <a:t>- А вот и наш первый сказочный герой - это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2807368" y="-487109"/>
            <a:ext cx="9384632" cy="58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/>
              <a:t>- Волшебный цветочек. Как твое имя?</a:t>
            </a:r>
          </a:p>
          <a:p>
            <a:r>
              <a:rPr lang="ru-RU" sz="2400" dirty="0"/>
              <a:t>- Моё имя Конвенция.</a:t>
            </a:r>
          </a:p>
          <a:p>
            <a:r>
              <a:rPr lang="ru-RU" sz="2400" dirty="0"/>
              <a:t>- Какое интересное имя, цветочек расскажи ребятам, что такое Конвенция?</a:t>
            </a:r>
          </a:p>
          <a:p>
            <a:r>
              <a:rPr lang="ru-RU" sz="2400" dirty="0"/>
              <a:t>- </a:t>
            </a:r>
            <a:r>
              <a:rPr lang="ru-RU" sz="2400" b="1" i="1" dirty="0"/>
              <a:t>Конвенция - это такая небольшая книга, где написаны права детей, то есть то, что вам, детям, можно делать.</a:t>
            </a:r>
          </a:p>
          <a:p>
            <a:r>
              <a:rPr lang="ru-RU" sz="2400" dirty="0"/>
              <a:t>- Смотрите, а у нашего цветочка нет лепестков.</a:t>
            </a:r>
          </a:p>
          <a:p>
            <a:r>
              <a:rPr lang="ru-RU" sz="2400" dirty="0"/>
              <a:t>- Цветочек, а где твои лепестки?</a:t>
            </a:r>
          </a:p>
          <a:p>
            <a:r>
              <a:rPr lang="ru-RU" sz="2400" dirty="0"/>
              <a:t>- На нашу сказочную страну налетел ураган, все мои лепестки сорвало сильным ветром и раскидало по разным сказкам, а на моих лепестках были написаны детские права. </a:t>
            </a:r>
          </a:p>
          <a:p>
            <a:r>
              <a:rPr lang="ru-RU" sz="2400" dirty="0"/>
              <a:t>- Цветочек, а как же мы может тебе помочь?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254D807-A398-4580-BDDD-8453FFCF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2" y="218744"/>
            <a:ext cx="2421188" cy="29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03B4B52-B003-41AD-B2E0-1C442958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2" y="0"/>
            <a:ext cx="2421188" cy="2021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947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3641560" y="-320842"/>
            <a:ext cx="7170820" cy="62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Ураган оставил мне лишь книги со сказками (воспитатель достает из-за стола большую сумку с книгами), в которых спрятаны мои лепестки. Чтобы лепесток вышел из сказки, нужно помочь героям, которые попали в беду. Но вот огорчение, я не умею читать и совсем не знаю этих сказок. (плач).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запись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 плачь цветочек, мы с ребятами читали много сказок и наверняка сможем тебе помочь.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Ребята поможем цветочку?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Да!!!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B54833-3A52-4060-A842-A9072406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1" y="1197312"/>
            <a:ext cx="3115381" cy="37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FDF0B6B-D052-4AA0-A58C-1A18E41F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0" y="510566"/>
            <a:ext cx="3115381" cy="3115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236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68000" cy="34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/>
              <a:t>Первая сказка </a:t>
            </a:r>
            <a:r>
              <a:rPr lang="ru-RU" sz="2800" b="1" dirty="0"/>
              <a:t>«Волк и семеро козлят»</a:t>
            </a:r>
            <a:r>
              <a:rPr lang="ru-RU" sz="2800" dirty="0"/>
              <a:t>: ребята кто попал в беду в сказке «Волк и семеро козлят?</a:t>
            </a:r>
          </a:p>
          <a:p>
            <a:r>
              <a:rPr lang="ru-RU" sz="2800" dirty="0"/>
              <a:t>- Коза с козлятками.</a:t>
            </a:r>
          </a:p>
          <a:p>
            <a:r>
              <a:rPr lang="ru-RU" sz="2800" dirty="0"/>
              <a:t>- Что с ними произошло?</a:t>
            </a:r>
          </a:p>
          <a:p>
            <a:r>
              <a:rPr lang="ru-RU" sz="2800" dirty="0"/>
              <a:t>-  Волк обманул их и съел.</a:t>
            </a:r>
          </a:p>
          <a:p>
            <a:r>
              <a:rPr lang="ru-RU" sz="2800" dirty="0"/>
              <a:t>- Вот первый лепесток давайте прикрепим его цветочку.</a:t>
            </a:r>
          </a:p>
          <a:p>
            <a:r>
              <a:rPr lang="ru-RU" sz="2800" dirty="0"/>
              <a:t>-  Молодцы!!! </a:t>
            </a:r>
            <a:r>
              <a:rPr lang="ru-RU" sz="2800" b="1" i="1" dirty="0"/>
              <a:t>Каждый ребенок, и вы тоже, имеет право на жизнь.</a:t>
            </a:r>
            <a:endParaRPr lang="ru-RU" sz="2800" i="1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D40F30A0-C573-4F18-BE52-17BFC7414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0"/>
          <a:stretch/>
        </p:blipFill>
        <p:spPr bwMode="auto">
          <a:xfrm>
            <a:off x="6096000" y="3797967"/>
            <a:ext cx="6096000" cy="30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17F6B81-4C58-4F30-9846-76E54791E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6"/>
          <a:stretch/>
        </p:blipFill>
        <p:spPr bwMode="auto">
          <a:xfrm>
            <a:off x="1176253" y="4788569"/>
            <a:ext cx="2421188" cy="12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B1F4701-685E-4B4D-8CB1-BFC25804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69" y="3789191"/>
            <a:ext cx="1342357" cy="999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>
            <a:extLst>
              <a:ext uri="{FF2B5EF4-FFF2-40B4-BE49-F238E27FC236}">
                <a16:creationId xmlns:a16="http://schemas.microsoft.com/office/drawing/2014/main" id="{CBFFD09B-3D6B-4DF4-AED6-F112E402AACB}"/>
              </a:ext>
            </a:extLst>
          </p:cNvPr>
          <p:cNvSpPr/>
          <p:nvPr/>
        </p:nvSpPr>
        <p:spPr>
          <a:xfrm rot="5137910">
            <a:off x="882104" y="3030753"/>
            <a:ext cx="999378" cy="1075490"/>
          </a:xfrm>
          <a:prstGeom prst="teardro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086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7491663" cy="55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/>
              <a:t>                    Книга </a:t>
            </a:r>
            <a:r>
              <a:rPr lang="ru-RU" sz="2000" b="1" dirty="0"/>
              <a:t>«Золушка».</a:t>
            </a:r>
          </a:p>
          <a:p>
            <a:pPr algn="l"/>
            <a:r>
              <a:rPr lang="ru-RU" sz="2000" b="1" dirty="0"/>
              <a:t>-  </a:t>
            </a:r>
            <a:r>
              <a:rPr lang="ru-RU" sz="2000" dirty="0"/>
              <a:t>Ребята, а кого обидели в сказке «Золушка»?</a:t>
            </a:r>
          </a:p>
          <a:p>
            <a:pPr algn="l"/>
            <a:r>
              <a:rPr lang="ru-RU" sz="2000" dirty="0"/>
              <a:t>- Девочку по имени Золушка.</a:t>
            </a:r>
          </a:p>
          <a:p>
            <a:pPr algn="l"/>
            <a:r>
              <a:rPr lang="ru-RU" sz="2000" dirty="0"/>
              <a:t>-  Что с ней произошло?</a:t>
            </a:r>
          </a:p>
          <a:p>
            <a:pPr algn="l"/>
            <a:r>
              <a:rPr lang="ru-RU" sz="2000" dirty="0"/>
              <a:t>- Мачеха со своими дочками заставляли ее много работать и не давали ей совсем  отдыхать.</a:t>
            </a:r>
          </a:p>
          <a:p>
            <a:pPr algn="l"/>
            <a:r>
              <a:rPr lang="ru-RU" sz="2000" dirty="0"/>
              <a:t>Молодцы ребята, а вот и второй лепесток!!! </a:t>
            </a:r>
            <a:r>
              <a:rPr lang="ru-RU" sz="2000" b="1" i="1" dirty="0"/>
              <a:t>Ребенок имеет право на защиту от выполнения любого труда, который может угрожать его здоровью или стать препятствием в получении образования. </a:t>
            </a:r>
            <a:endParaRPr lang="ru-RU" sz="2000" dirty="0"/>
          </a:p>
          <a:p>
            <a:pPr algn="l"/>
            <a:r>
              <a:rPr lang="ru-RU" sz="2000" dirty="0"/>
              <a:t>- Куда очень хотела попасть Золушка?</a:t>
            </a:r>
          </a:p>
          <a:p>
            <a:pPr algn="l"/>
            <a:r>
              <a:rPr lang="ru-RU" sz="2000" dirty="0"/>
              <a:t>- На бал к королю.</a:t>
            </a:r>
          </a:p>
          <a:p>
            <a:pPr algn="l"/>
            <a:r>
              <a:rPr lang="ru-RU" sz="2000" dirty="0"/>
              <a:t>- Она пошла на бал? </a:t>
            </a:r>
          </a:p>
          <a:p>
            <a:pPr algn="l"/>
            <a:r>
              <a:rPr lang="ru-RU" sz="2000" dirty="0"/>
              <a:t>- Да.</a:t>
            </a:r>
          </a:p>
          <a:p>
            <a:pPr algn="l"/>
            <a:r>
              <a:rPr lang="ru-RU" sz="2000" dirty="0"/>
              <a:t>- Как ей это удалось?</a:t>
            </a:r>
          </a:p>
          <a:p>
            <a:pPr algn="l"/>
            <a:r>
              <a:rPr lang="ru-RU" sz="2000" dirty="0"/>
              <a:t>-  Добрая Фея ей помогла.</a:t>
            </a:r>
          </a:p>
          <a:p>
            <a:pPr algn="l"/>
            <a:r>
              <a:rPr lang="ru-RU" sz="2000" dirty="0"/>
              <a:t>Вот третий лепесток: </a:t>
            </a:r>
            <a:r>
              <a:rPr lang="ru-RU" sz="2000" b="1" i="1" dirty="0"/>
              <a:t>Каждый ребенок имеет право на отдых и свободное время, право участвовать в играх…</a:t>
            </a:r>
            <a:endParaRPr lang="ru-R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FE646-2425-4DCF-B9A7-92621A59A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6"/>
          <a:stretch/>
        </p:blipFill>
        <p:spPr bwMode="auto">
          <a:xfrm>
            <a:off x="8635832" y="5654843"/>
            <a:ext cx="2421188" cy="12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A9D1A-4F1D-4097-BCE6-6A99D08F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47" y="4655465"/>
            <a:ext cx="1342357" cy="999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5">
            <a:extLst>
              <a:ext uri="{FF2B5EF4-FFF2-40B4-BE49-F238E27FC236}">
                <a16:creationId xmlns:a16="http://schemas.microsoft.com/office/drawing/2014/main" id="{AA0EC2E9-3FAA-49E1-B5CD-72970EA4442D}"/>
              </a:ext>
            </a:extLst>
          </p:cNvPr>
          <p:cNvSpPr/>
          <p:nvPr/>
        </p:nvSpPr>
        <p:spPr>
          <a:xfrm rot="5400000">
            <a:off x="8405851" y="3758400"/>
            <a:ext cx="999378" cy="1075490"/>
          </a:xfrm>
          <a:prstGeom prst="teardro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>
            <a:extLst>
              <a:ext uri="{FF2B5EF4-FFF2-40B4-BE49-F238E27FC236}">
                <a16:creationId xmlns:a16="http://schemas.microsoft.com/office/drawing/2014/main" id="{D06B5744-D9F3-431A-9A4A-184A01AFF2AA}"/>
              </a:ext>
            </a:extLst>
          </p:cNvPr>
          <p:cNvSpPr/>
          <p:nvPr/>
        </p:nvSpPr>
        <p:spPr>
          <a:xfrm rot="10800000">
            <a:off x="10397124" y="3783726"/>
            <a:ext cx="999378" cy="107549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9B669B03-2E65-4478-935A-15E7F9FEDA10}"/>
              </a:ext>
            </a:extLst>
          </p:cNvPr>
          <p:cNvSpPr/>
          <p:nvPr/>
        </p:nvSpPr>
        <p:spPr>
          <a:xfrm rot="8579505">
            <a:off x="9422790" y="3399280"/>
            <a:ext cx="999378" cy="1075490"/>
          </a:xfrm>
          <a:prstGeom prst="teardrop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66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717452" y="0"/>
            <a:ext cx="10311618" cy="62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«Зрительная гимнастика.»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стоит осенний лес!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нем много сказок и чудес!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(Выполняют круговые движения глазами)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Слева - сосны, справа – ели.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(Выполняют движения глазами влево – вправо).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Дятел сверху, тук да тук.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(Выполняют движения глазами вверх – вниз).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Глазки ты закрой – открой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скорей бегом домой.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94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140676" y="-506438"/>
            <a:ext cx="6350865" cy="62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/>
              <a:t>Книга </a:t>
            </a:r>
            <a:r>
              <a:rPr lang="ru-RU" sz="2400" b="1" dirty="0"/>
              <a:t>«Айболит»</a:t>
            </a:r>
            <a:endParaRPr lang="ru-RU" sz="2400" dirty="0"/>
          </a:p>
          <a:p>
            <a:r>
              <a:rPr lang="ru-RU" sz="2400" dirty="0"/>
              <a:t>- Дима, скажи, а эта сказка про кого?</a:t>
            </a:r>
          </a:p>
          <a:p>
            <a:r>
              <a:rPr lang="ru-RU" sz="2400" dirty="0"/>
              <a:t>- Про доктора Айболита.</a:t>
            </a:r>
          </a:p>
          <a:p>
            <a:r>
              <a:rPr lang="ru-RU" sz="2400" dirty="0"/>
              <a:t>- Что делал Айболит?</a:t>
            </a:r>
          </a:p>
          <a:p>
            <a:r>
              <a:rPr lang="ru-RU" sz="2400" dirty="0"/>
              <a:t>- Помогал больным зверям.</a:t>
            </a:r>
          </a:p>
          <a:p>
            <a:r>
              <a:rPr lang="ru-RU" sz="2400" dirty="0"/>
              <a:t>- Кто же тогда в этой сказке попал в беду?</a:t>
            </a:r>
          </a:p>
          <a:p>
            <a:r>
              <a:rPr lang="ru-RU" sz="2400" dirty="0"/>
              <a:t>- В далекой стране Лимпопо не было доктора, и никто не мог помочь бедным больным животным.</a:t>
            </a:r>
          </a:p>
          <a:p>
            <a:r>
              <a:rPr lang="ru-RU" sz="2400" dirty="0"/>
              <a:t>Из книги вылетает четвертый лепесток (музыка «Звуки ветра») </a:t>
            </a:r>
            <a:r>
              <a:rPr lang="ru-RU" sz="2400" b="1" i="1" dirty="0"/>
              <a:t>Каждый ребенок имеет право на лечение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E8697-A7D6-4D70-9820-37CE7A1F1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6"/>
          <a:stretch/>
        </p:blipFill>
        <p:spPr bwMode="auto">
          <a:xfrm>
            <a:off x="8943528" y="5148404"/>
            <a:ext cx="2421188" cy="12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87C5B-CD7E-47A9-B2A9-9E7E6D36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70" y="4180964"/>
            <a:ext cx="1342357" cy="999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5">
            <a:extLst>
              <a:ext uri="{FF2B5EF4-FFF2-40B4-BE49-F238E27FC236}">
                <a16:creationId xmlns:a16="http://schemas.microsoft.com/office/drawing/2014/main" id="{304B8F40-BB52-4219-8EE2-28CD856130DA}"/>
              </a:ext>
            </a:extLst>
          </p:cNvPr>
          <p:cNvSpPr/>
          <p:nvPr/>
        </p:nvSpPr>
        <p:spPr>
          <a:xfrm rot="5400000">
            <a:off x="8813620" y="3283643"/>
            <a:ext cx="999378" cy="1075490"/>
          </a:xfrm>
          <a:prstGeom prst="teardro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>
            <a:extLst>
              <a:ext uri="{FF2B5EF4-FFF2-40B4-BE49-F238E27FC236}">
                <a16:creationId xmlns:a16="http://schemas.microsoft.com/office/drawing/2014/main" id="{E67DDFE5-734F-4367-AE8D-CE585CF4EABD}"/>
              </a:ext>
            </a:extLst>
          </p:cNvPr>
          <p:cNvSpPr/>
          <p:nvPr/>
        </p:nvSpPr>
        <p:spPr>
          <a:xfrm rot="8579505">
            <a:off x="9754222" y="2967218"/>
            <a:ext cx="999378" cy="1075490"/>
          </a:xfrm>
          <a:prstGeom prst="teardrop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51B2FB77-112B-4010-8653-AEAF05B0ABB5}"/>
              </a:ext>
            </a:extLst>
          </p:cNvPr>
          <p:cNvSpPr/>
          <p:nvPr/>
        </p:nvSpPr>
        <p:spPr>
          <a:xfrm rot="10800000">
            <a:off x="10724350" y="3267238"/>
            <a:ext cx="999378" cy="107549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апля 1">
            <a:extLst>
              <a:ext uri="{FF2B5EF4-FFF2-40B4-BE49-F238E27FC236}">
                <a16:creationId xmlns:a16="http://schemas.microsoft.com/office/drawing/2014/main" id="{0E7756A4-1793-41A5-A846-2723FE5AD301}"/>
              </a:ext>
            </a:extLst>
          </p:cNvPr>
          <p:cNvSpPr/>
          <p:nvPr/>
        </p:nvSpPr>
        <p:spPr>
          <a:xfrm rot="2444047">
            <a:off x="8488935" y="4269146"/>
            <a:ext cx="1030009" cy="1035391"/>
          </a:xfrm>
          <a:prstGeom prst="teardrop">
            <a:avLst>
              <a:gd name="adj" fmla="val 86472"/>
            </a:avLst>
          </a:prstGeom>
          <a:solidFill>
            <a:srgbClr val="21FC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85ECE4-3172-4E1A-95A3-7E912D68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846" r="10962" b="4616"/>
          <a:stretch/>
        </p:blipFill>
        <p:spPr bwMode="auto">
          <a:xfrm>
            <a:off x="6937098" y="66105"/>
            <a:ext cx="2677551" cy="32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132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D679D8-4BC8-49DF-B824-1F1E6795837C}"/>
              </a:ext>
            </a:extLst>
          </p:cNvPr>
          <p:cNvSpPr txBox="1">
            <a:spLocks/>
          </p:cNvSpPr>
          <p:nvPr/>
        </p:nvSpPr>
        <p:spPr bwMode="auto">
          <a:xfrm>
            <a:off x="4734013" y="-398702"/>
            <a:ext cx="6865032" cy="46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/>
              <a:t>Книга</a:t>
            </a:r>
            <a:r>
              <a:rPr lang="ru-RU" dirty="0"/>
              <a:t> </a:t>
            </a:r>
            <a:r>
              <a:rPr lang="ru-RU" sz="2400" b="1" dirty="0"/>
              <a:t>«Петушок-золотой гребешок</a:t>
            </a:r>
            <a:endParaRPr lang="ru-RU" sz="2400" dirty="0"/>
          </a:p>
          <a:p>
            <a:r>
              <a:rPr lang="ru-RU" sz="2400" dirty="0"/>
              <a:t>- Ребята, а кого в этой сказке обидела лиса?</a:t>
            </a:r>
          </a:p>
          <a:p>
            <a:r>
              <a:rPr lang="ru-RU" sz="2400" dirty="0"/>
              <a:t>Дети: Лиса унесла из домика петушка к себе в лес.</a:t>
            </a:r>
          </a:p>
          <a:p>
            <a:r>
              <a:rPr lang="ru-RU" sz="2400" dirty="0"/>
              <a:t>Включается музыка («Звуки ветра») и из книги вылетает последний лепесток: </a:t>
            </a:r>
            <a:r>
              <a:rPr lang="ru-RU" sz="2400" b="1" i="1" dirty="0"/>
              <a:t>Ребенок имеет право на защиту от всех видов физического или психологического насилия….</a:t>
            </a:r>
            <a:r>
              <a:rPr lang="ru-RU" sz="2400" dirty="0"/>
              <a:t>- воспитатель прикрепляет последний лепесток на цветочек.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DFFF45-0F71-4767-A6BF-F7D5BF09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0" y="115986"/>
            <a:ext cx="4559193" cy="33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CFDE4BF-AC9A-4FE2-B935-8701C8F2C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6"/>
          <a:stretch/>
        </p:blipFill>
        <p:spPr bwMode="auto">
          <a:xfrm>
            <a:off x="4047972" y="5654843"/>
            <a:ext cx="2421188" cy="12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2C627C-D853-458F-82A5-5B5AB81D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13" y="4655465"/>
            <a:ext cx="1342357" cy="999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апля 6">
            <a:extLst>
              <a:ext uri="{FF2B5EF4-FFF2-40B4-BE49-F238E27FC236}">
                <a16:creationId xmlns:a16="http://schemas.microsoft.com/office/drawing/2014/main" id="{4174F5FC-D038-4E90-B001-A15168007D9D}"/>
              </a:ext>
            </a:extLst>
          </p:cNvPr>
          <p:cNvSpPr/>
          <p:nvPr/>
        </p:nvSpPr>
        <p:spPr>
          <a:xfrm rot="1814934">
            <a:off x="3677784" y="4961343"/>
            <a:ext cx="1030009" cy="1035391"/>
          </a:xfrm>
          <a:prstGeom prst="teardrop">
            <a:avLst>
              <a:gd name="adj" fmla="val 86472"/>
            </a:avLst>
          </a:prstGeom>
          <a:solidFill>
            <a:srgbClr val="21FC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B2BBE22D-A3F9-4B30-B557-1322368888C4}"/>
              </a:ext>
            </a:extLst>
          </p:cNvPr>
          <p:cNvSpPr/>
          <p:nvPr/>
        </p:nvSpPr>
        <p:spPr>
          <a:xfrm rot="5131831">
            <a:off x="3803761" y="3913941"/>
            <a:ext cx="999378" cy="1075490"/>
          </a:xfrm>
          <a:prstGeom prst="teardro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>
            <a:extLst>
              <a:ext uri="{FF2B5EF4-FFF2-40B4-BE49-F238E27FC236}">
                <a16:creationId xmlns:a16="http://schemas.microsoft.com/office/drawing/2014/main" id="{5B523961-14E4-4F17-BAC9-7EBE0D7BDD23}"/>
              </a:ext>
            </a:extLst>
          </p:cNvPr>
          <p:cNvSpPr/>
          <p:nvPr/>
        </p:nvSpPr>
        <p:spPr>
          <a:xfrm rot="8204217">
            <a:off x="4758877" y="3522849"/>
            <a:ext cx="999378" cy="1075490"/>
          </a:xfrm>
          <a:prstGeom prst="teardrop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BDED59AB-8648-4077-9385-354914D818B0}"/>
              </a:ext>
            </a:extLst>
          </p:cNvPr>
          <p:cNvSpPr/>
          <p:nvPr/>
        </p:nvSpPr>
        <p:spPr>
          <a:xfrm rot="10800000">
            <a:off x="5805977" y="3757795"/>
            <a:ext cx="999378" cy="107549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апля 1">
            <a:extLst>
              <a:ext uri="{FF2B5EF4-FFF2-40B4-BE49-F238E27FC236}">
                <a16:creationId xmlns:a16="http://schemas.microsoft.com/office/drawing/2014/main" id="{0BC287E3-85E4-4B35-9E55-0780240EC5BB}"/>
              </a:ext>
            </a:extLst>
          </p:cNvPr>
          <p:cNvSpPr/>
          <p:nvPr/>
        </p:nvSpPr>
        <p:spPr>
          <a:xfrm rot="14052580">
            <a:off x="6172033" y="4841921"/>
            <a:ext cx="1115768" cy="962763"/>
          </a:xfrm>
          <a:prstGeom prst="teardrop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796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то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763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Лето анимированный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q</cp:lastModifiedBy>
  <cp:revision>18</cp:revision>
  <dcterms:created xsi:type="dcterms:W3CDTF">2020-11-09T16:23:46Z</dcterms:created>
  <dcterms:modified xsi:type="dcterms:W3CDTF">2020-11-11T10:37:08Z</dcterms:modified>
</cp:coreProperties>
</file>