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6" r:id="rId4"/>
    <p:sldId id="260" r:id="rId5"/>
    <p:sldId id="272" r:id="rId6"/>
    <p:sldId id="265" r:id="rId7"/>
    <p:sldId id="264" r:id="rId8"/>
    <p:sldId id="263" r:id="rId9"/>
    <p:sldId id="262" r:id="rId10"/>
    <p:sldId id="261" r:id="rId11"/>
    <p:sldId id="267" r:id="rId12"/>
    <p:sldId id="268" r:id="rId13"/>
    <p:sldId id="271" r:id="rId14"/>
    <p:sldId id="270" r:id="rId15"/>
    <p:sldId id="269" r:id="rId1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4" d="100"/>
          <a:sy n="74" d="100"/>
        </p:scale>
        <p:origin x="129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03.11.2020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03.11.2020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2050" name="Picture 2" descr="https://ds03.infourok.ru/uploads/ex/0b89/00054f30-5b398c36/1/hello_html_2950fb29.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Прямоугольник 4"/>
          <p:cNvSpPr/>
          <p:nvPr/>
        </p:nvSpPr>
        <p:spPr>
          <a:xfrm>
            <a:off x="2411760" y="5157192"/>
            <a:ext cx="4572000" cy="830997"/>
          </a:xfrm>
          <a:prstGeom prst="rect">
            <a:avLst/>
          </a:prstGeom>
        </p:spPr>
        <p:txBody>
          <a:bodyPr>
            <a:spAutoFit/>
          </a:bodyPr>
          <a:lstStyle/>
          <a:p>
            <a:pPr algn="ctr"/>
            <a:r>
              <a:rPr lang="ru-RU" sz="2400" b="1" dirty="0" smtClean="0">
                <a:solidFill>
                  <a:srgbClr val="FF0000"/>
                </a:solidFill>
                <a:latin typeface="Times New Roman" panose="02020603050405020304" pitchFamily="18" charset="0"/>
                <a:cs typeface="Times New Roman" panose="02020603050405020304" pitchFamily="18" charset="0"/>
              </a:rPr>
              <a:t>Познавательное занятие</a:t>
            </a:r>
          </a:p>
          <a:p>
            <a:pPr algn="ctr"/>
            <a:r>
              <a:rPr lang="ru-RU" sz="2400" b="1" dirty="0" smtClean="0">
                <a:solidFill>
                  <a:srgbClr val="FF0000"/>
                </a:solidFill>
                <a:latin typeface="Times New Roman" panose="02020603050405020304" pitchFamily="18" charset="0"/>
                <a:cs typeface="Times New Roman" panose="02020603050405020304" pitchFamily="18" charset="0"/>
              </a:rPr>
              <a:t> в старшей группе</a:t>
            </a:r>
            <a:endParaRPr lang="ru-RU" sz="2400" b="1" dirty="0">
              <a:solidFill>
                <a:srgbClr val="FF0000"/>
              </a:solidFill>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7164288" y="5733256"/>
            <a:ext cx="2213992" cy="923330"/>
          </a:xfrm>
          <a:prstGeom prst="rect">
            <a:avLst/>
          </a:prstGeom>
        </p:spPr>
        <p:txBody>
          <a:bodyPr wrap="square">
            <a:spAutoFit/>
          </a:bodyPr>
          <a:lstStyle/>
          <a:p>
            <a:r>
              <a:rPr lang="ru-RU" b="1" dirty="0" smtClean="0">
                <a:latin typeface="Times New Roman" panose="02020603050405020304" pitchFamily="18" charset="0"/>
                <a:cs typeface="Times New Roman" panose="02020603050405020304" pitchFamily="18" charset="0"/>
              </a:rPr>
              <a:t>Подготовили: </a:t>
            </a:r>
          </a:p>
          <a:p>
            <a:r>
              <a:rPr lang="ru-RU" dirty="0" err="1" smtClean="0">
                <a:latin typeface="Times New Roman" panose="02020603050405020304" pitchFamily="18" charset="0"/>
                <a:cs typeface="Times New Roman" panose="02020603050405020304" pitchFamily="18" charset="0"/>
              </a:rPr>
              <a:t>Аллабердина</a:t>
            </a:r>
            <a:r>
              <a:rPr lang="ru-RU" dirty="0" smtClean="0">
                <a:latin typeface="Times New Roman" panose="02020603050405020304" pitchFamily="18" charset="0"/>
                <a:cs typeface="Times New Roman" panose="02020603050405020304" pitchFamily="18" charset="0"/>
              </a:rPr>
              <a:t> Р.З</a:t>
            </a:r>
          </a:p>
          <a:p>
            <a:r>
              <a:rPr lang="ru-RU" dirty="0" err="1" smtClean="0">
                <a:latin typeface="Times New Roman" panose="02020603050405020304" pitchFamily="18" charset="0"/>
                <a:cs typeface="Times New Roman" panose="02020603050405020304" pitchFamily="18" charset="0"/>
              </a:rPr>
              <a:t>Тонконогова</a:t>
            </a:r>
            <a:r>
              <a:rPr lang="ru-RU" dirty="0" smtClean="0">
                <a:latin typeface="Times New Roman" panose="02020603050405020304" pitchFamily="18" charset="0"/>
                <a:cs typeface="Times New Roman" panose="02020603050405020304" pitchFamily="18" charset="0"/>
              </a:rPr>
              <a:t> М.А</a:t>
            </a:r>
            <a:endParaRPr lang="ru-RU"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5" name="Прямоугольник 4"/>
          <p:cNvSpPr/>
          <p:nvPr/>
        </p:nvSpPr>
        <p:spPr>
          <a:xfrm>
            <a:off x="2411760" y="548680"/>
            <a:ext cx="3779304" cy="400110"/>
          </a:xfrm>
          <a:prstGeom prst="rect">
            <a:avLst/>
          </a:prstGeom>
        </p:spPr>
        <p:txBody>
          <a:bodyPr wrap="none">
            <a:spAutoFit/>
          </a:bodyPr>
          <a:lstStyle/>
          <a:p>
            <a:r>
              <a:rPr lang="ru-RU" sz="2000" dirty="0" smtClean="0"/>
              <a:t>Столица нашей Родины- Москва </a:t>
            </a:r>
            <a:endParaRPr lang="ru-RU" sz="2000" dirty="0"/>
          </a:p>
        </p:txBody>
      </p:sp>
      <p:pic>
        <p:nvPicPr>
          <p:cNvPr id="22530" name="Picture 2" descr="https://globusmira.ru/wp-content/uploads/2019/07/s1200-1-1.jpg"/>
          <p:cNvPicPr>
            <a:picLocks noChangeAspect="1" noChangeArrowheads="1"/>
          </p:cNvPicPr>
          <p:nvPr/>
        </p:nvPicPr>
        <p:blipFill>
          <a:blip r:embed="rId3" cstate="print"/>
          <a:srcRect/>
          <a:stretch>
            <a:fillRect/>
          </a:stretch>
        </p:blipFill>
        <p:spPr bwMode="auto">
          <a:xfrm>
            <a:off x="683568" y="1052736"/>
            <a:ext cx="3469394" cy="2304256"/>
          </a:xfrm>
          <a:prstGeom prst="rect">
            <a:avLst/>
          </a:prstGeom>
          <a:noFill/>
        </p:spPr>
      </p:pic>
      <p:pic>
        <p:nvPicPr>
          <p:cNvPr id="22532" name="Picture 4" descr="https://www.vladtime.ru/uploads/posts/2017-03/1489770919_efd64ca7f46b20e5eadb4ca7e0496b56.jpg"/>
          <p:cNvPicPr>
            <a:picLocks noChangeAspect="1" noChangeArrowheads="1"/>
          </p:cNvPicPr>
          <p:nvPr/>
        </p:nvPicPr>
        <p:blipFill>
          <a:blip r:embed="rId4" cstate="print"/>
          <a:srcRect/>
          <a:stretch>
            <a:fillRect/>
          </a:stretch>
        </p:blipFill>
        <p:spPr bwMode="auto">
          <a:xfrm>
            <a:off x="4716016" y="1052736"/>
            <a:ext cx="3399323" cy="2304256"/>
          </a:xfrm>
          <a:prstGeom prst="rect">
            <a:avLst/>
          </a:prstGeom>
          <a:noFill/>
        </p:spPr>
      </p:pic>
      <p:pic>
        <p:nvPicPr>
          <p:cNvPr id="22534" name="Picture 6" descr="https://msk24city.ru/wp-content/uploads/2017/10/moscow-stolitsa.jpg"/>
          <p:cNvPicPr>
            <a:picLocks noChangeAspect="1" noChangeArrowheads="1"/>
          </p:cNvPicPr>
          <p:nvPr/>
        </p:nvPicPr>
        <p:blipFill>
          <a:blip r:embed="rId5" cstate="print"/>
          <a:srcRect/>
          <a:stretch>
            <a:fillRect/>
          </a:stretch>
        </p:blipFill>
        <p:spPr bwMode="auto">
          <a:xfrm>
            <a:off x="2123728" y="3501008"/>
            <a:ext cx="4824536" cy="3141741"/>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29698" name="Picture 2" descr="https://i.pinimg.com/736x/d6/1e/9d/d61e9dda9effa4d453bfc6f4d09c9998.jpg"/>
          <p:cNvPicPr>
            <a:picLocks noChangeAspect="1" noChangeArrowheads="1"/>
          </p:cNvPicPr>
          <p:nvPr/>
        </p:nvPicPr>
        <p:blipFill>
          <a:blip r:embed="rId3" cstate="print"/>
          <a:srcRect/>
          <a:stretch>
            <a:fillRect/>
          </a:stretch>
        </p:blipFill>
        <p:spPr bwMode="auto">
          <a:xfrm>
            <a:off x="291724" y="1141963"/>
            <a:ext cx="4784332" cy="5239365"/>
          </a:xfrm>
          <a:prstGeom prst="rect">
            <a:avLst/>
          </a:prstGeom>
          <a:noFill/>
        </p:spPr>
      </p:pic>
      <p:sp>
        <p:nvSpPr>
          <p:cNvPr id="8" name="TextBox 7"/>
          <p:cNvSpPr txBox="1"/>
          <p:nvPr/>
        </p:nvSpPr>
        <p:spPr>
          <a:xfrm>
            <a:off x="4139952" y="476672"/>
            <a:ext cx="860620" cy="523220"/>
          </a:xfrm>
          <a:prstGeom prst="rect">
            <a:avLst/>
          </a:prstGeom>
          <a:noFill/>
        </p:spPr>
        <p:txBody>
          <a:bodyPr wrap="none" rtlCol="0">
            <a:spAutoFit/>
          </a:bodyPr>
          <a:lstStyle/>
          <a:p>
            <a:r>
              <a:rPr lang="ru-RU" sz="2800" dirty="0" smtClean="0"/>
              <a:t>Герб</a:t>
            </a:r>
            <a:endParaRPr lang="ru-RU" sz="2800" dirty="0"/>
          </a:p>
        </p:txBody>
      </p:sp>
      <p:sp>
        <p:nvSpPr>
          <p:cNvPr id="9" name="Прямоугольник 8"/>
          <p:cNvSpPr/>
          <p:nvPr/>
        </p:nvSpPr>
        <p:spPr>
          <a:xfrm>
            <a:off x="5292080" y="1268760"/>
            <a:ext cx="3006080" cy="4524315"/>
          </a:xfrm>
          <a:prstGeom prst="rect">
            <a:avLst/>
          </a:prstGeom>
        </p:spPr>
        <p:txBody>
          <a:bodyPr wrap="square">
            <a:spAutoFit/>
          </a:bodyPr>
          <a:lstStyle/>
          <a:p>
            <a:pPr algn="ctr"/>
            <a:r>
              <a:rPr lang="ru-RU" sz="2400" dirty="0" smtClean="0">
                <a:solidFill>
                  <a:srgbClr val="FF0000"/>
                </a:solidFill>
              </a:rPr>
              <a:t>Что изображено на нашем гербе? </a:t>
            </a:r>
            <a:r>
              <a:rPr lang="ru-RU" sz="2400" dirty="0" smtClean="0"/>
              <a:t>Обратите внимание, что на нашем гербе у орла две головы, значит, он не пропустит ни одного врага. В лапах орла символы власти скипетр и держава, такие в старину были у русских царей.</a:t>
            </a:r>
            <a:endParaRPr lang="ru-RU"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5" name="Прямоугольник 4"/>
          <p:cNvSpPr/>
          <p:nvPr/>
        </p:nvSpPr>
        <p:spPr>
          <a:xfrm>
            <a:off x="3923928" y="0"/>
            <a:ext cx="897875" cy="523220"/>
          </a:xfrm>
          <a:prstGeom prst="rect">
            <a:avLst/>
          </a:prstGeom>
        </p:spPr>
        <p:txBody>
          <a:bodyPr wrap="none">
            <a:spAutoFit/>
          </a:bodyPr>
          <a:lstStyle/>
          <a:p>
            <a:r>
              <a:rPr lang="ru-RU" sz="2800" dirty="0" smtClean="0"/>
              <a:t>Флаг</a:t>
            </a:r>
            <a:endParaRPr lang="ru-RU" sz="2800" dirty="0"/>
          </a:p>
        </p:txBody>
      </p:sp>
      <p:pic>
        <p:nvPicPr>
          <p:cNvPr id="28674" name="Picture 2" descr="https://2220444.ru/media/zoo/images/21-08-2017_4239e7faaff0a2cb4ab83b4d72f3077e.jpg"/>
          <p:cNvPicPr>
            <a:picLocks noChangeAspect="1" noChangeArrowheads="1"/>
          </p:cNvPicPr>
          <p:nvPr/>
        </p:nvPicPr>
        <p:blipFill>
          <a:blip r:embed="rId3" cstate="print"/>
          <a:srcRect/>
          <a:stretch>
            <a:fillRect/>
          </a:stretch>
        </p:blipFill>
        <p:spPr bwMode="auto">
          <a:xfrm>
            <a:off x="1763688" y="692696"/>
            <a:ext cx="5112568" cy="3195355"/>
          </a:xfrm>
          <a:prstGeom prst="rect">
            <a:avLst/>
          </a:prstGeom>
          <a:noFill/>
        </p:spPr>
      </p:pic>
      <p:sp>
        <p:nvSpPr>
          <p:cNvPr id="28675" name="Rectangle 3"/>
          <p:cNvSpPr>
            <a:spLocks noChangeArrowheads="1"/>
          </p:cNvSpPr>
          <p:nvPr/>
        </p:nvSpPr>
        <p:spPr bwMode="auto">
          <a:xfrm>
            <a:off x="323528" y="4201344"/>
            <a:ext cx="856895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bg1"/>
                </a:solidFill>
                <a:effectLst/>
                <a:latin typeface="Calibri" pitchFamily="34" charset="0"/>
                <a:ea typeface="Times New Roman" pitchFamily="18" charset="0"/>
                <a:cs typeface="Times New Roman" pitchFamily="18" charset="0"/>
              </a:rPr>
              <a:t>Белая полоска – символ чистоты намерений и благородства – означает, что у нашего государства нет злых намерений, оно честно и открыто относится ко всем странам.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00B0F0"/>
                </a:solidFill>
                <a:effectLst/>
                <a:latin typeface="Calibri" pitchFamily="34" charset="0"/>
                <a:ea typeface="Times New Roman" pitchFamily="18" charset="0"/>
                <a:cs typeface="Times New Roman" pitchFamily="18" charset="0"/>
              </a:rPr>
              <a:t>Синяя полоса – символ миролюбия - говорит о том, что Россия против войны.</a:t>
            </a:r>
            <a:r>
              <a:rPr kumimoji="0" lang="ru-RU" sz="2000" b="0" i="0" u="none" strike="noStrike" cap="none" normalizeH="0" baseline="0" dirty="0" smtClean="0">
                <a:ln>
                  <a:noFill/>
                </a:ln>
                <a:solidFill>
                  <a:srgbClr val="212529"/>
                </a:solidFill>
                <a:effectLst/>
                <a:latin typeface="Calibri" pitchFamily="34" charset="0"/>
                <a:ea typeface="Times New Roman" pitchFamily="18" charset="0"/>
                <a:cs typeface="Times New Roman" pitchFamily="18"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Красная полоска – символ отваги – означает, что каждый гражданин России готов защищать свободу и честь Родины от врагов.</a:t>
            </a:r>
            <a:endParaRPr kumimoji="0" lang="ru-RU" sz="2000" b="0" i="0" u="none" strike="noStrike" cap="none" normalizeH="0" baseline="0" dirty="0" smtClean="0">
              <a:ln>
                <a:noFill/>
              </a:ln>
              <a:solidFill>
                <a:srgbClr val="FF0000"/>
              </a:solidFill>
              <a:effectLst/>
              <a:latin typeface="Arial" pitchFamily="34" charset="0"/>
              <a:cs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25601" name="Rectangle 1"/>
          <p:cNvSpPr>
            <a:spLocks noChangeArrowheads="1"/>
          </p:cNvSpPr>
          <p:nvPr/>
        </p:nvSpPr>
        <p:spPr bwMode="auto">
          <a:xfrm>
            <a:off x="971600" y="701987"/>
            <a:ext cx="7272808"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А сейчас в знак любви и уважения к своей Родине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предлагаем</a:t>
            </a:r>
            <a:r>
              <a:rPr kumimoji="0" lang="ru-RU" sz="2400" b="0" i="0" u="none" strike="noStrike" cap="none" normalizeH="0" dirty="0" smtClean="0">
                <a:ln>
                  <a:noFill/>
                </a:ln>
                <a:solidFill>
                  <a:schemeClr val="tx1"/>
                </a:solidFill>
                <a:effectLst/>
                <a:latin typeface="Calibri" pitchFamily="34" charset="0"/>
                <a:ea typeface="Times New Roman" pitchFamily="18" charset="0"/>
                <a:cs typeface="Times New Roman" pitchFamily="18" charset="0"/>
              </a:rPr>
              <a:t>  </a:t>
            </a:r>
            <a:r>
              <a:rPr kumimoji="0" lang="ru-RU"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вам изготовить Российский флаг</a:t>
            </a:r>
            <a:r>
              <a:rPr kumimoji="0" lang="ru-RU"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
            </a:r>
            <a:endParaRPr kumimoji="0" lang="ru-RU"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endParaRPr>
          </a:p>
        </p:txBody>
      </p:sp>
      <p:pic>
        <p:nvPicPr>
          <p:cNvPr id="25603" name="Picture 3" descr="https://xn--90azhm.xn--p1ai/wp-content/uploads/bids/2020-06-13-00-06-51.jpg"/>
          <p:cNvPicPr>
            <a:picLocks noChangeAspect="1" noChangeArrowheads="1"/>
          </p:cNvPicPr>
          <p:nvPr/>
        </p:nvPicPr>
        <p:blipFill>
          <a:blip r:embed="rId3" cstate="print"/>
          <a:srcRect/>
          <a:stretch>
            <a:fillRect/>
          </a:stretch>
        </p:blipFill>
        <p:spPr bwMode="auto">
          <a:xfrm>
            <a:off x="899592" y="2060848"/>
            <a:ext cx="2520280" cy="3672408"/>
          </a:xfrm>
          <a:prstGeom prst="rect">
            <a:avLst/>
          </a:prstGeom>
          <a:noFill/>
        </p:spPr>
      </p:pic>
      <p:pic>
        <p:nvPicPr>
          <p:cNvPr id="25605" name="Picture 5" descr="https://www.culture.ru/storage/images/5729c9a98c02f4c9141399bf27d01baf/21d7dc558330f7214207ea2e878113cd.jpeg"/>
          <p:cNvPicPr>
            <a:picLocks noChangeAspect="1" noChangeArrowheads="1"/>
          </p:cNvPicPr>
          <p:nvPr/>
        </p:nvPicPr>
        <p:blipFill>
          <a:blip r:embed="rId4" cstate="print"/>
          <a:srcRect/>
          <a:stretch>
            <a:fillRect/>
          </a:stretch>
        </p:blipFill>
        <p:spPr bwMode="auto">
          <a:xfrm>
            <a:off x="3995936" y="2060848"/>
            <a:ext cx="4392488" cy="3456384"/>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26625" name="Rectangle 1"/>
          <p:cNvSpPr>
            <a:spLocks noChangeArrowheads="1"/>
          </p:cNvSpPr>
          <p:nvPr/>
        </p:nvSpPr>
        <p:spPr bwMode="auto">
          <a:xfrm>
            <a:off x="1259632" y="1235949"/>
            <a:ext cx="705678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ru-RU" sz="2800" dirty="0" smtClean="0">
                <a:solidFill>
                  <a:srgbClr val="FF0000"/>
                </a:solidFill>
                <a:latin typeface="Calibri" pitchFamily="34" charset="0"/>
                <a:ea typeface="Times New Roman" pitchFamily="18" charset="0"/>
                <a:cs typeface="Times New Roman" pitchFamily="18" charset="0"/>
              </a:rPr>
              <a:t>С</a:t>
            </a:r>
            <a:r>
              <a:rPr kumimoji="0" lang="ru-RU" sz="28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тихотворение о Родине</a:t>
            </a:r>
            <a:r>
              <a:rPr kumimoji="0" lang="ru-RU" sz="28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28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t/>
            </a:r>
            <a:br>
              <a:rPr kumimoji="0" lang="ru-RU" sz="2800" b="0" i="0" u="none" strike="noStrike" cap="none" normalizeH="0" baseline="0" dirty="0" smtClean="0">
                <a:ln>
                  <a:noFill/>
                </a:ln>
                <a:solidFill>
                  <a:srgbClr val="FF0000"/>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Что мы Родиной зовем? </a:t>
            </a:r>
            <a:b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Дом, где мы с тобой живем,</a:t>
            </a:r>
            <a:b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И березки, вдоль которых</a:t>
            </a:r>
            <a:b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Рядом с мамой мы идем</a:t>
            </a:r>
            <a:b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Что мы Родиной зовем? </a:t>
            </a:r>
            <a:b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Все, что в сердце бережем,</a:t>
            </a:r>
            <a:b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И под небом синим-синим</a:t>
            </a:r>
            <a:b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br>
            <a:r>
              <a:rPr kumimoji="0" lang="ru-RU" sz="28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Флаг России над Кремлем.</a:t>
            </a:r>
            <a:endParaRPr kumimoji="0" lang="ru-RU" sz="2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5" name="Прямоугольник 4"/>
          <p:cNvSpPr/>
          <p:nvPr/>
        </p:nvSpPr>
        <p:spPr>
          <a:xfrm>
            <a:off x="2123728" y="620688"/>
            <a:ext cx="5454352" cy="1200329"/>
          </a:xfrm>
          <a:prstGeom prst="rect">
            <a:avLst/>
          </a:prstGeom>
        </p:spPr>
        <p:txBody>
          <a:bodyPr wrap="square">
            <a:spAutoFit/>
          </a:bodyPr>
          <a:lstStyle/>
          <a:p>
            <a:pPr algn="ctr"/>
            <a:r>
              <a:rPr lang="ru-RU" sz="2400" dirty="0" smtClean="0"/>
              <a:t>Ребята, что нового вы узнали? </a:t>
            </a:r>
          </a:p>
          <a:p>
            <a:pPr algn="ctr"/>
            <a:r>
              <a:rPr lang="ru-RU" sz="2400" dirty="0" smtClean="0"/>
              <a:t>Что запомнили? </a:t>
            </a:r>
          </a:p>
          <a:p>
            <a:pPr algn="ctr"/>
            <a:r>
              <a:rPr lang="ru-RU" sz="2400" dirty="0" smtClean="0"/>
              <a:t> Что вам больше всего понравилось?</a:t>
            </a:r>
            <a:endParaRPr lang="ru-RU" sz="2400"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2492896"/>
            <a:ext cx="5838818" cy="319310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ГИМН  РФ - со словами (www.hotplayer.ru)">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3761805" y="5581626"/>
            <a:ext cx="609600" cy="609600"/>
          </a:xfrm>
        </p:spPr>
      </p:pic>
      <p:pic>
        <p:nvPicPr>
          <p:cNvPr id="16386" name="Picture 2" descr="http://xn--b1aaswr.xn--p1ai/wp-content/uploads/2015/03/fon11.png"/>
          <p:cNvPicPr>
            <a:picLocks noChangeAspect="1" noChangeArrowheads="1"/>
          </p:cNvPicPr>
          <p:nvPr/>
        </p:nvPicPr>
        <p:blipFill>
          <a:blip r:embed="rId5" cstate="print"/>
          <a:srcRect/>
          <a:stretch>
            <a:fillRect/>
          </a:stretch>
        </p:blipFill>
        <p:spPr bwMode="auto">
          <a:xfrm>
            <a:off x="-1" y="0"/>
            <a:ext cx="9144001" cy="6858000"/>
          </a:xfrm>
          <a:prstGeom prst="rect">
            <a:avLst/>
          </a:prstGeom>
          <a:noFill/>
        </p:spPr>
      </p:pic>
      <p:pic>
        <p:nvPicPr>
          <p:cNvPr id="16389" name="Picture 5" descr="http://900igr.net/up/datas/216086/053.jpg"/>
          <p:cNvPicPr>
            <a:picLocks noChangeAspect="1" noChangeArrowheads="1"/>
          </p:cNvPicPr>
          <p:nvPr/>
        </p:nvPicPr>
        <p:blipFill>
          <a:blip r:embed="rId6" cstate="print"/>
          <a:srcRect/>
          <a:stretch>
            <a:fillRect/>
          </a:stretch>
        </p:blipFill>
        <p:spPr bwMode="auto">
          <a:xfrm>
            <a:off x="2051720" y="1417638"/>
            <a:ext cx="5791498" cy="4343624"/>
          </a:xfrm>
          <a:prstGeom prst="rect">
            <a:avLst/>
          </a:prstGeom>
          <a:noFill/>
        </p:spPr>
      </p:pic>
      <p:pic>
        <p:nvPicPr>
          <p:cNvPr id="5" name="ГИМН  РФ - со словами (www.hotplayer.r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075" y="92075"/>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1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116"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4" name="Рисунок 3"/>
          <p:cNvPicPr>
            <a:picLocks noChangeAspect="1"/>
          </p:cNvPicPr>
          <p:nvPr/>
        </p:nvPicPr>
        <p:blipFill>
          <a:blip r:embed="rId3"/>
          <a:stretch>
            <a:fillRect/>
          </a:stretch>
        </p:blipFill>
        <p:spPr>
          <a:xfrm>
            <a:off x="457200" y="1124744"/>
            <a:ext cx="7931224" cy="5544616"/>
          </a:xfrm>
          <a:prstGeom prst="rect">
            <a:avLst/>
          </a:prstGeom>
        </p:spPr>
      </p:pic>
      <p:sp>
        <p:nvSpPr>
          <p:cNvPr id="5" name="Прямоугольник 4"/>
          <p:cNvSpPr/>
          <p:nvPr/>
        </p:nvSpPr>
        <p:spPr>
          <a:xfrm>
            <a:off x="1763688" y="274638"/>
            <a:ext cx="6441572" cy="584775"/>
          </a:xfrm>
          <a:prstGeom prst="rect">
            <a:avLst/>
          </a:prstGeom>
        </p:spPr>
        <p:txBody>
          <a:bodyPr wrap="none">
            <a:spAutoFit/>
          </a:bodyPr>
          <a:lstStyle/>
          <a:p>
            <a:r>
              <a:rPr lang="ru-RU" sz="3200" dirty="0" smtClean="0">
                <a:solidFill>
                  <a:schemeClr val="tx2">
                    <a:lumMod val="50000"/>
                  </a:schemeClr>
                </a:solidFill>
                <a:effectLst>
                  <a:outerShdw blurRad="38100" dist="38100" dir="2700000" algn="tl">
                    <a:srgbClr val="000000">
                      <a:alpha val="43137"/>
                    </a:srgbClr>
                  </a:outerShdw>
                </a:effectLst>
              </a:rPr>
              <a:t>Государственные праздники России</a:t>
            </a:r>
            <a:endParaRPr lang="ru-RU" sz="3200" dirty="0">
              <a:solidFill>
                <a:schemeClr val="tx2">
                  <a:lumMod val="50000"/>
                </a:schemeClr>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5" name="Прямоугольник 4"/>
          <p:cNvSpPr/>
          <p:nvPr/>
        </p:nvSpPr>
        <p:spPr>
          <a:xfrm>
            <a:off x="1403648" y="260648"/>
            <a:ext cx="6228184" cy="461665"/>
          </a:xfrm>
          <a:prstGeom prst="rect">
            <a:avLst/>
          </a:prstGeom>
        </p:spPr>
        <p:txBody>
          <a:bodyPr wrap="square">
            <a:spAutoFit/>
          </a:bodyPr>
          <a:lstStyle/>
          <a:p>
            <a:pPr algn="ctr"/>
            <a:r>
              <a:rPr lang="ru-RU" sz="2400" dirty="0" smtClean="0"/>
              <a:t>День народного единства- 4 ноября</a:t>
            </a:r>
            <a:endParaRPr lang="ru-RU" sz="2400" dirty="0"/>
          </a:p>
        </p:txBody>
      </p:sp>
      <p:pic>
        <p:nvPicPr>
          <p:cNvPr id="23556" name="Picture 4" descr="https://fs00.infourok.ru/images/doc/163/187769/img8.jpg"/>
          <p:cNvPicPr>
            <a:picLocks noChangeAspect="1" noChangeArrowheads="1"/>
          </p:cNvPicPr>
          <p:nvPr/>
        </p:nvPicPr>
        <p:blipFill>
          <a:blip r:embed="rId3" cstate="print"/>
          <a:srcRect/>
          <a:stretch>
            <a:fillRect/>
          </a:stretch>
        </p:blipFill>
        <p:spPr bwMode="auto">
          <a:xfrm>
            <a:off x="467544" y="764704"/>
            <a:ext cx="8424936" cy="5544615"/>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5" name="Прямоугольник 4"/>
          <p:cNvSpPr/>
          <p:nvPr/>
        </p:nvSpPr>
        <p:spPr>
          <a:xfrm>
            <a:off x="179512" y="260648"/>
            <a:ext cx="8208912" cy="830997"/>
          </a:xfrm>
          <a:prstGeom prst="rect">
            <a:avLst/>
          </a:prstGeom>
        </p:spPr>
        <p:txBody>
          <a:bodyPr wrap="square">
            <a:spAutoFit/>
          </a:bodyPr>
          <a:lstStyle/>
          <a:p>
            <a:pPr algn="ctr"/>
            <a:r>
              <a:rPr lang="ru-RU" sz="2400" dirty="0" smtClean="0">
                <a:solidFill>
                  <a:prstClr val="black"/>
                </a:solidFill>
              </a:rPr>
              <a:t>Россия огромная страна. В </a:t>
            </a:r>
            <a:r>
              <a:rPr lang="ru-RU" sz="2400" dirty="0">
                <a:solidFill>
                  <a:prstClr val="black"/>
                </a:solidFill>
              </a:rPr>
              <a:t>России </a:t>
            </a:r>
            <a:r>
              <a:rPr lang="ru-RU" sz="2400" dirty="0" smtClean="0">
                <a:solidFill>
                  <a:prstClr val="black"/>
                </a:solidFill>
              </a:rPr>
              <a:t>большое </a:t>
            </a:r>
            <a:r>
              <a:rPr lang="ru-RU" sz="2400" dirty="0">
                <a:solidFill>
                  <a:prstClr val="black"/>
                </a:solidFill>
              </a:rPr>
              <a:t>количество морей, озер, рек, полей, городов, гор и лесов.</a:t>
            </a:r>
          </a:p>
        </p:txBody>
      </p:sp>
      <p:pic>
        <p:nvPicPr>
          <p:cNvPr id="6" name="Рисунок 5"/>
          <p:cNvPicPr>
            <a:picLocks noChangeAspect="1"/>
          </p:cNvPicPr>
          <p:nvPr/>
        </p:nvPicPr>
        <p:blipFill>
          <a:blip r:embed="rId3"/>
          <a:stretch>
            <a:fillRect/>
          </a:stretch>
        </p:blipFill>
        <p:spPr>
          <a:xfrm>
            <a:off x="323528" y="1352293"/>
            <a:ext cx="8363272" cy="5211187"/>
          </a:xfrm>
          <a:prstGeom prst="rect">
            <a:avLst/>
          </a:prstGeom>
        </p:spPr>
      </p:pic>
    </p:spTree>
    <p:extLst>
      <p:ext uri="{BB962C8B-B14F-4D97-AF65-F5344CB8AC3E}">
        <p14:creationId xmlns:p14="http://schemas.microsoft.com/office/powerpoint/2010/main" val="3568488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18434" name="Picture 2" descr="https://ds02.infourok.ru/uploads/ex/0967/00059b2e-bbcd0182/img1.jpg"/>
          <p:cNvPicPr>
            <a:picLocks noChangeAspect="1" noChangeArrowheads="1"/>
          </p:cNvPicPr>
          <p:nvPr/>
        </p:nvPicPr>
        <p:blipFill>
          <a:blip r:embed="rId3" cstate="print"/>
          <a:srcRect/>
          <a:stretch>
            <a:fillRect/>
          </a:stretch>
        </p:blipFill>
        <p:spPr bwMode="auto">
          <a:xfrm>
            <a:off x="539552" y="1124744"/>
            <a:ext cx="8256916" cy="5400600"/>
          </a:xfrm>
          <a:prstGeom prst="rect">
            <a:avLst/>
          </a:prstGeom>
          <a:noFill/>
        </p:spPr>
      </p:pic>
      <p:sp>
        <p:nvSpPr>
          <p:cNvPr id="6" name="Прямоугольник 5"/>
          <p:cNvSpPr/>
          <p:nvPr/>
        </p:nvSpPr>
        <p:spPr>
          <a:xfrm>
            <a:off x="971600" y="277689"/>
            <a:ext cx="7560840" cy="707886"/>
          </a:xfrm>
          <a:prstGeom prst="rect">
            <a:avLst/>
          </a:prstGeom>
        </p:spPr>
        <p:txBody>
          <a:bodyPr wrap="square">
            <a:spAutoFit/>
          </a:bodyPr>
          <a:lstStyle/>
          <a:p>
            <a:r>
              <a:rPr lang="ru-RU" sz="2000" dirty="0"/>
              <a:t>Россия </a:t>
            </a:r>
            <a:r>
              <a:rPr lang="ru-RU" sz="2000" dirty="0" smtClean="0"/>
              <a:t>стала </a:t>
            </a:r>
            <a:r>
              <a:rPr lang="ru-RU" sz="2000" dirty="0"/>
              <a:t>Родиной для людей разных национальностей- осетины, черкесы, татары, мордва, якуты, ханты, буряты</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3866" y="2348880"/>
            <a:ext cx="7256268" cy="3777283"/>
          </a:xfrm>
        </p:spPr>
      </p:pic>
      <p:pic>
        <p:nvPicPr>
          <p:cNvPr id="16386" name="Picture 2" descr="http://xn--b1aaswr.xn--p1ai/wp-content/uploads/2015/03/fon11.png"/>
          <p:cNvPicPr>
            <a:picLocks noChangeAspect="1" noChangeArrowheads="1"/>
          </p:cNvPicPr>
          <p:nvPr/>
        </p:nvPicPr>
        <p:blipFill>
          <a:blip r:embed="rId3" cstate="print"/>
          <a:srcRect/>
          <a:stretch>
            <a:fillRect/>
          </a:stretch>
        </p:blipFill>
        <p:spPr bwMode="auto">
          <a:xfrm>
            <a:off x="0" y="0"/>
            <a:ext cx="9144001" cy="6858000"/>
          </a:xfrm>
          <a:prstGeom prst="rect">
            <a:avLst/>
          </a:prstGeom>
          <a:noFill/>
        </p:spPr>
      </p:pic>
      <p:sp>
        <p:nvSpPr>
          <p:cNvPr id="19457" name="Rectangle 1"/>
          <p:cNvSpPr>
            <a:spLocks noChangeArrowheads="1"/>
          </p:cNvSpPr>
          <p:nvPr/>
        </p:nvSpPr>
        <p:spPr bwMode="auto">
          <a:xfrm>
            <a:off x="323528" y="0"/>
            <a:ext cx="8460432"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ru-RU" sz="1400" dirty="0" smtClean="0">
                <a:solidFill>
                  <a:srgbClr val="212529"/>
                </a:solidFill>
                <a:latin typeface="Calibri" pitchFamily="34" charset="0"/>
                <a:ea typeface="Times New Roman" pitchFamily="18" charset="0"/>
                <a:cs typeface="Times New Roman" pitchFamily="18" charset="0"/>
              </a:rPr>
              <a:t>В </a:t>
            </a:r>
            <a:r>
              <a:rPr kumimoji="0" lang="ru-RU" sz="1400" b="0" i="0" u="none" strike="noStrike" cap="none" normalizeH="0" baseline="0" dirty="0" smtClean="0">
                <a:ln>
                  <a:noFill/>
                </a:ln>
                <a:solidFill>
                  <a:srgbClr val="212529"/>
                </a:solidFill>
                <a:effectLst/>
                <a:latin typeface="Calibri" pitchFamily="34" charset="0"/>
                <a:ea typeface="Times New Roman" pitchFamily="18" charset="0"/>
                <a:cs typeface="Times New Roman" pitchFamily="18" charset="0"/>
              </a:rPr>
              <a:t>России существует большое количество морей, озер, рек, полей, городов, гор и лесов. Россия стало Родиной для людей разных национальностей- осетины, черкесы, татары, мордва, якуты, ханты, буряты. Но во все времена природными богатствами нашей страны хотели завладеть коварные враги. Они захватывали и разоряли наши земли, покоряли народ. В то время жители наших городов не были едины. </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12529"/>
                </a:solidFill>
                <a:effectLst/>
                <a:latin typeface="Calibri" pitchFamily="34" charset="0"/>
                <a:ea typeface="Times New Roman" pitchFamily="18" charset="0"/>
                <a:cs typeface="Times New Roman" pitchFamily="18" charset="0"/>
              </a:rPr>
              <a:t>И вот однажды обычный человек, которого звали Кузьма Минин, решил полностью изменить ситуацию. Он обратился ко всему русскому народу, чтобы те смогли объединиться против иностранных захватчиков. Командование взял на себя один из самых храбрых полководцев – Дмитрий Пожарский.</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212529"/>
                </a:solidFill>
                <a:effectLst/>
                <a:latin typeface="Calibri" pitchFamily="34" charset="0"/>
                <a:ea typeface="Times New Roman" pitchFamily="18" charset="0"/>
                <a:cs typeface="Times New Roman" pitchFamily="18" charset="0"/>
              </a:rPr>
              <a:t>Теперь все граждане Российского государства были объединены одной идеей – дать отпор врагу. И начались бои, во время которых русский народ с честью сражался с захватчиками. После великой победы все народы стали едиными, а наша страна – полностью свободна от иностранных захватчиков. И тогда в честь этой знаменательной победы, Дмитрию Пожарскому и Кузьме Минину, прямо в центре столицы России, Москве, поставили памятник.</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560" y="2780928"/>
            <a:ext cx="8075240" cy="407707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5" name="Прямоугольник 4"/>
          <p:cNvSpPr/>
          <p:nvPr/>
        </p:nvSpPr>
        <p:spPr>
          <a:xfrm>
            <a:off x="251520" y="404664"/>
            <a:ext cx="8460432" cy="707886"/>
          </a:xfrm>
          <a:prstGeom prst="rect">
            <a:avLst/>
          </a:prstGeom>
        </p:spPr>
        <p:txBody>
          <a:bodyPr wrap="square">
            <a:spAutoFit/>
          </a:bodyPr>
          <a:lstStyle/>
          <a:p>
            <a:pPr algn="ctr"/>
            <a:r>
              <a:rPr lang="ru-RU" sz="2000" dirty="0" smtClean="0"/>
              <a:t>А сейчас послушайте пословицы и поговорки </a:t>
            </a:r>
          </a:p>
          <a:p>
            <a:pPr algn="ctr"/>
            <a:r>
              <a:rPr lang="ru-RU" sz="2000" dirty="0" smtClean="0"/>
              <a:t>о смелости, отваге, Родине</a:t>
            </a:r>
            <a:endParaRPr lang="ru-RU" sz="2000" dirty="0"/>
          </a:p>
        </p:txBody>
      </p:sp>
      <p:sp>
        <p:nvSpPr>
          <p:cNvPr id="20481" name="Rectangle 1"/>
          <p:cNvSpPr>
            <a:spLocks noChangeArrowheads="1"/>
          </p:cNvSpPr>
          <p:nvPr/>
        </p:nvSpPr>
        <p:spPr bwMode="auto">
          <a:xfrm>
            <a:off x="2699792" y="1268760"/>
            <a:ext cx="4067944"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bg1"/>
                </a:solidFill>
                <a:effectLst/>
                <a:latin typeface="Times New Roman" pitchFamily="18" charset="0"/>
                <a:ea typeface="Calibri" pitchFamily="34" charset="0"/>
                <a:cs typeface="Times New Roman" pitchFamily="18" charset="0"/>
              </a:rPr>
              <a:t>-</a:t>
            </a:r>
            <a:r>
              <a:rPr kumimoji="0" lang="ru-RU" sz="2000" b="0" i="0"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rPr>
              <a:t>Тот герой кто за Родину горой.</a:t>
            </a:r>
            <a:endParaRPr kumimoji="0" lang="ru-RU" sz="20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rPr>
              <a:t>-За край свой насмерть стой.</a:t>
            </a:r>
            <a:endParaRPr kumimoji="0" lang="ru-RU" sz="20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rPr>
              <a:t>-Сам погибай, а товарища выручай.</a:t>
            </a:r>
            <a:endParaRPr kumimoji="0" lang="ru-RU" sz="20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rPr>
              <a:t>-Жить - Родине служить.</a:t>
            </a:r>
            <a:endParaRPr kumimoji="0" lang="ru-RU" sz="20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rPr>
              <a:t>-Не тот герой, кто награду ждёт, а тот герой, кто за народ идёт.</a:t>
            </a:r>
            <a:endParaRPr kumimoji="0" lang="ru-RU" sz="20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2000" b="0" i="0" u="none" strike="noStrike" cap="none" normalizeH="0" baseline="0" dirty="0" smtClean="0">
                <a:ln>
                  <a:noFill/>
                </a:ln>
                <a:solidFill>
                  <a:schemeClr val="tx2">
                    <a:lumMod val="50000"/>
                  </a:schemeClr>
                </a:solidFill>
                <a:effectLst/>
                <a:latin typeface="Times New Roman" pitchFamily="18" charset="0"/>
                <a:ea typeface="Calibri" pitchFamily="34" charset="0"/>
                <a:cs typeface="Times New Roman" pitchFamily="18" charset="0"/>
              </a:rPr>
              <a:t>-Если дружба велика, будет Родина крепка.</a:t>
            </a:r>
            <a:endParaRPr kumimoji="0" lang="ru-RU" sz="20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5816" y="3789040"/>
            <a:ext cx="3600399" cy="1968969"/>
          </a:xfrm>
          <a:prstGeom prst="rect">
            <a:avLst/>
          </a:prstGeom>
        </p:spPr>
      </p:pic>
      <p:sp>
        <p:nvSpPr>
          <p:cNvPr id="8" name="Прямоугольник 7"/>
          <p:cNvSpPr/>
          <p:nvPr/>
        </p:nvSpPr>
        <p:spPr>
          <a:xfrm>
            <a:off x="2555776" y="5949280"/>
            <a:ext cx="5064656" cy="523220"/>
          </a:xfrm>
          <a:prstGeom prst="rect">
            <a:avLst/>
          </a:prstGeom>
        </p:spPr>
        <p:txBody>
          <a:bodyPr wrap="none">
            <a:spAutoFit/>
          </a:bodyPr>
          <a:lstStyle/>
          <a:p>
            <a:r>
              <a:rPr lang="ru-RU" sz="2800" dirty="0" smtClean="0"/>
              <a:t>Как вы понимаете их значение?</a:t>
            </a:r>
            <a:endParaRPr lang="ru-RU"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16386" name="Picture 2" descr="http://xn--b1aaswr.xn--p1ai/wp-content/uploads/2015/03/fon11.pn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sp>
        <p:nvSpPr>
          <p:cNvPr id="21505" name="Rectangle 1"/>
          <p:cNvSpPr>
            <a:spLocks noChangeArrowheads="1"/>
          </p:cNvSpPr>
          <p:nvPr/>
        </p:nvSpPr>
        <p:spPr bwMode="auto">
          <a:xfrm>
            <a:off x="1835696" y="544905"/>
            <a:ext cx="590465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Физкультминутка: </a:t>
            </a:r>
            <a:endParaRPr kumimoji="0" lang="ru-RU"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 В нашей стране горы высокие, (руки вверх на носочки)</a:t>
            </a:r>
            <a:endParaRPr kumimoji="0" lang="ru-RU"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Реки глубокие, (присели)</a:t>
            </a:r>
            <a:endParaRPr kumimoji="0" lang="ru-RU"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Степи широкие, (развели руки в стороны)</a:t>
            </a:r>
            <a:endParaRPr kumimoji="0" lang="ru-RU"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Леса большие, (руки описывают круг)</a:t>
            </a:r>
            <a:endParaRPr kumimoji="0" lang="ru-RU" sz="2400" b="0" i="0" u="none" strike="noStrike" cap="none" normalizeH="0" baseline="0" dirty="0" smtClean="0">
              <a:ln>
                <a:noFill/>
              </a:ln>
              <a:solidFill>
                <a:schemeClr val="tx2">
                  <a:lumMod val="50000"/>
                </a:schemeClr>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sz="2400" b="0" i="0" u="none" strike="noStrike" cap="none" normalizeH="0" baseline="0" dirty="0" smtClean="0">
                <a:ln>
                  <a:noFill/>
                </a:ln>
                <a:solidFill>
                  <a:schemeClr val="tx2">
                    <a:lumMod val="50000"/>
                  </a:schemeClr>
                </a:solidFill>
                <a:effectLst/>
                <a:latin typeface="Calibri" pitchFamily="34" charset="0"/>
                <a:ea typeface="Times New Roman" pitchFamily="18" charset="0"/>
                <a:cs typeface="Times New Roman" pitchFamily="18" charset="0"/>
              </a:rPr>
              <a:t>А мы ребята вот такие! (большой палец вверх)</a:t>
            </a:r>
            <a:endParaRPr kumimoji="0" lang="ru-RU" sz="2400" b="0" i="0" u="none" strike="noStrike" cap="none" normalizeH="0" baseline="0" dirty="0" smtClean="0">
              <a:ln>
                <a:noFill/>
              </a:ln>
              <a:solidFill>
                <a:schemeClr val="tx2">
                  <a:lumMod val="50000"/>
                </a:schemeClr>
              </a:solidFill>
              <a:effectLst/>
              <a:latin typeface="Arial" pitchFamily="34" charset="0"/>
              <a:cs typeface="Arial" pitchFamily="34" charset="0"/>
            </a:endParaRPr>
          </a:p>
        </p:txBody>
      </p:sp>
      <p:pic>
        <p:nvPicPr>
          <p:cNvPr id="21507" name="Picture 3" descr="https://im0-tub-ru.yandex.net/i?id=a61b969ce756f5f555fd5b57f3bc5fc2&amp;n=13"/>
          <p:cNvPicPr>
            <a:picLocks noChangeAspect="1" noChangeArrowheads="1"/>
          </p:cNvPicPr>
          <p:nvPr/>
        </p:nvPicPr>
        <p:blipFill>
          <a:blip r:embed="rId3" cstate="print"/>
          <a:srcRect/>
          <a:stretch>
            <a:fillRect/>
          </a:stretch>
        </p:blipFill>
        <p:spPr bwMode="auto">
          <a:xfrm>
            <a:off x="2483768" y="3645024"/>
            <a:ext cx="4572000" cy="3048001"/>
          </a:xfrm>
          <a:prstGeom prst="rect">
            <a:avLst/>
          </a:prstGeom>
          <a:noFill/>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307</Words>
  <Application>Microsoft Office PowerPoint</Application>
  <PresentationFormat>Экран (4:3)</PresentationFormat>
  <Paragraphs>41</Paragraphs>
  <Slides>15</Slides>
  <Notes>0</Notes>
  <HiddenSlides>0</HiddenSlides>
  <MMClips>2</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15</vt:i4>
      </vt:variant>
    </vt:vector>
  </HeadingPairs>
  <TitlesOfParts>
    <vt:vector size="19" baseType="lpstr">
      <vt:lpstr>Arial</vt:lpstr>
      <vt:lpstr>Calibri</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Лилия</dc:creator>
  <cp:lastModifiedBy>Пользователь Windows</cp:lastModifiedBy>
  <cp:revision>11</cp:revision>
  <dcterms:created xsi:type="dcterms:W3CDTF">2020-11-02T13:03:19Z</dcterms:created>
  <dcterms:modified xsi:type="dcterms:W3CDTF">2020-11-03T03:33:48Z</dcterms:modified>
</cp:coreProperties>
</file>