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5" r:id="rId2"/>
    <p:sldId id="259" r:id="rId3"/>
    <p:sldId id="260" r:id="rId4"/>
    <p:sldId id="261" r:id="rId5"/>
    <p:sldId id="262" r:id="rId6"/>
    <p:sldId id="263" r:id="rId7"/>
    <p:sldId id="258" r:id="rId8"/>
  </p:sldIdLst>
  <p:sldSz cx="9144000" cy="6858000" type="screen4x3"/>
  <p:notesSz cx="6873875" cy="10063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 varScale="1">
        <p:scale>
          <a:sx n="68" d="100"/>
          <a:sy n="68" d="100"/>
        </p:scale>
        <p:origin x="14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atherineasquithgallery.com/golubye-fony/3805-fon-goluboe-nebo-cvet-213-foto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clipart-best.com/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BD7140-BFA8-4DA4-8BAD-5665F04AE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D14EA7-BE9F-44C5-9CBA-460F47594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814CF0-1F41-4FD1-AE86-D5C6BBFAB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0" y="27845"/>
            <a:ext cx="91116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379104-6951-4924-82E8-E3110CA9ADAE}"/>
              </a:ext>
            </a:extLst>
          </p:cNvPr>
          <p:cNvSpPr txBox="1"/>
          <p:nvPr/>
        </p:nvSpPr>
        <p:spPr>
          <a:xfrm>
            <a:off x="938823" y="1023715"/>
            <a:ext cx="78603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</a:rPr>
              <a:t>Психологическая акция </a:t>
            </a:r>
            <a:b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</a:rPr>
            </a:b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</a:rPr>
              <a:t>для детей: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Print" panose="02000600000000000000" pitchFamily="2" charset="0"/>
              </a:rPr>
              <a:t>«</a:t>
            </a:r>
            <a:r>
              <a:rPr kumimoji="0" lang="ru-RU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Print" panose="02000600000000000000" pitchFamily="2" charset="0"/>
              </a:rPr>
              <a:t>Антистресс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Print" panose="02000600000000000000" pitchFamily="2" charset="0"/>
              </a:rPr>
              <a:t>!»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604264-ED8A-4229-8059-AB14D4BF1BB2}"/>
              </a:ext>
            </a:extLst>
          </p:cNvPr>
          <p:cNvSpPr txBox="1"/>
          <p:nvPr/>
        </p:nvSpPr>
        <p:spPr>
          <a:xfrm>
            <a:off x="5220072" y="5789093"/>
            <a:ext cx="46564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Segoe Print" panose="02000600000000000000" pitchFamily="2" charset="0"/>
              </a:rPr>
              <a:t>Презентацию подготовила:</a:t>
            </a:r>
          </a:p>
          <a:p>
            <a:r>
              <a:rPr lang="ru-RU" b="1" dirty="0">
                <a:solidFill>
                  <a:srgbClr val="FFFF00"/>
                </a:solidFill>
                <a:latin typeface="Segoe Print" panose="02000600000000000000" pitchFamily="2" charset="0"/>
              </a:rPr>
              <a:t>педагог-психолог</a:t>
            </a:r>
          </a:p>
          <a:p>
            <a:r>
              <a:rPr lang="ru-RU" b="1" dirty="0">
                <a:solidFill>
                  <a:srgbClr val="FFFF00"/>
                </a:solidFill>
                <a:latin typeface="Segoe Print" panose="02000600000000000000" pitchFamily="2" charset="0"/>
              </a:rPr>
              <a:t>Цурло Е.А.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97C264-C5F0-4FB1-A2DC-5B4F1F193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8668">
            <a:off x="-81988" y="1216446"/>
            <a:ext cx="2353260" cy="242032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6C671F3-6974-48C4-88BC-9975C7170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024" y="3082034"/>
            <a:ext cx="2337048" cy="290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44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A6D82-2F48-4B91-BACE-03218826B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F21BC76-C4B2-48BB-B77B-E36B6D0C3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5221"/>
            <a:ext cx="9144000" cy="6883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DE0F31-2ADC-435E-8CD2-CD0C023907E2}"/>
              </a:ext>
            </a:extLst>
          </p:cNvPr>
          <p:cNvSpPr txBox="1"/>
          <p:nvPr/>
        </p:nvSpPr>
        <p:spPr>
          <a:xfrm>
            <a:off x="611560" y="161199"/>
            <a:ext cx="7488832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92D050"/>
                </a:solidFill>
                <a:latin typeface="Segoe Print" panose="02000600000000000000" pitchFamily="2" charset="0"/>
              </a:rPr>
              <a:t>Упражнение</a:t>
            </a:r>
            <a:r>
              <a:rPr lang="ru-RU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«Изобрази себя»</a:t>
            </a:r>
          </a:p>
          <a:p>
            <a:pPr algn="ctr"/>
            <a:endParaRPr lang="ru-RU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r>
              <a:rPr lang="ru-RU" sz="2400" i="1" dirty="0">
                <a:solidFill>
                  <a:srgbClr val="FFFF00"/>
                </a:solidFill>
              </a:rPr>
              <a:t>Я предлагаю тебе изобразить пантомимы разных  ситуаций. </a:t>
            </a:r>
          </a:p>
          <a:p>
            <a:r>
              <a:rPr lang="ru-RU" sz="2400" i="1" u="sng" dirty="0">
                <a:solidFill>
                  <a:schemeClr val="accent6">
                    <a:lumMod val="50000"/>
                  </a:schemeClr>
                </a:solidFill>
              </a:rPr>
              <a:t>Покажи, какой ты, когда: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FF0000"/>
                </a:solidFill>
              </a:rPr>
              <a:t>Идешь в детский сад;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tx2"/>
                </a:solidFill>
              </a:rPr>
              <a:t>Играешь с друзьями;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Хочешь есть;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92D050"/>
                </a:solidFill>
              </a:rPr>
              <a:t>Хочешь спать;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FFC000"/>
                </a:solidFill>
              </a:rPr>
              <a:t>Обиделся;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Поругался;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chemeClr val="accent6">
                    <a:lumMod val="75000"/>
                  </a:schemeClr>
                </a:solidFill>
              </a:rPr>
              <a:t>Устал;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FF0000"/>
                </a:solidFill>
              </a:rPr>
              <a:t>Очень-очень устал;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FFFF00"/>
                </a:solidFill>
              </a:rPr>
              <a:t>Очень не хочешь, что-то делать.</a:t>
            </a:r>
          </a:p>
          <a:p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Что ты чувствуешь когда ты устал? Что ты чувствуешь когда тебе неохота?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295987-01B4-4FCA-B577-FF3988B88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432" y="1508579"/>
            <a:ext cx="2243124" cy="16823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F02CFD-9E33-4023-9704-BBD3EFCBD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736" y="1963504"/>
            <a:ext cx="2172254" cy="16291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F4A905-8B88-494A-86B3-CB5E12B63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947" y="3497453"/>
            <a:ext cx="2341942" cy="17564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B57C39-3AB9-4B44-99B3-E2A869E0C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004" y="2660149"/>
            <a:ext cx="2341943" cy="175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409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7E1B01-A7E2-41FE-B4B2-A46E14568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3FA0447-4A4A-4DDA-9C2C-37053A9B2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2823"/>
            <a:ext cx="9144000" cy="6882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B53495-3C1D-4089-B536-FF8BB64F08B2}"/>
              </a:ext>
            </a:extLst>
          </p:cNvPr>
          <p:cNvSpPr txBox="1"/>
          <p:nvPr/>
        </p:nvSpPr>
        <p:spPr>
          <a:xfrm>
            <a:off x="113268" y="1578542"/>
            <a:ext cx="613318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92D050"/>
                </a:solidFill>
                <a:latin typeface="Segoe Print" panose="02000600000000000000" pitchFamily="2" charset="0"/>
              </a:rPr>
              <a:t>Этот мишка волшебный, он дарит силу. Все кто смотрят на него «подзаряжаются».</a:t>
            </a:r>
          </a:p>
          <a:p>
            <a:endParaRPr lang="ru-RU" sz="2400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r>
              <a:rPr lang="ru-RU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Считай до пяти: </a:t>
            </a:r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«Идет подзарядка. Один, два, три, четыре, пять – ты и я подзарядились! Ура!». </a:t>
            </a:r>
          </a:p>
          <a:p>
            <a:endParaRPr lang="ru-RU" sz="2400" b="1" dirty="0">
              <a:solidFill>
                <a:schemeClr val="accent1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Покажи сколько стало у тебя радости? </a:t>
            </a:r>
          </a:p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Сколько силы? </a:t>
            </a:r>
          </a:p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Сколько хорошего настроения?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64AC4A-FC1E-4C88-B559-0ED3857BB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139" y="2204864"/>
            <a:ext cx="2722661" cy="28294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838599-F8F3-4A89-8636-5E74C6FF3724}"/>
              </a:ext>
            </a:extLst>
          </p:cNvPr>
          <p:cNvSpPr txBox="1"/>
          <p:nvPr/>
        </p:nvSpPr>
        <p:spPr>
          <a:xfrm>
            <a:off x="2051720" y="620688"/>
            <a:ext cx="4670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EB966">
                    <a:lumMod val="40000"/>
                    <a:lumOff val="6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«Мишка силы»</a:t>
            </a:r>
          </a:p>
        </p:txBody>
      </p:sp>
    </p:spTree>
    <p:extLst>
      <p:ext uri="{BB962C8B-B14F-4D97-AF65-F5344CB8AC3E}">
        <p14:creationId xmlns:p14="http://schemas.microsoft.com/office/powerpoint/2010/main" val="297812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A14D8-0CBA-4B54-97DB-3F8A856AC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F20EBEC-97B3-4EE5-BB16-D0C935C73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58" y="0"/>
            <a:ext cx="9144958" cy="68831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EC8C6A-1DBE-4AD9-AFC4-A8F788855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222256"/>
            <a:ext cx="5832648" cy="605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057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CCDA8-EF27-47CB-B80B-E5A0770F5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1ADC59D-E5BF-4CCF-AF19-3061B3939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2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67FA1-570A-4124-9C65-BEE5A5CBA0B9}"/>
              </a:ext>
            </a:extLst>
          </p:cNvPr>
          <p:cNvSpPr txBox="1"/>
          <p:nvPr/>
        </p:nvSpPr>
        <p:spPr>
          <a:xfrm>
            <a:off x="457200" y="95275"/>
            <a:ext cx="8435280" cy="7663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Segoe Print" panose="02000600000000000000" pitchFamily="2" charset="0"/>
              </a:rPr>
              <a:t>Упражнение </a:t>
            </a:r>
            <a:r>
              <a:rPr lang="ru-RU" sz="3600" dirty="0">
                <a:solidFill>
                  <a:srgbClr val="FF0000"/>
                </a:solidFill>
                <a:latin typeface="Segoe Print" panose="02000600000000000000" pitchFamily="2" charset="0"/>
              </a:rPr>
              <a:t>«Рисуем усталость»</a:t>
            </a:r>
          </a:p>
          <a:p>
            <a:endParaRPr lang="ru-RU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Нарисуй то, от чего ты больше всего устаешь?</a:t>
            </a:r>
          </a:p>
          <a:p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От каких дел? </a:t>
            </a:r>
          </a:p>
          <a:p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От каких эмоций? </a:t>
            </a:r>
          </a:p>
          <a:p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От каких людей? </a:t>
            </a:r>
          </a:p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           </a:t>
            </a:r>
            <a:r>
              <a:rPr lang="ru-RU" sz="2400" dirty="0">
                <a:solidFill>
                  <a:srgbClr val="FFFF00"/>
                </a:solidFill>
                <a:latin typeface="Segoe Print" panose="02000600000000000000" pitchFamily="2" charset="0"/>
              </a:rPr>
              <a:t>Что ты нарисовал? </a:t>
            </a:r>
          </a:p>
          <a:p>
            <a:endParaRPr lang="ru-RU" sz="2400" dirty="0">
              <a:solidFill>
                <a:srgbClr val="FFFF00"/>
              </a:solidFill>
              <a:latin typeface="Segoe Print" panose="02000600000000000000" pitchFamily="2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Segoe Print" panose="02000600000000000000" pitchFamily="2" charset="0"/>
              </a:rPr>
              <a:t>Предлагаю тебе стать волшебником! </a:t>
            </a:r>
          </a:p>
          <a:p>
            <a:r>
              <a:rPr lang="ru-RU" sz="2400" dirty="0">
                <a:solidFill>
                  <a:srgbClr val="7030A0"/>
                </a:solidFill>
                <a:latin typeface="Segoe Print" panose="02000600000000000000" pitchFamily="2" charset="0"/>
              </a:rPr>
              <a:t>Надень, что у тебя есть волшебного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(шляпа, корона или что- то, что ребенок может надеть для дальнейшего рисования)?</a:t>
            </a: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r>
              <a:rPr lang="ru-RU" sz="2400" dirty="0">
                <a:solidFill>
                  <a:srgbClr val="0070C0"/>
                </a:solidFill>
                <a:latin typeface="Segoe Print" panose="02000600000000000000" pitchFamily="2" charset="0"/>
              </a:rPr>
              <a:t>Преврати весь рисунок в радостный, наполни его хорошим настроением.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Как ты это сделаешь? Какие карандаши ты выберешь? Может, что-то вырежешь и наклеишь сверху?</a:t>
            </a: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693927-4FBC-4766-B973-14CA54E1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132" y="1489361"/>
            <a:ext cx="1849668" cy="138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87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11CE23-7D6E-4167-9F9E-E3460634F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" y="0"/>
            <a:ext cx="9111603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794F2-023A-494F-A5E2-F8A451C40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75017"/>
            <a:ext cx="8229600" cy="1143000"/>
          </a:xfrm>
        </p:spPr>
        <p:txBody>
          <a:bodyPr>
            <a:noAutofit/>
          </a:bodyPr>
          <a:lstStyle/>
          <a:p>
            <a:br>
              <a:rPr lang="ru-RU" sz="2400" dirty="0">
                <a:solidFill>
                  <a:srgbClr val="002060"/>
                </a:solidFill>
                <a:latin typeface="+mn-lt"/>
              </a:rPr>
            </a:br>
            <a:r>
              <a:rPr lang="ru-RU" sz="3600" dirty="0">
                <a:solidFill>
                  <a:srgbClr val="FFFF00"/>
                </a:solidFill>
                <a:latin typeface="+mn-lt"/>
              </a:rPr>
              <a:t>Что тебе помогает перестать грустить или злиться?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F722C44-C4AB-4265-AC5E-3E87B6F49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87723" y="1877644"/>
            <a:ext cx="4968552" cy="450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648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532B6B-91AE-4292-BF7F-2BE08C9C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B4203D2-E3AC-49D0-9064-911618BEA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40" y="10552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DB0063-C783-445C-9989-035C79408CF5}"/>
              </a:ext>
            </a:extLst>
          </p:cNvPr>
          <p:cNvSpPr txBox="1"/>
          <p:nvPr/>
        </p:nvSpPr>
        <p:spPr>
          <a:xfrm>
            <a:off x="265237" y="991730"/>
            <a:ext cx="4402831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FF00"/>
                </a:solidFill>
                <a:latin typeface="Segoe Print" panose="02000600000000000000" pitchFamily="2" charset="0"/>
              </a:rPr>
              <a:t>Источники:</a:t>
            </a:r>
          </a:p>
          <a:p>
            <a:pPr marL="457200" indent="-457200" algn="ctr">
              <a:buAutoNum type="arabicPeriod"/>
            </a:pP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https://catherineasquithgallery.com/golubye-fony/3805-fon-goluboe-nebo-cvet-213-foto.html</a:t>
            </a:r>
            <a:endParaRPr lang="ru-RU" sz="2400" dirty="0">
              <a:solidFill>
                <a:schemeClr val="accent6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https://clipart-best.com/ru/</a:t>
            </a:r>
            <a:endParaRPr lang="ru-RU" sz="2400" dirty="0">
              <a:solidFill>
                <a:schemeClr val="accent6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Справочник педагога-психолога № 2, февраль 2022 г.</a:t>
            </a:r>
          </a:p>
          <a:p>
            <a:pPr marL="457200" indent="-457200">
              <a:buAutoNum type="arabicPeriod"/>
            </a:pPr>
            <a:endParaRPr lang="ru-RU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FFC000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FFC000"/>
              </a:solidFill>
            </a:endParaRPr>
          </a:p>
          <a:p>
            <a:pPr algn="ctr"/>
            <a:endParaRPr lang="ru-RU" sz="3200" b="1" dirty="0">
              <a:solidFill>
                <a:srgbClr val="FFC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02997A-D8D6-4AE1-8636-CDB69D9C3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2977783"/>
            <a:ext cx="4505272" cy="388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60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875</TotalTime>
  <Words>271</Words>
  <Application>Microsoft Office PowerPoint</Application>
  <PresentationFormat>Экран (4:3)</PresentationFormat>
  <Paragraphs>48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6" baseType="lpstr">
      <vt:lpstr>Arial</vt:lpstr>
      <vt:lpstr>Book Antiqua</vt:lpstr>
      <vt:lpstr>Lucida Sans</vt:lpstr>
      <vt:lpstr>Segoe Print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Что тебе помогает перестать грустить или злиться?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Психологическая готовность ребенка к школе</dc:title>
  <dc:creator>психолог</dc:creator>
  <cp:lastModifiedBy>Админ</cp:lastModifiedBy>
  <cp:revision>89</cp:revision>
  <dcterms:modified xsi:type="dcterms:W3CDTF">2022-02-07T07:07:35Z</dcterms:modified>
</cp:coreProperties>
</file>