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59" r:id="rId3"/>
    <p:sldId id="262" r:id="rId4"/>
    <p:sldId id="266" r:id="rId5"/>
    <p:sldId id="267" r:id="rId6"/>
    <p:sldId id="268" r:id="rId7"/>
    <p:sldId id="258" r:id="rId8"/>
  </p:sldIdLst>
  <p:sldSz cx="9144000" cy="6858000" type="screen4x3"/>
  <p:notesSz cx="6873875" cy="10063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herineasquithgallery.com/golubye-fony/3805-fon-goluboe-nebo-cvet-213-foto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ipart-best.com/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D7140-BFA8-4DA4-8BAD-5665F04A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14EA7-BE9F-44C5-9CBA-460F47594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14CF0-1F41-4FD1-AE86-D5C6BBF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" y="0"/>
            <a:ext cx="91116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79104-6951-4924-82E8-E3110CA9ADAE}"/>
              </a:ext>
            </a:extLst>
          </p:cNvPr>
          <p:cNvSpPr txBox="1"/>
          <p:nvPr/>
        </p:nvSpPr>
        <p:spPr>
          <a:xfrm>
            <a:off x="641830" y="660307"/>
            <a:ext cx="78603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  <a:t>Психологическая акция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  <a:t>для педагогов и родителей: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«</a:t>
            </a: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Анти</a:t>
            </a: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</a:rPr>
              <a:t>стресс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!»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04264-ED8A-4229-8059-AB14D4BF1BB2}"/>
              </a:ext>
            </a:extLst>
          </p:cNvPr>
          <p:cNvSpPr txBox="1"/>
          <p:nvPr/>
        </p:nvSpPr>
        <p:spPr>
          <a:xfrm>
            <a:off x="5191213" y="5524151"/>
            <a:ext cx="4656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Презентацию подготовила: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педагог-психолог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Цурло Е.А.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4DDD6E-A2F4-426F-8123-A804A8E77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28" y="2675003"/>
            <a:ext cx="7704068" cy="321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4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A6D82-2F48-4B91-BACE-03218826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21BC76-C4B2-48BB-B77B-E36B6D0C3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221"/>
            <a:ext cx="9144000" cy="688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E0F31-2ADC-435E-8CD2-CD0C023907E2}"/>
              </a:ext>
            </a:extLst>
          </p:cNvPr>
          <p:cNvSpPr txBox="1"/>
          <p:nvPr/>
        </p:nvSpPr>
        <p:spPr>
          <a:xfrm>
            <a:off x="323528" y="66537"/>
            <a:ext cx="8229600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92D050"/>
                </a:solidFill>
                <a:latin typeface="Segoe Print" panose="02000600000000000000" pitchFamily="2" charset="0"/>
              </a:rPr>
              <a:t>Упражнение</a:t>
            </a:r>
            <a:r>
              <a:rPr lang="ru-RU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«Распознаём стресс»</a:t>
            </a:r>
          </a:p>
          <a:p>
            <a:r>
              <a:rPr lang="ru-RU" sz="2400" i="1" u="sng" dirty="0">
                <a:solidFill>
                  <a:srgbClr val="FFFF00"/>
                </a:solidFill>
              </a:rPr>
              <a:t>Как вы чувствуете себя, когда отвечаете на следующие вопросы: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Начались выходные, а вы…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2"/>
                </a:solidFill>
              </a:rPr>
              <a:t>Ребёнок просит поиграть с ним…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Ребёнок показывает свой рисунок…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92D050"/>
                </a:solidFill>
              </a:rPr>
              <a:t>Муж (жена) говорит: пошли в кино…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C000"/>
                </a:solidFill>
              </a:rPr>
              <a:t>Ребёнок по дороге из сада упал в грязь…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Вы видите пропущенный звонок от воспитателя…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Вы видите огромную переписку в родительском чате…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Вы опаздываете…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FF00"/>
                </a:solidFill>
              </a:rPr>
              <a:t>Вы не можете уснуть…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Надо готовить обед (ужин)…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/>
              <a:t>Дома бардак…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Ребёнок поссорился с братом /сестрой…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3">
                    <a:lumMod val="75000"/>
                  </a:schemeClr>
                </a:solidFill>
              </a:rPr>
              <a:t>Утро понедельника…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i="1" dirty="0"/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15540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CCDA8-EF27-47CB-B80B-E5A0770F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ADC59D-E5BF-4CCF-AF19-3061B3939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67FA1-570A-4124-9C65-BEE5A5CBA0B9}"/>
              </a:ext>
            </a:extLst>
          </p:cNvPr>
          <p:cNvSpPr txBox="1"/>
          <p:nvPr/>
        </p:nvSpPr>
        <p:spPr>
          <a:xfrm>
            <a:off x="457200" y="705177"/>
            <a:ext cx="843528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Segoe Print" panose="02000600000000000000" pitchFamily="2" charset="0"/>
              </a:rPr>
              <a:t>Упражнение </a:t>
            </a:r>
            <a:r>
              <a:rPr lang="ru-RU" sz="3600" dirty="0">
                <a:solidFill>
                  <a:srgbClr val="FF0000"/>
                </a:solidFill>
                <a:latin typeface="Segoe Print" panose="02000600000000000000" pitchFamily="2" charset="0"/>
              </a:rPr>
              <a:t>«Снижаем стресс»</a:t>
            </a:r>
          </a:p>
          <a:p>
            <a:endParaRPr lang="ru-RU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Соблюдайте баланс «Даю – беру», чтобы предотвратить стресс.</a:t>
            </a:r>
          </a:p>
          <a:p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rgbClr val="FFFF00"/>
                </a:solidFill>
                <a:latin typeface="Segoe Print" panose="02000600000000000000" pitchFamily="2" charset="0"/>
              </a:rPr>
              <a:t>Я </a:t>
            </a:r>
            <a:r>
              <a:rPr lang="ru-RU" sz="2400" u="sng" dirty="0">
                <a:latin typeface="Segoe Print" panose="02000600000000000000" pitchFamily="2" charset="0"/>
              </a:rPr>
              <a:t>отдаю</a:t>
            </a:r>
            <a:r>
              <a:rPr lang="ru-RU" sz="2400" dirty="0">
                <a:latin typeface="Segoe Print" panose="02000600000000000000" pitchFamily="2" charset="0"/>
              </a:rPr>
              <a:t> Время</a:t>
            </a:r>
            <a:r>
              <a:rPr lang="ru-RU" sz="2400" dirty="0">
                <a:solidFill>
                  <a:srgbClr val="FFFF00"/>
                </a:solidFill>
                <a:latin typeface="Segoe Print" panose="02000600000000000000" pitchFamily="2" charset="0"/>
              </a:rPr>
              <a:t> ребёнку – </a:t>
            </a:r>
            <a:r>
              <a:rPr lang="ru-RU" sz="2400" u="sng" dirty="0">
                <a:latin typeface="Segoe Print" panose="02000600000000000000" pitchFamily="2" charset="0"/>
              </a:rPr>
              <a:t>беру</a:t>
            </a:r>
            <a:r>
              <a:rPr lang="ru-RU" sz="2400" dirty="0">
                <a:latin typeface="Segoe Print" panose="02000600000000000000" pitchFamily="2" charset="0"/>
              </a:rPr>
              <a:t> время </a:t>
            </a:r>
            <a:r>
              <a:rPr lang="ru-RU" sz="2400" dirty="0">
                <a:solidFill>
                  <a:srgbClr val="FFFF00"/>
                </a:solidFill>
                <a:latin typeface="Segoe Print" panose="02000600000000000000" pitchFamily="2" charset="0"/>
              </a:rPr>
              <a:t>для себя</a:t>
            </a:r>
          </a:p>
          <a:p>
            <a:endParaRPr lang="ru-RU" sz="2400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Хорошее настроение -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00"/>
                </a:solidFill>
                <a:latin typeface="Segoe Print" panose="02000600000000000000" pitchFamily="2" charset="0"/>
              </a:rPr>
              <a:t>Покой -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Segoe Print" panose="02000600000000000000" pitchFamily="2" charset="0"/>
              </a:rPr>
              <a:t>Силу, энергию -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Segoe Print" panose="02000600000000000000" pitchFamily="2" charset="0"/>
              </a:rPr>
              <a:t>Внимание - … </a:t>
            </a:r>
          </a:p>
          <a:p>
            <a:r>
              <a:rPr lang="ru-RU" sz="2400" dirty="0">
                <a:solidFill>
                  <a:srgbClr val="FFFF00"/>
                </a:solidFill>
                <a:latin typeface="Segoe Print" panose="02000600000000000000" pitchFamily="2" charset="0"/>
              </a:rPr>
              <a:t> и т.д.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8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7D979-2AC9-4A7A-9B6A-355C1564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57BFA0-7A60-4333-90A8-71B1BAB08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73288009-FF1F-4B65-BF6F-5416E1AF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21"/>
            <a:ext cx="9144000" cy="6883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46B3D-A17D-4361-9A69-912FA6F027CE}"/>
              </a:ext>
            </a:extLst>
          </p:cNvPr>
          <p:cNvSpPr txBox="1"/>
          <p:nvPr/>
        </p:nvSpPr>
        <p:spPr>
          <a:xfrm>
            <a:off x="457200" y="363974"/>
            <a:ext cx="8229600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92D050"/>
                </a:solidFill>
                <a:latin typeface="Segoe Print" panose="02000600000000000000" pitchFamily="2" charset="0"/>
              </a:rPr>
              <a:t>Экспресс-тест на стресс для </a:t>
            </a:r>
          </a:p>
          <a:p>
            <a:pPr algn="ctr"/>
            <a:r>
              <a:rPr lang="ru-RU" sz="2400" b="1" u="sng" dirty="0">
                <a:solidFill>
                  <a:srgbClr val="92D050"/>
                </a:solidFill>
                <a:latin typeface="Segoe Print" panose="02000600000000000000" pitchFamily="2" charset="0"/>
              </a:rPr>
              <a:t>педагогов и родителей.</a:t>
            </a:r>
          </a:p>
          <a:p>
            <a:pPr algn="ctr"/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Segoe Print" panose="02000600000000000000" pitchFamily="2" charset="0"/>
              </a:rPr>
              <a:t>Подсчитайте количество утверждений, с которыми вы согласны.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Я почти постоянно чувствую усталость.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Мне некогда отдохнуть.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В последнее время мне не хватает сил для себя.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Я начала допускать ошибки и очень уставать в тех делах, которые раньше давались легко.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Я начинаю, что-то говорить и забываю, что говорила.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Я быстро устаю.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Хочу побыть одна, никому ничем не помогать, никого не обслуживать, не слушать, не контролировать.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Хочу пассивного отдыха.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Я плохо сплю.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Я просыпаюсь усталая.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Что-то не то с моим аппетитом, я то объедаюсь, то не хочу есть или не чувствую вкус еды.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мне стало ничего не интересно.</a:t>
            </a:r>
          </a:p>
          <a:p>
            <a:endParaRPr lang="ru-RU" sz="2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1585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43A31-7849-4D0D-B647-FB8AF228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CD2F4-3783-492C-8DEF-BC45B5282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EC5099-0695-4E22-933C-DA1E7EFE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21"/>
            <a:ext cx="9144000" cy="688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0FCFD6-D824-4B23-85A4-9288933270C8}"/>
              </a:ext>
            </a:extLst>
          </p:cNvPr>
          <p:cNvSpPr txBox="1"/>
          <p:nvPr/>
        </p:nvSpPr>
        <p:spPr>
          <a:xfrm>
            <a:off x="457200" y="743472"/>
            <a:ext cx="84352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13. Моё состояние здоровья сейчас хуже, чем обычно.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14. Я легко обижаюсь и раздражаюсь.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15. Я устаю от детей.</a:t>
            </a:r>
          </a:p>
          <a:p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16. Я устаю от обязанностей.</a:t>
            </a:r>
          </a:p>
          <a:p>
            <a:r>
              <a:rPr lang="ru-RU" sz="2000" b="1" dirty="0">
                <a:solidFill>
                  <a:srgbClr val="FFFF00"/>
                </a:solidFill>
                <a:latin typeface="Segoe Print" panose="02000600000000000000" pitchFamily="2" charset="0"/>
              </a:rPr>
              <a:t>17. У меня есть ощущение, что обязанности – это плен, в котором я нахожусь, и я не знаю, как вырваться и как отдохнуть. </a:t>
            </a:r>
          </a:p>
          <a:p>
            <a:r>
              <a:rPr lang="ru-RU" sz="2000" b="1" dirty="0">
                <a:solidFill>
                  <a:srgbClr val="FFFF00"/>
                </a:solidFill>
                <a:latin typeface="Segoe Print" panose="02000600000000000000" pitchFamily="2" charset="0"/>
              </a:rPr>
              <a:t>18. Я становлюсь невнимательной.</a:t>
            </a:r>
          </a:p>
          <a:p>
            <a:r>
              <a:rPr lang="ru-RU" sz="2000" b="1" dirty="0">
                <a:solidFill>
                  <a:srgbClr val="FFFF00"/>
                </a:solidFill>
                <a:latin typeface="Segoe Print" panose="02000600000000000000" pitchFamily="2" charset="0"/>
              </a:rPr>
              <a:t>19. Меня раздражают просьбы других людей и их потребность во внимании. </a:t>
            </a:r>
          </a:p>
          <a:p>
            <a:r>
              <a:rPr lang="ru-RU" sz="2000" b="1" dirty="0">
                <a:solidFill>
                  <a:srgbClr val="FFFF00"/>
                </a:solidFill>
                <a:latin typeface="Segoe Print" panose="02000600000000000000" pitchFamily="2" charset="0"/>
              </a:rPr>
              <a:t>20. Некогда и нет сил поухаживать за собой.</a:t>
            </a:r>
          </a:p>
          <a:p>
            <a:endParaRPr lang="ru-RU" sz="2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Каждое утверждение, с которым вы согласны, дает 1 балл.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Сумма баллов дает представление о том, на какой стадии стресса вы находитесь. Эти результаты не окончательны: чтобы установить точный диагноз, необходимо провести тщательное обследование.</a:t>
            </a:r>
          </a:p>
          <a:p>
            <a:endParaRPr lang="ru-RU" sz="2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9792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A6248-0ED8-416F-8D2D-C033DE579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A1C68-B02B-400E-AEA4-315C3DBB5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E0993FE-4DAD-4664-8CCF-DEA61F858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21"/>
            <a:ext cx="9144000" cy="6883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B4EBC-73AE-4B35-A5DC-DBC86371E7BD}"/>
              </a:ext>
            </a:extLst>
          </p:cNvPr>
          <p:cNvSpPr txBox="1"/>
          <p:nvPr/>
        </p:nvSpPr>
        <p:spPr>
          <a:xfrm>
            <a:off x="1115616" y="1587377"/>
            <a:ext cx="74168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Segoe Print" panose="02000600000000000000" pitchFamily="2" charset="0"/>
              </a:rPr>
              <a:t>0-2 балла: стресса нет.</a:t>
            </a:r>
          </a:p>
          <a:p>
            <a:r>
              <a:rPr lang="ru-RU" sz="3200" b="1" dirty="0">
                <a:solidFill>
                  <a:srgbClr val="FFC000"/>
                </a:solidFill>
                <a:latin typeface="Segoe Print" panose="02000600000000000000" pitchFamily="2" charset="0"/>
              </a:rPr>
              <a:t>3-5 баллов: начинающийся стресс.</a:t>
            </a:r>
          </a:p>
          <a:p>
            <a:r>
              <a:rPr lang="ru-RU" sz="3200" b="1" dirty="0">
                <a:solidFill>
                  <a:srgbClr val="7030A0"/>
                </a:solidFill>
                <a:latin typeface="Segoe Print" panose="02000600000000000000" pitchFamily="2" charset="0"/>
              </a:rPr>
              <a:t>6-10 баллов: средняя стадия стресса.</a:t>
            </a:r>
          </a:p>
          <a:p>
            <a:r>
              <a:rPr lang="ru-RU" sz="3200" b="1" dirty="0">
                <a:solidFill>
                  <a:srgbClr val="FF0000"/>
                </a:solidFill>
                <a:latin typeface="Segoe Print" panose="02000600000000000000" pitchFamily="2" charset="0"/>
              </a:rPr>
              <a:t>11-20 баллов: высокий уровень стресса, стадия истощения.</a:t>
            </a:r>
          </a:p>
        </p:txBody>
      </p:sp>
    </p:spTree>
    <p:extLst>
      <p:ext uri="{BB962C8B-B14F-4D97-AF65-F5344CB8AC3E}">
        <p14:creationId xmlns:p14="http://schemas.microsoft.com/office/powerpoint/2010/main" val="251350096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32B6B-91AE-4292-BF7F-2BE08C9C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4203D2-E3AC-49D0-9064-911618BEA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0" y="1055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B0063-C783-445C-9989-035C79408CF5}"/>
              </a:ext>
            </a:extLst>
          </p:cNvPr>
          <p:cNvSpPr txBox="1"/>
          <p:nvPr/>
        </p:nvSpPr>
        <p:spPr>
          <a:xfrm>
            <a:off x="1067776" y="1942492"/>
            <a:ext cx="70671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Segoe Print" panose="02000600000000000000" pitchFamily="2" charset="0"/>
              </a:rPr>
              <a:t>Источники:</a:t>
            </a:r>
          </a:p>
          <a:p>
            <a:pPr marL="457200" indent="-457200" algn="ctr"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Segoe Print" panose="020006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https://catherineasquithgallery.com/golubye-fony/3805-fon-goluboe-nebo-cvet-213-foto.html</a:t>
            </a:r>
            <a:endParaRPr lang="ru-RU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https://clipart-best.com/ru/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7030A0"/>
                </a:solidFill>
                <a:latin typeface="Segoe Print" panose="02000600000000000000" pitchFamily="2" charset="0"/>
              </a:rPr>
              <a:t>Справочник педагога-психолога № 2, февраль 2022 г.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C000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C000"/>
              </a:solidFill>
            </a:endParaRPr>
          </a:p>
          <a:p>
            <a:pPr algn="ctr"/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60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2489</TotalTime>
  <Words>480</Words>
  <Application>Microsoft Office PowerPoint</Application>
  <PresentationFormat>Экран (4:3)</PresentationFormat>
  <Paragraphs>72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Book Antiqua</vt:lpstr>
      <vt:lpstr>Lucida Sans</vt:lpstr>
      <vt:lpstr>Segoe Print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готовность ребенка к школе</dc:title>
  <dc:creator>психолог</dc:creator>
  <cp:lastModifiedBy>Админ</cp:lastModifiedBy>
  <cp:revision>96</cp:revision>
  <dcterms:modified xsi:type="dcterms:W3CDTF">2022-02-08T10:01:54Z</dcterms:modified>
</cp:coreProperties>
</file>