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8" r:id="rId2"/>
    <p:sldId id="257" r:id="rId3"/>
    <p:sldId id="265" r:id="rId4"/>
    <p:sldId id="264" r:id="rId5"/>
    <p:sldId id="263" r:id="rId6"/>
    <p:sldId id="262" r:id="rId7"/>
    <p:sldId id="261" r:id="rId8"/>
    <p:sldId id="260" r:id="rId9"/>
    <p:sldId id="259" r:id="rId10"/>
    <p:sldId id="268" r:id="rId11"/>
    <p:sldId id="267"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22530" name="Picture 2" descr="https://puzkarapuz.ru/images/english/lesson38/fon2.jpg"/>
          <p:cNvPicPr>
            <a:picLocks noChangeAspect="1" noChangeArrowheads="1"/>
          </p:cNvPicPr>
          <p:nvPr/>
        </p:nvPicPr>
        <p:blipFill>
          <a:blip r:embed="rId3" cstate="print"/>
          <a:srcRect/>
          <a:stretch>
            <a:fillRect/>
          </a:stretch>
        </p:blipFill>
        <p:spPr bwMode="auto">
          <a:xfrm>
            <a:off x="-1" y="0"/>
            <a:ext cx="9104701" cy="6858000"/>
          </a:xfrm>
          <a:prstGeom prst="rect">
            <a:avLst/>
          </a:prstGeom>
          <a:ln>
            <a:noFill/>
          </a:ln>
          <a:effectLst>
            <a:softEdge rad="112500"/>
          </a:effectLst>
        </p:spPr>
      </p:pic>
      <p:sp>
        <p:nvSpPr>
          <p:cNvPr id="6" name="Прямоугольник 5"/>
          <p:cNvSpPr/>
          <p:nvPr/>
        </p:nvSpPr>
        <p:spPr>
          <a:xfrm>
            <a:off x="2339752" y="3284984"/>
            <a:ext cx="4572000" cy="1015663"/>
          </a:xfrm>
          <a:prstGeom prst="rect">
            <a:avLst/>
          </a:prstGeom>
        </p:spPr>
        <p:txBody>
          <a:bodyPr>
            <a:spAutoFit/>
          </a:bodyPr>
          <a:lstStyle/>
          <a:p>
            <a:pPr algn="ctr"/>
            <a:r>
              <a:rPr lang="ru-RU" sz="2000" b="1" dirty="0" smtClean="0"/>
              <a:t>Интегрированное занятие  в старшей группе</a:t>
            </a:r>
            <a:r>
              <a:rPr lang="en-US" sz="2000" b="1" dirty="0" smtClean="0"/>
              <a:t> </a:t>
            </a:r>
            <a:r>
              <a:rPr lang="ru-RU" sz="2000" b="1" dirty="0" smtClean="0"/>
              <a:t>на тему </a:t>
            </a:r>
          </a:p>
          <a:p>
            <a:pPr algn="ctr"/>
            <a:r>
              <a:rPr lang="ru-RU" sz="2000" b="1" dirty="0" smtClean="0"/>
              <a:t>«8 марта!»</a:t>
            </a:r>
            <a:endParaRPr lang="ru-RU" sz="2000" b="1" dirty="0"/>
          </a:p>
        </p:txBody>
      </p:sp>
      <p:sp>
        <p:nvSpPr>
          <p:cNvPr id="7" name="Прямоугольник 6"/>
          <p:cNvSpPr/>
          <p:nvPr/>
        </p:nvSpPr>
        <p:spPr>
          <a:xfrm>
            <a:off x="6156176" y="5661248"/>
            <a:ext cx="2574032" cy="923330"/>
          </a:xfrm>
          <a:prstGeom prst="rect">
            <a:avLst/>
          </a:prstGeom>
        </p:spPr>
        <p:txBody>
          <a:bodyPr wrap="square">
            <a:spAutoFit/>
          </a:bodyPr>
          <a:lstStyle/>
          <a:p>
            <a:r>
              <a:rPr lang="ru-RU" b="1" dirty="0" smtClean="0">
                <a:latin typeface="Times New Roman" pitchFamily="18" charset="0"/>
                <a:cs typeface="Times New Roman" pitchFamily="18" charset="0"/>
              </a:rPr>
              <a:t>Подготовили:</a:t>
            </a:r>
          </a:p>
          <a:p>
            <a:r>
              <a:rPr lang="ru-RU" dirty="0" err="1" smtClean="0">
                <a:latin typeface="Times New Roman" pitchFamily="18" charset="0"/>
                <a:cs typeface="Times New Roman" pitchFamily="18" charset="0"/>
              </a:rPr>
              <a:t>Аллабердина</a:t>
            </a:r>
            <a:r>
              <a:rPr lang="ru-RU" dirty="0" smtClean="0">
                <a:latin typeface="Times New Roman" pitchFamily="18" charset="0"/>
                <a:cs typeface="Times New Roman" pitchFamily="18" charset="0"/>
              </a:rPr>
              <a:t>  Р.З</a:t>
            </a:r>
          </a:p>
          <a:p>
            <a:r>
              <a:rPr lang="ru-RU" dirty="0" err="1" smtClean="0">
                <a:latin typeface="Times New Roman" pitchFamily="18" charset="0"/>
                <a:cs typeface="Times New Roman" pitchFamily="18" charset="0"/>
              </a:rPr>
              <a:t>Тонконогова</a:t>
            </a:r>
            <a:r>
              <a:rPr lang="ru-RU" dirty="0" smtClean="0">
                <a:latin typeface="Times New Roman" pitchFamily="18" charset="0"/>
                <a:cs typeface="Times New Roman" pitchFamily="18" charset="0"/>
              </a:rPr>
              <a:t> М.А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23553" name="Rectangle 1"/>
          <p:cNvSpPr>
            <a:spLocks noChangeArrowheads="1"/>
          </p:cNvSpPr>
          <p:nvPr/>
        </p:nvSpPr>
        <p:spPr bwMode="auto">
          <a:xfrm>
            <a:off x="1907704" y="631141"/>
            <a:ext cx="5688632" cy="6463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Ребята вы должны ответить на вопрос чей, чья?</a:t>
            </a:r>
            <a:endParaRPr kumimoji="0" lang="ru-RU" sz="16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228600"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en-US"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b="1" i="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«Назови, чей?» </a:t>
            </a:r>
            <a:endParaRPr kumimoji="0" lang="ru-RU"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23554" name="Rectangle 2"/>
          <p:cNvSpPr>
            <a:spLocks noChangeArrowheads="1"/>
          </p:cNvSpPr>
          <p:nvPr/>
        </p:nvSpPr>
        <p:spPr bwMode="auto">
          <a:xfrm>
            <a:off x="1691680" y="1608476"/>
            <a:ext cx="59046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Мама — </a:t>
            </a:r>
            <a:r>
              <a:rPr kumimoji="0" lang="ru-RU" sz="2000" b="1"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(значит, ты чей? чья)</a:t>
            </a: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 </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папа — </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бабушка — </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дедушка — </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дядя — </a:t>
            </a: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тетя — </a:t>
            </a:r>
            <a:endParaRPr kumimoji="0" lang="ru-RU"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6" name="Picture 4" descr="http://zabavnik.club/wp-content/uploads/2018/07/1_oktyabrya_-_Den_pozhilogo_cheloveka_45_21022808.jpg"/>
          <p:cNvPicPr>
            <a:picLocks noChangeAspect="1" noChangeArrowheads="1"/>
          </p:cNvPicPr>
          <p:nvPr/>
        </p:nvPicPr>
        <p:blipFill>
          <a:blip r:embed="rId3" cstate="print"/>
          <a:srcRect/>
          <a:stretch>
            <a:fillRect/>
          </a:stretch>
        </p:blipFill>
        <p:spPr bwMode="auto">
          <a:xfrm>
            <a:off x="539552" y="2852936"/>
            <a:ext cx="3384375" cy="3384376"/>
          </a:xfrm>
          <a:prstGeom prst="rect">
            <a:avLst/>
          </a:prstGeom>
          <a:ln>
            <a:noFill/>
          </a:ln>
          <a:effectLst>
            <a:softEdge rad="112500"/>
          </a:effectLst>
        </p:spPr>
      </p:pic>
      <p:pic>
        <p:nvPicPr>
          <p:cNvPr id="23558" name="Picture 6" descr="https://avatars.mds.yandex.net/get-zen_doc/1855206/pub_5de7fac7d4f07a00ac1bfdaf_5de7facf98fe79dbe6c269d8/scale_1200"/>
          <p:cNvPicPr>
            <a:picLocks noChangeAspect="1" noChangeArrowheads="1"/>
          </p:cNvPicPr>
          <p:nvPr/>
        </p:nvPicPr>
        <p:blipFill>
          <a:blip r:embed="rId4" cstate="print"/>
          <a:srcRect/>
          <a:stretch>
            <a:fillRect/>
          </a:stretch>
        </p:blipFill>
        <p:spPr bwMode="auto">
          <a:xfrm>
            <a:off x="5508104" y="2996952"/>
            <a:ext cx="3312368" cy="331236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24577" name="Rectangle 1"/>
          <p:cNvSpPr>
            <a:spLocks noChangeArrowheads="1"/>
          </p:cNvSpPr>
          <p:nvPr/>
        </p:nvSpPr>
        <p:spPr bwMode="auto">
          <a:xfrm>
            <a:off x="1259632" y="476672"/>
            <a:ext cx="6732240" cy="107721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Ребята, вам нужно чаще радовать своих мам вниманием и заботой, дарить подарки, которые вы можете сделать своими руками. Я предлагаю подарить нашим мамам корзину с первыми весенними цветами – подснежниками, которые вы сделаете сами.</a:t>
            </a:r>
            <a:endParaRPr kumimoji="0" lang="ru-RU" sz="20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24579" name="Picture 3" descr="https://i.ytimg.com/vi/I9pq0b7t7Ck/maxresdefault.jpg"/>
          <p:cNvPicPr>
            <a:picLocks noChangeAspect="1" noChangeArrowheads="1"/>
          </p:cNvPicPr>
          <p:nvPr/>
        </p:nvPicPr>
        <p:blipFill>
          <a:blip r:embed="rId3" cstate="print"/>
          <a:srcRect/>
          <a:stretch>
            <a:fillRect/>
          </a:stretch>
        </p:blipFill>
        <p:spPr bwMode="auto">
          <a:xfrm>
            <a:off x="755576" y="1628800"/>
            <a:ext cx="8192909" cy="460851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5" name="Прямоугольник 4"/>
          <p:cNvSpPr/>
          <p:nvPr/>
        </p:nvSpPr>
        <p:spPr>
          <a:xfrm>
            <a:off x="2267744" y="908720"/>
            <a:ext cx="4572000" cy="92333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b="1" dirty="0" smtClean="0">
                <a:solidFill>
                  <a:srgbClr val="7030A0"/>
                </a:solidFill>
                <a:latin typeface="Times New Roman" pitchFamily="18" charset="0"/>
                <a:cs typeface="Times New Roman" pitchFamily="18" charset="0"/>
              </a:rPr>
              <a:t>Что вы сегодня делали? </a:t>
            </a:r>
            <a:endParaRPr lang="en-US" b="1" dirty="0" smtClean="0">
              <a:solidFill>
                <a:srgbClr val="7030A0"/>
              </a:solidFill>
              <a:latin typeface="Times New Roman" pitchFamily="18" charset="0"/>
              <a:cs typeface="Times New Roman" pitchFamily="18" charset="0"/>
            </a:endParaRPr>
          </a:p>
          <a:p>
            <a:pPr algn="ctr"/>
            <a:r>
              <a:rPr lang="ru-RU" b="1" dirty="0" smtClean="0">
                <a:solidFill>
                  <a:srgbClr val="7030A0"/>
                </a:solidFill>
                <a:latin typeface="Times New Roman" pitchFamily="18" charset="0"/>
                <a:cs typeface="Times New Roman" pitchFamily="18" charset="0"/>
              </a:rPr>
              <a:t>Что </a:t>
            </a:r>
            <a:r>
              <a:rPr lang="ru-RU" b="1" dirty="0" smtClean="0">
                <a:solidFill>
                  <a:srgbClr val="7030A0"/>
                </a:solidFill>
                <a:latin typeface="Times New Roman" pitchFamily="18" charset="0"/>
                <a:cs typeface="Times New Roman" pitchFamily="18" charset="0"/>
              </a:rPr>
              <a:t>нового узнали? </a:t>
            </a:r>
            <a:endParaRPr lang="en-US" b="1" dirty="0" smtClean="0">
              <a:solidFill>
                <a:srgbClr val="7030A0"/>
              </a:solidFill>
              <a:latin typeface="Times New Roman" pitchFamily="18" charset="0"/>
              <a:cs typeface="Times New Roman" pitchFamily="18" charset="0"/>
            </a:endParaRPr>
          </a:p>
          <a:p>
            <a:pPr algn="ctr"/>
            <a:r>
              <a:rPr lang="ru-RU" b="1" dirty="0" smtClean="0">
                <a:solidFill>
                  <a:srgbClr val="7030A0"/>
                </a:solidFill>
                <a:latin typeface="Times New Roman" pitchFamily="18" charset="0"/>
                <a:cs typeface="Times New Roman" pitchFamily="18" charset="0"/>
              </a:rPr>
              <a:t>Что </a:t>
            </a:r>
            <a:r>
              <a:rPr lang="ru-RU" b="1" dirty="0" smtClean="0">
                <a:solidFill>
                  <a:srgbClr val="7030A0"/>
                </a:solidFill>
                <a:latin typeface="Times New Roman" pitchFamily="18" charset="0"/>
                <a:cs typeface="Times New Roman" pitchFamily="18" charset="0"/>
              </a:rPr>
              <a:t>вам понравилось больше </a:t>
            </a:r>
            <a:r>
              <a:rPr lang="ru-RU" b="1" dirty="0" smtClean="0">
                <a:solidFill>
                  <a:srgbClr val="7030A0"/>
                </a:solidFill>
                <a:latin typeface="Times New Roman" pitchFamily="18" charset="0"/>
                <a:cs typeface="Times New Roman" pitchFamily="18" charset="0"/>
              </a:rPr>
              <a:t>всего</a:t>
            </a:r>
            <a:r>
              <a:rPr lang="ru-RU" b="1" dirty="0" smtClean="0">
                <a:solidFill>
                  <a:srgbClr val="7030A0"/>
                </a:solidFill>
                <a:latin typeface="Times New Roman" pitchFamily="18" charset="0"/>
                <a:cs typeface="Times New Roman" pitchFamily="18" charset="0"/>
              </a:rPr>
              <a:t>?</a:t>
            </a:r>
            <a:endParaRPr lang="ru-RU" b="1" dirty="0">
              <a:solidFill>
                <a:srgbClr val="7030A0"/>
              </a:solidFill>
              <a:latin typeface="Times New Roman" pitchFamily="18" charset="0"/>
              <a:cs typeface="Times New Roman" pitchFamily="18" charset="0"/>
            </a:endParaRPr>
          </a:p>
        </p:txBody>
      </p:sp>
      <p:pic>
        <p:nvPicPr>
          <p:cNvPr id="25602" name="Picture 2" descr="http://hobby.mrfreeman-club.ru/i/events/kidcomclub_20171216_b.jpg"/>
          <p:cNvPicPr>
            <a:picLocks noChangeAspect="1" noChangeArrowheads="1"/>
          </p:cNvPicPr>
          <p:nvPr/>
        </p:nvPicPr>
        <p:blipFill>
          <a:blip r:embed="rId3" cstate="print"/>
          <a:srcRect/>
          <a:stretch>
            <a:fillRect/>
          </a:stretch>
        </p:blipFill>
        <p:spPr bwMode="auto">
          <a:xfrm>
            <a:off x="1547664" y="2204864"/>
            <a:ext cx="6192688" cy="3870430"/>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
        <p:nvSpPr>
          <p:cNvPr id="1029" name="Rectangle 5"/>
          <p:cNvSpPr>
            <a:spLocks noChangeArrowheads="1"/>
          </p:cNvSpPr>
          <p:nvPr/>
        </p:nvSpPr>
        <p:spPr bwMode="auto">
          <a:xfrm>
            <a:off x="1187624" y="188640"/>
            <a:ext cx="6840760"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Ребята, отгадайте загадку:</a:t>
            </a:r>
            <a:endParaRPr kumimoji="0" lang="ru-RU" sz="10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Она приходит с ласкою и со своею сказкою.</a:t>
            </a:r>
            <a:r>
              <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Волшебной палочкой взмахнёт,</a:t>
            </a:r>
            <a:r>
              <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В лесу подснежник расцветёт.</a:t>
            </a:r>
            <a:r>
              <a:rPr kumimoji="0" lang="ru-RU" sz="1000" b="1" i="0" u="none" strike="noStrike" cap="none" normalizeH="0" baseline="0" dirty="0" smtClean="0">
                <a:ln>
                  <a:noFill/>
                </a:ln>
                <a:solidFill>
                  <a:srgbClr val="7030A0"/>
                </a:solidFill>
                <a:effectLst/>
                <a:latin typeface="Times New Roman" pitchFamily="18" charset="0"/>
                <a:cs typeface="Times New Roman" pitchFamily="18" charset="0"/>
              </a:rPr>
              <a:t> </a:t>
            </a:r>
            <a:endParaRPr kumimoji="0" lang="ru-RU"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1033" name="Picture 9" descr="https://im0-tub-ru.yandex.net/i?id=a07728e4ea7e027d60b333a5d812f8a1&amp;n=13"/>
          <p:cNvPicPr>
            <a:picLocks noChangeAspect="1" noChangeArrowheads="1"/>
          </p:cNvPicPr>
          <p:nvPr/>
        </p:nvPicPr>
        <p:blipFill>
          <a:blip r:embed="rId3" cstate="print"/>
          <a:srcRect/>
          <a:stretch>
            <a:fillRect/>
          </a:stretch>
        </p:blipFill>
        <p:spPr bwMode="auto">
          <a:xfrm>
            <a:off x="2123728" y="1196752"/>
            <a:ext cx="4968552" cy="3548967"/>
          </a:xfrm>
          <a:prstGeom prst="rect">
            <a:avLst/>
          </a:prstGeom>
          <a:noFill/>
        </p:spPr>
      </p:pic>
      <p:sp>
        <p:nvSpPr>
          <p:cNvPr id="1034" name="Rectangle 10"/>
          <p:cNvSpPr>
            <a:spLocks noChangeArrowheads="1"/>
          </p:cNvSpPr>
          <p:nvPr/>
        </p:nvSpPr>
        <p:spPr bwMode="auto">
          <a:xfrm>
            <a:off x="395536" y="4797152"/>
            <a:ext cx="8352928" cy="181588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 какому времени года можно отнести эти картинки?</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После какого времени года наступает весна?</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Назовите весенние месяцы.</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Назовите признаки весны.</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Какой праздник мы отмечаем в марте?</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Чей это праздник?</a:t>
            </a:r>
            <a:endParaRPr kumimoji="0" lang="ru-RU" sz="9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А хотите узнать, как появился женский праздник 8 Марта?</a:t>
            </a:r>
            <a:endParaRPr kumimoji="0" lang="ru-RU" sz="2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15361" name="Rectangle 1"/>
          <p:cNvSpPr>
            <a:spLocks noChangeArrowheads="1"/>
          </p:cNvSpPr>
          <p:nvPr/>
        </p:nvSpPr>
        <p:spPr bwMode="auto">
          <a:xfrm>
            <a:off x="395536" y="554197"/>
            <a:ext cx="8352928" cy="369331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Ребята сейчас я вам расскажу, как появился праздник «Международный женский день» Раньше женщины не имели права голоса. Считалось, что женщина должна заниматься хозяйством по дому, женщины даже не имели права учиться. Это им очень не нравилось и ,конечно же, было обидно.</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Однажды женщины собрались и решили устроить акцию, забастовку, где отстаивали свои права. Они выступали против детского труда, требовали хороших условий труда, хорошую заработную плату за свою работу. </a:t>
            </a:r>
            <a:endParaRPr kumimoji="0" lang="en-US"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Они многого добились.</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Именно этот день 8 Марта и стал для них и всех остальных женщин праздником. С тех пор, объявили женский день – 8 Марта. Женщины многих стран празднуют этот весенний праздник – 8 Марта. В этот день мужчины поздравляют всех женщин с праздником: дарят цветы, улыбки. И вы, ребята, не забудьте поздравить своих мам, бабушек и девочек.</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364" name="Picture 4" descr="https://ds05.infourok.ru/uploads/ex/0019/001151b0-b6d946c2/hello_html_me6d960b.jpg"/>
          <p:cNvPicPr>
            <a:picLocks noChangeAspect="1" noChangeArrowheads="1"/>
          </p:cNvPicPr>
          <p:nvPr/>
        </p:nvPicPr>
        <p:blipFill>
          <a:blip r:embed="rId3" cstate="print"/>
          <a:srcRect/>
          <a:stretch>
            <a:fillRect/>
          </a:stretch>
        </p:blipFill>
        <p:spPr bwMode="auto">
          <a:xfrm>
            <a:off x="755576" y="4596768"/>
            <a:ext cx="3343780" cy="2261232"/>
          </a:xfrm>
          <a:prstGeom prst="rect">
            <a:avLst/>
          </a:prstGeom>
          <a:ln>
            <a:noFill/>
          </a:ln>
          <a:effectLst>
            <a:softEdge rad="112500"/>
          </a:effectLst>
        </p:spPr>
      </p:pic>
      <p:pic>
        <p:nvPicPr>
          <p:cNvPr id="15366" name="Picture 6" descr="https://www.culture.ru/storage/images/5feb01e0ab8d37482de4b48ed075106a/8d8f403db348a2bfc2210718ac344677.jpg"/>
          <p:cNvPicPr>
            <a:picLocks noChangeAspect="1" noChangeArrowheads="1"/>
          </p:cNvPicPr>
          <p:nvPr/>
        </p:nvPicPr>
        <p:blipFill>
          <a:blip r:embed="rId4" cstate="print"/>
          <a:srcRect/>
          <a:stretch>
            <a:fillRect/>
          </a:stretch>
        </p:blipFill>
        <p:spPr bwMode="auto">
          <a:xfrm>
            <a:off x="4355976" y="4526412"/>
            <a:ext cx="3672408" cy="2331588"/>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5" name="Прямоугольник 4"/>
          <p:cNvSpPr/>
          <p:nvPr/>
        </p:nvSpPr>
        <p:spPr>
          <a:xfrm>
            <a:off x="2411760" y="404664"/>
            <a:ext cx="4572000" cy="70788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r>
              <a:rPr lang="ru-RU" sz="2000" b="1" dirty="0" smtClean="0">
                <a:solidFill>
                  <a:srgbClr val="7030A0"/>
                </a:solidFill>
              </a:rPr>
              <a:t>Какие красивые слова знаете о маме? Какая мама?</a:t>
            </a:r>
            <a:endParaRPr lang="ru-RU" sz="2000" b="1" dirty="0">
              <a:solidFill>
                <a:srgbClr val="7030A0"/>
              </a:solidFill>
            </a:endParaRPr>
          </a:p>
        </p:txBody>
      </p:sp>
      <p:pic>
        <p:nvPicPr>
          <p:cNvPr id="16386" name="Picture 2" descr="https://ds04.infourok.ru/uploads/ex/0d90/0012841f-1bb46203/hello_html_46026c34.jpg"/>
          <p:cNvPicPr>
            <a:picLocks noChangeAspect="1" noChangeArrowheads="1"/>
          </p:cNvPicPr>
          <p:nvPr/>
        </p:nvPicPr>
        <p:blipFill>
          <a:blip r:embed="rId3" cstate="print"/>
          <a:srcRect/>
          <a:stretch>
            <a:fillRect/>
          </a:stretch>
        </p:blipFill>
        <p:spPr bwMode="auto">
          <a:xfrm>
            <a:off x="1547664" y="1196752"/>
            <a:ext cx="6232639" cy="3816424"/>
          </a:xfrm>
          <a:prstGeom prst="rect">
            <a:avLst/>
          </a:prstGeom>
          <a:ln>
            <a:noFill/>
          </a:ln>
          <a:effectLst>
            <a:softEdge rad="112500"/>
          </a:effectLst>
        </p:spPr>
      </p:pic>
      <p:sp>
        <p:nvSpPr>
          <p:cNvPr id="7" name="Прямоугольник 6"/>
          <p:cNvSpPr/>
          <p:nvPr/>
        </p:nvSpPr>
        <p:spPr>
          <a:xfrm>
            <a:off x="683568" y="5157192"/>
            <a:ext cx="7920880" cy="923330"/>
          </a:xfrm>
          <a:prstGeom prst="rect">
            <a:avLst/>
          </a:prstGeom>
        </p:spPr>
        <p:txBody>
          <a:bodyPr wrap="square">
            <a:spAutoFit/>
          </a:bodyPr>
          <a:lstStyle/>
          <a:p>
            <a:pPr algn="ctr"/>
            <a:r>
              <a:rPr lang="ru-RU" b="1" dirty="0" smtClean="0"/>
              <a:t>(Милая, любимая, добрая, красивая, нежная, умная, ненаглядная, очаровательная, внимательная, трудолюбивая, приветливая, чудесная, симпатичная,)</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17409" name="Rectangle 1"/>
          <p:cNvSpPr>
            <a:spLocks noChangeArrowheads="1"/>
          </p:cNvSpPr>
          <p:nvPr/>
        </p:nvSpPr>
        <p:spPr bwMode="auto">
          <a:xfrm>
            <a:off x="1763688" y="260648"/>
            <a:ext cx="6012160" cy="2585323"/>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Молодцы, ребята!</a:t>
            </a:r>
            <a:endPar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Вы много чудесных слов сказали о своих мамах. Давайте подробнее расскажем о своей маме, </a:t>
            </a:r>
            <a:r>
              <a:rPr kumimoji="0" lang="ru-RU"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пользуясь планом</a:t>
            </a: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Как ее зовут?</a:t>
            </a:r>
            <a:endPar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Где она работает?</a:t>
            </a:r>
            <a:endPar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Что делают ваши мамы дома?</a:t>
            </a:r>
            <a:endPar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Помогаете ли вы ей?</a:t>
            </a:r>
            <a:endPar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За что ты любишь её? </a:t>
            </a:r>
            <a:endParaRPr kumimoji="0" lang="en-US"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Что ты ей пожелаешь в праздник?</a:t>
            </a:r>
            <a:endParaRPr kumimoji="0" lang="ru-RU" sz="2400" b="1" i="0" u="none" strike="noStrike" cap="none" normalizeH="0" baseline="0" dirty="0" smtClean="0">
              <a:ln>
                <a:noFill/>
              </a:ln>
              <a:solidFill>
                <a:srgbClr val="7030A0"/>
              </a:solidFill>
              <a:effectLst/>
              <a:latin typeface="Times New Roman" pitchFamily="18" charset="0"/>
              <a:cs typeface="Times New Roman" pitchFamily="18" charset="0"/>
            </a:endParaRPr>
          </a:p>
        </p:txBody>
      </p:sp>
      <p:pic>
        <p:nvPicPr>
          <p:cNvPr id="17411" name="Picture 3" descr="https://ds04.infourok.ru/uploads/ex/032c/00085413-68d94b9a/hello_html_m1101fa21.jpg"/>
          <p:cNvPicPr>
            <a:picLocks noChangeAspect="1" noChangeArrowheads="1"/>
          </p:cNvPicPr>
          <p:nvPr/>
        </p:nvPicPr>
        <p:blipFill>
          <a:blip r:embed="rId3" cstate="print"/>
          <a:srcRect/>
          <a:stretch>
            <a:fillRect/>
          </a:stretch>
        </p:blipFill>
        <p:spPr bwMode="auto">
          <a:xfrm>
            <a:off x="2699792" y="2996952"/>
            <a:ext cx="4464496" cy="369979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18433" name="Rectangle 1"/>
          <p:cNvSpPr>
            <a:spLocks noChangeArrowheads="1"/>
          </p:cNvSpPr>
          <p:nvPr/>
        </p:nvSpPr>
        <p:spPr bwMode="auto">
          <a:xfrm>
            <a:off x="395536" y="908720"/>
            <a:ext cx="4176464" cy="424731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Послушайте стихотворение о мам</a:t>
            </a:r>
            <a:r>
              <a:rPr lang="ru-RU" b="1" dirty="0" smtClean="0">
                <a:solidFill>
                  <a:srgbClr val="7030A0"/>
                </a:solidFill>
                <a:latin typeface="Times New Roman" pitchFamily="18" charset="0"/>
                <a:ea typeface="Times New Roman" pitchFamily="18" charset="0"/>
                <a:cs typeface="Times New Roman" pitchFamily="18" charset="0"/>
              </a:rPr>
              <a:t>е</a:t>
            </a:r>
            <a:r>
              <a:rPr kumimoji="0" lang="ru-RU"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t>
            </a:r>
            <a:endParaRPr kumimoji="0" lang="ru-RU" sz="1000" b="1" i="0" u="none" strike="noStrike" cap="none" normalizeH="0" baseline="0" dirty="0" smtClean="0">
              <a:ln>
                <a:noFill/>
              </a:ln>
              <a:solidFill>
                <a:srgbClr val="7030A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Наступает мамин праздник.</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Наступает мамин праздник,</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Наступает Женский день.</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Знаю: любит мама очень</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Розы, маки и сирень.</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Только в марте нет сирени,</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Роз и маков не достать…</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ведь можно на листочке</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цветы нарисовать!</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Приколю картинку эту</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Я над маминым столом,</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Утром маму дорогую</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Обниму и расцелую,</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поздравлю с Женским днем!</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8438" name="Picture 6" descr="https://funik.ru/wp-content/uploads/2018/11/531cbadd5c7ac2f967b2-700x972.jpg"/>
          <p:cNvPicPr>
            <a:picLocks noChangeAspect="1" noChangeArrowheads="1"/>
          </p:cNvPicPr>
          <p:nvPr/>
        </p:nvPicPr>
        <p:blipFill>
          <a:blip r:embed="rId3" cstate="print"/>
          <a:srcRect/>
          <a:stretch>
            <a:fillRect/>
          </a:stretch>
        </p:blipFill>
        <p:spPr bwMode="auto">
          <a:xfrm>
            <a:off x="4860032" y="260648"/>
            <a:ext cx="3526317" cy="4896544"/>
          </a:xfrm>
          <a:prstGeom prst="rect">
            <a:avLst/>
          </a:prstGeom>
          <a:ln>
            <a:noFill/>
          </a:ln>
          <a:effectLst>
            <a:softEdge rad="112500"/>
          </a:effectLst>
        </p:spPr>
      </p:pic>
      <p:sp>
        <p:nvSpPr>
          <p:cNvPr id="18439" name="Rectangle 7"/>
          <p:cNvSpPr>
            <a:spLocks noChangeArrowheads="1"/>
          </p:cNvSpPr>
          <p:nvPr/>
        </p:nvSpPr>
        <p:spPr bwMode="auto">
          <a:xfrm>
            <a:off x="1403648" y="5517232"/>
            <a:ext cx="6768752" cy="64633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Название какие цветов вы услышали в этом стихотворении?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Назовите какие еще цветы вы знаете.</a:t>
            </a:r>
            <a:endParaRPr kumimoji="0" lang="ru-RU"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9">
                                            <p:bg/>
                                          </p:spTgt>
                                        </p:tgtEl>
                                        <p:attrNameLst>
                                          <p:attrName>style.visibility</p:attrName>
                                        </p:attrNameLst>
                                      </p:cBhvr>
                                      <p:to>
                                        <p:strVal val="visible"/>
                                      </p:to>
                                    </p:set>
                                    <p:animEffect transition="in" filter="fade">
                                      <p:cBhvr>
                                        <p:cTn id="7" dur="2000"/>
                                        <p:tgtEl>
                                          <p:spTgt spid="1843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9">
                                            <p:txEl>
                                              <p:pRg st="0" end="0"/>
                                            </p:txEl>
                                          </p:spTgt>
                                        </p:tgtEl>
                                        <p:attrNameLst>
                                          <p:attrName>style.visibility</p:attrName>
                                        </p:attrNameLst>
                                      </p:cBhvr>
                                      <p:to>
                                        <p:strVal val="visible"/>
                                      </p:to>
                                    </p:set>
                                    <p:animEffect transition="in" filter="fade">
                                      <p:cBhvr>
                                        <p:cTn id="12" dur="2000"/>
                                        <p:tgtEl>
                                          <p:spTgt spid="184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9">
                                            <p:txEl>
                                              <p:pRg st="1" end="1"/>
                                            </p:txEl>
                                          </p:spTgt>
                                        </p:tgtEl>
                                        <p:attrNameLst>
                                          <p:attrName>style.visibility</p:attrName>
                                        </p:attrNameLst>
                                      </p:cBhvr>
                                      <p:to>
                                        <p:strVal val="visible"/>
                                      </p:to>
                                    </p:set>
                                    <p:animEffect transition="in" filter="fade">
                                      <p:cBhvr>
                                        <p:cTn id="17" dur="2000"/>
                                        <p:tgtEl>
                                          <p:spTgt spid="184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19457" name="Rectangle 1"/>
          <p:cNvSpPr>
            <a:spLocks noChangeArrowheads="1"/>
          </p:cNvSpPr>
          <p:nvPr/>
        </p:nvSpPr>
        <p:spPr bwMode="auto">
          <a:xfrm>
            <a:off x="1475656" y="332656"/>
            <a:ext cx="6300192"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Ребята у нас у каждого большая семья, давайте каждого назовём ласково.</a:t>
            </a:r>
            <a:endParaRPr kumimoji="0" lang="ru-RU" sz="1600" b="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1"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 «Назови ласково»</a:t>
            </a:r>
            <a:endParaRPr kumimoji="0" lang="ru-RU" sz="2400" b="1" u="none" strike="noStrike" cap="none" normalizeH="0" baseline="0" dirty="0" smtClean="0">
              <a:ln>
                <a:noFill/>
              </a:ln>
              <a:solidFill>
                <a:srgbClr val="7030A0"/>
              </a:solidFill>
              <a:effectLst/>
              <a:latin typeface="Times New Roman" pitchFamily="18" charset="0"/>
              <a:cs typeface="Times New Roman" pitchFamily="18" charset="0"/>
            </a:endParaRPr>
          </a:p>
        </p:txBody>
      </p:sp>
      <p:sp>
        <p:nvSpPr>
          <p:cNvPr id="19458" name="Rectangle 2"/>
          <p:cNvSpPr>
            <a:spLocks noChangeArrowheads="1"/>
          </p:cNvSpPr>
          <p:nvPr/>
        </p:nvSpPr>
        <p:spPr bwMode="auto">
          <a:xfrm>
            <a:off x="611560" y="1700808"/>
            <a:ext cx="2592288"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Дети — детки — деточки;</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с</a:t>
            </a:r>
            <a:r>
              <a:rPr kumimoji="0" lang="ru-RU" sz="2000" b="1" i="0" u="none" strike="noStrike" cap="none" normalizeH="0" baseline="0" dirty="0" smtClean="0" bmk="">
                <a:ln>
                  <a:noFill/>
                </a:ln>
                <a:effectLst/>
                <a:latin typeface="Times New Roman" pitchFamily="18" charset="0"/>
                <a:ea typeface="Times New Roman" pitchFamily="18" charset="0"/>
                <a:cs typeface="Times New Roman" pitchFamily="18" charset="0"/>
              </a:rPr>
              <a:t>емья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мама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папа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сын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дедушка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бабушка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дочь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внук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внучка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сестра — </a:t>
            </a:r>
            <a:endParaRPr kumimoji="0" lang="ru-RU" b="1" i="0" u="none" strike="noStrike" cap="none" normalizeH="0" baseline="0" dirty="0" smtClean="0">
              <a:ln>
                <a:noFill/>
              </a:ln>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effectLst/>
                <a:latin typeface="Times New Roman" pitchFamily="18" charset="0"/>
                <a:ea typeface="Times New Roman" pitchFamily="18" charset="0"/>
                <a:cs typeface="Times New Roman" pitchFamily="18" charset="0"/>
              </a:rPr>
              <a:t>брат — </a:t>
            </a:r>
            <a:endParaRPr kumimoji="0" lang="ru-RU" sz="2800" b="1" i="0" u="none" strike="noStrike" cap="none" normalizeH="0" baseline="0" dirty="0" smtClean="0">
              <a:ln>
                <a:noFill/>
              </a:ln>
              <a:effectLst/>
              <a:latin typeface="Times New Roman" pitchFamily="18" charset="0"/>
              <a:cs typeface="Times New Roman" pitchFamily="18" charset="0"/>
            </a:endParaRPr>
          </a:p>
        </p:txBody>
      </p:sp>
      <p:pic>
        <p:nvPicPr>
          <p:cNvPr id="19460" name="Picture 4" descr="https://i.ytimg.com/vi/SAoy-vMWbhA/maxresdefault.jpg"/>
          <p:cNvPicPr>
            <a:picLocks noChangeAspect="1" noChangeArrowheads="1"/>
          </p:cNvPicPr>
          <p:nvPr/>
        </p:nvPicPr>
        <p:blipFill>
          <a:blip r:embed="rId3" cstate="print"/>
          <a:srcRect/>
          <a:stretch>
            <a:fillRect/>
          </a:stretch>
        </p:blipFill>
        <p:spPr bwMode="auto">
          <a:xfrm>
            <a:off x="3203848" y="1916832"/>
            <a:ext cx="5760639" cy="3888432"/>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0481" name="Rectangle 1"/>
          <p:cNvSpPr>
            <a:spLocks noChangeArrowheads="1"/>
          </p:cNvSpPr>
          <p:nvPr/>
        </p:nvSpPr>
        <p:spPr bwMode="auto">
          <a:xfrm>
            <a:off x="1403648" y="260648"/>
            <a:ext cx="6840760" cy="424731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Физкультминутка </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Тихо, дети, не шумите. Друг за другом становитесь. </a:t>
            </a:r>
            <a:r>
              <a:rPr kumimoji="0" lang="ru-RU"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(Дети встают друг за другом)</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Маме надо отдыхать,</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Маме хочется поспать. </a:t>
            </a:r>
            <a:r>
              <a:rPr kumimoji="0" lang="ru-RU"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(Дети складывают руки по щёчки, имитируя спящего человека)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Я на цыпочках хожу,</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Маму я не разбужу. </a:t>
            </a:r>
            <a:r>
              <a:rPr kumimoji="0" lang="ru-RU"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(Дети идут на цыпочках)</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Я на пяточках хожу,</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Маму я не разбужу. </a:t>
            </a:r>
            <a:r>
              <a:rPr kumimoji="0" lang="ru-RU"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(Дети идут на пятках, спина ровная)</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Моих пяток слышен стук:</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Тук-тук-тук, Тук-тук-тук, </a:t>
            </a:r>
            <a:r>
              <a:rPr kumimoji="0" lang="ru-RU"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(Дети стучат по коленкам)</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Мои пяточки идут,</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Меня к мамочке ведут! </a:t>
            </a:r>
            <a:r>
              <a:rPr kumimoji="0" lang="ru-RU" b="0" i="1" u="none" strike="noStrike" cap="none" normalizeH="0" baseline="0" dirty="0" smtClean="0">
                <a:ln>
                  <a:noFill/>
                </a:ln>
                <a:solidFill>
                  <a:srgbClr val="111111"/>
                </a:solidFill>
                <a:effectLst/>
                <a:latin typeface="Times New Roman" pitchFamily="18" charset="0"/>
                <a:ea typeface="Times New Roman" pitchFamily="18" charset="0"/>
                <a:cs typeface="Times New Roman" pitchFamily="18" charset="0"/>
              </a:rPr>
              <a:t>(Дети садятся на свои места)</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83" name="Picture 3" descr="https://printonic.ru/uploads/images/2016/04/04/img_5702bf9763a0b.jpg"/>
          <p:cNvPicPr>
            <a:picLocks noChangeAspect="1" noChangeArrowheads="1"/>
          </p:cNvPicPr>
          <p:nvPr/>
        </p:nvPicPr>
        <p:blipFill>
          <a:blip r:embed="rId3" cstate="print"/>
          <a:srcRect/>
          <a:stretch>
            <a:fillRect/>
          </a:stretch>
        </p:blipFill>
        <p:spPr bwMode="auto">
          <a:xfrm>
            <a:off x="3347864" y="4581128"/>
            <a:ext cx="2952328" cy="2031738"/>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8" name="Picture 4" descr="https://img2.badfon.ru/original/1920x1200/4/24/cvety-lepestki-fon.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
        <p:nvSpPr>
          <p:cNvPr id="5" name="Прямоугольник 4"/>
          <p:cNvSpPr/>
          <p:nvPr/>
        </p:nvSpPr>
        <p:spPr>
          <a:xfrm>
            <a:off x="2843808" y="764704"/>
            <a:ext cx="3619068"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smtClean="0">
                <a:solidFill>
                  <a:srgbClr val="7030A0"/>
                </a:solidFill>
                <a:latin typeface="Times New Roman" pitchFamily="18" charset="0"/>
                <a:cs typeface="Times New Roman" pitchFamily="18" charset="0"/>
              </a:rPr>
              <a:t>Ребята, как вы помогаете маме? </a:t>
            </a:r>
            <a:endParaRPr lang="ru-RU" b="1" dirty="0">
              <a:solidFill>
                <a:srgbClr val="7030A0"/>
              </a:solidFill>
              <a:latin typeface="Times New Roman" pitchFamily="18" charset="0"/>
              <a:cs typeface="Times New Roman" pitchFamily="18" charset="0"/>
            </a:endParaRPr>
          </a:p>
        </p:txBody>
      </p:sp>
      <p:pic>
        <p:nvPicPr>
          <p:cNvPr id="21506" name="Picture 2" descr="https://ds04.infourok.ru/uploads/ex/0cf6/00128385-9b91b1d9/img9.jpg"/>
          <p:cNvPicPr>
            <a:picLocks noChangeAspect="1" noChangeArrowheads="1"/>
          </p:cNvPicPr>
          <p:nvPr/>
        </p:nvPicPr>
        <p:blipFill>
          <a:blip r:embed="rId3" cstate="print"/>
          <a:srcRect/>
          <a:stretch>
            <a:fillRect/>
          </a:stretch>
        </p:blipFill>
        <p:spPr bwMode="auto">
          <a:xfrm>
            <a:off x="1115616" y="1556792"/>
            <a:ext cx="7424824" cy="4896544"/>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566</Words>
  <Application>Microsoft Office PowerPoint</Application>
  <PresentationFormat>Экран (4:3)</PresentationFormat>
  <Paragraphs>83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Лилия</dc:creator>
  <cp:lastModifiedBy>Лилия</cp:lastModifiedBy>
  <cp:revision>19</cp:revision>
  <dcterms:created xsi:type="dcterms:W3CDTF">2021-03-02T09:45:42Z</dcterms:created>
  <dcterms:modified xsi:type="dcterms:W3CDTF">2021-03-02T11:57:30Z</dcterms:modified>
</cp:coreProperties>
</file>