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73" r:id="rId3"/>
    <p:sldId id="274" r:id="rId4"/>
    <p:sldId id="270" r:id="rId5"/>
    <p:sldId id="267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BC44-F8DB-4404-947F-8F9EB881A9B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9418-4396-454F-A892-9A20AA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9418-4396-454F-A892-9A20AA0232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27.01.2022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70" y="0"/>
            <a:ext cx="899625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D522F8-64C7-4EF9-A6FC-74ABA2D49B44}"/>
              </a:ext>
            </a:extLst>
          </p:cNvPr>
          <p:cNvSpPr/>
          <p:nvPr/>
        </p:nvSpPr>
        <p:spPr>
          <a:xfrm>
            <a:off x="358390" y="2613392"/>
            <a:ext cx="84272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НАСТРОЕНИЯ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14</a:t>
            </a: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012160" y="6033555"/>
            <a:ext cx="4223392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6BC44-8DEA-41E3-800D-8374F3D90EED}"/>
              </a:ext>
            </a:extLst>
          </p:cNvPr>
          <p:cNvSpPr txBox="1"/>
          <p:nvPr/>
        </p:nvSpPr>
        <p:spPr>
          <a:xfrm>
            <a:off x="247510" y="107993"/>
            <a:ext cx="8690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496057-A754-4702-A416-C6A298643C43}"/>
              </a:ext>
            </a:extLst>
          </p:cNvPr>
          <p:cNvSpPr txBox="1"/>
          <p:nvPr/>
        </p:nvSpPr>
        <p:spPr>
          <a:xfrm>
            <a:off x="322919" y="376429"/>
            <a:ext cx="7920880" cy="3360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«</a:t>
            </a:r>
            <a:r>
              <a:rPr lang="ru-RU" altLang="ru-RU" sz="2400" b="1" dirty="0">
                <a:solidFill>
                  <a:srgbClr val="7030A0"/>
                </a:solidFill>
                <a:latin typeface="Verdana" panose="020B0604030504040204" pitchFamily="34" charset="0"/>
              </a:rPr>
              <a:t>Будь внимателен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Helvetica Neue"/>
              </a:rPr>
              <a:t>Я сейчас буду задавать тебе разнообразные вопросы, но ответ на каждый вопрос должен звучать только после произнесения мной волшебной фразы: «Раз, два, три! Говори!». </a:t>
            </a:r>
            <a:endParaRPr lang="ru-RU" altLang="ru-RU" sz="2000" dirty="0">
              <a:solidFill>
                <a:srgbClr val="002060"/>
              </a:solidFill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Helvetica Neue"/>
              </a:rPr>
              <a:t>Сколько лап у кошки?</a:t>
            </a:r>
            <a:endParaRPr lang="ru-RU" altLang="ru-RU" sz="2000" dirty="0">
              <a:solidFill>
                <a:srgbClr val="002060"/>
              </a:solidFill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Helvetica Neue"/>
              </a:rPr>
              <a:t>Апельсин — это овощ?</a:t>
            </a:r>
            <a:endParaRPr lang="ru-RU" altLang="ru-RU" sz="2000" dirty="0">
              <a:solidFill>
                <a:srgbClr val="002060"/>
              </a:solidFill>
            </a:endParaRP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Helvetica Neue"/>
              </a:rPr>
              <a:t>Где живет медведь?</a:t>
            </a: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Собаки умеют летать?</a:t>
            </a: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Сколько тебе лет?</a:t>
            </a:r>
          </a:p>
          <a:p>
            <a:pPr lvl="0" indent="1333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А теперь ты задаешь вопросы.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98A2F2-4BB5-44CC-ABE2-EEAB85123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674" y="90100"/>
            <a:ext cx="134652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E409A0-AAF5-48D6-A5C1-1D8C4B03A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971197"/>
            <a:ext cx="4103847" cy="353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AFF9F87-1412-4EFD-A348-E1E318BB1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796" y="317419"/>
            <a:ext cx="6730407" cy="34778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7030A0"/>
                </a:solidFill>
                <a:latin typeface="Verdana" panose="020B0604030504040204" pitchFamily="34" charset="0"/>
              </a:rPr>
              <a:t>Игра «Повстречались два барана»</a:t>
            </a:r>
          </a:p>
          <a:p>
            <a:pPr algn="ctr"/>
            <a:endParaRPr lang="ru-RU" altLang="ru-RU" sz="2000" dirty="0">
              <a:solidFill>
                <a:srgbClr val="7030A0"/>
              </a:solidFill>
            </a:endParaRPr>
          </a:p>
          <a:p>
            <a:pPr lvl="0" algn="just"/>
            <a:r>
              <a:rPr lang="ru-RU" altLang="ru-RU" sz="2000" dirty="0">
                <a:solidFill>
                  <a:srgbClr val="002060"/>
                </a:solidFill>
                <a:latin typeface="Helvetica Neue"/>
              </a:rPr>
              <a:t>Во время проговаривания стихотворения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</a:rPr>
              <a:t>: «На мосточке утром рано повстречались два барана. Ну и начали нести: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</a:rPr>
              <a:t> Здесь вдвоем нельзя пройти!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</a:rPr>
              <a:t>»,</a:t>
            </a:r>
            <a:r>
              <a:rPr lang="ru-RU" altLang="ru-RU" sz="2000" dirty="0">
                <a:solidFill>
                  <a:srgbClr val="002060"/>
                </a:solidFill>
                <a:latin typeface="Helvetica Neue"/>
              </a:rPr>
              <a:t> мы с тобой будем в роли барашков, которые упираются друг в друга лбами и ладонями.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Helvetica Neue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</a:rPr>
              <a:t> Проигрывает тот, кто первым сделает шаг назад или в сторону. (Играя, следите, чтобы ребёнок не входил в слишком уж сильный азарт, сопровождайте игру шутками и смехом).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FA3E85-AB7B-4104-B078-6C5063380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59"/>
          <a:stretch/>
        </p:blipFill>
        <p:spPr>
          <a:xfrm>
            <a:off x="4572000" y="4360102"/>
            <a:ext cx="1944216" cy="21790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847098-CC65-40D6-AC11-E380AB018C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76"/>
          <a:stretch/>
        </p:blipFill>
        <p:spPr>
          <a:xfrm flipH="1">
            <a:off x="2858346" y="4360305"/>
            <a:ext cx="1728191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56FB6-5C12-4059-9C2C-20BB1578943B}"/>
              </a:ext>
            </a:extLst>
          </p:cNvPr>
          <p:cNvSpPr txBox="1"/>
          <p:nvPr/>
        </p:nvSpPr>
        <p:spPr>
          <a:xfrm>
            <a:off x="323528" y="278583"/>
            <a:ext cx="84969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400" b="1" dirty="0">
                <a:solidFill>
                  <a:srgbClr val="7030A0"/>
                </a:solidFill>
                <a:latin typeface="Verdana" panose="020B0604030504040204" pitchFamily="34" charset="0"/>
              </a:rPr>
              <a:t>«Лабиринт»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AutoShape 2" descr="Футбол PNG">
            <a:extLst>
              <a:ext uri="{FF2B5EF4-FFF2-40B4-BE49-F238E27FC236}">
                <a16:creationId xmlns:a16="http://schemas.microsoft.com/office/drawing/2014/main" id="{518FF708-3AED-4834-916A-63ED00A553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0A898-5E29-4AB4-90C6-43F188E627E6}"/>
              </a:ext>
            </a:extLst>
          </p:cNvPr>
          <p:cNvSpPr txBox="1"/>
          <p:nvPr/>
        </p:nvSpPr>
        <p:spPr>
          <a:xfrm>
            <a:off x="251520" y="860757"/>
            <a:ext cx="864096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dirty="0">
                <a:solidFill>
                  <a:srgbClr val="303F50"/>
                </a:solidFill>
                <a:effectLst/>
                <a:latin typeface="Verdana" panose="020B0604030504040204" pitchFamily="34" charset="0"/>
              </a:rPr>
              <a:t>Из стульев, повернутых друг к другу спинками, воспитатель строит на полу запутанный «лабиринт» с узкими переходами. Затем говорит детям: «Сейчас вам предстоит пройти весь лабиринт. Но это не простой лабиринт: его можно пройти вдвоем только повернувшись лицом друг к другу. Если вы хоть раз обернетесь или рас­цепите руки, двери лабиринта захлопнутся и игра остановится».</a:t>
            </a:r>
          </a:p>
          <a:p>
            <a:pPr algn="l"/>
            <a:r>
              <a:rPr lang="ru-RU" sz="2000" b="0" i="0" dirty="0">
                <a:solidFill>
                  <a:srgbClr val="303F50"/>
                </a:solidFill>
                <a:effectLst/>
                <a:latin typeface="Verdana" panose="020B0604030504040204" pitchFamily="34" charset="0"/>
              </a:rPr>
              <a:t>Дети делятся на пары, становятся друг к другу лицом, обнимаются и начинают медленно проходить лабиринт. При этом первый ребенок идет спиной, повернувшись лицом к партнеру. После того как первая пара пройдет лабиринт, начинает движение вторая. Дети вместе со взрослым наблюдают за ходом игры.</a:t>
            </a:r>
          </a:p>
        </p:txBody>
      </p:sp>
      <p:pic>
        <p:nvPicPr>
          <p:cNvPr id="3074" name="Picture 2" descr="Дети PNG">
            <a:extLst>
              <a:ext uri="{FF2B5EF4-FFF2-40B4-BE49-F238E27FC236}">
                <a16:creationId xmlns:a16="http://schemas.microsoft.com/office/drawing/2014/main" id="{051923C7-56F8-450C-92F8-99E446C6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52271"/>
            <a:ext cx="1356490" cy="185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ети PNG">
            <a:extLst>
              <a:ext uri="{FF2B5EF4-FFF2-40B4-BE49-F238E27FC236}">
                <a16:creationId xmlns:a16="http://schemas.microsoft.com/office/drawing/2014/main" id="{CE4E1594-C2E8-48C6-8667-089C671D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24" y="4752271"/>
            <a:ext cx="1336290" cy="20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06C9E1-9542-4327-B3FB-D4096838EB7F}"/>
              </a:ext>
            </a:extLst>
          </p:cNvPr>
          <p:cNvSpPr txBox="1"/>
          <p:nvPr/>
        </p:nvSpPr>
        <p:spPr>
          <a:xfrm>
            <a:off x="2123728" y="7647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</a:rPr>
              <a:t>Использованная литература: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F3D5C-2A6F-42B9-BB8F-5B99FFDE0A80}"/>
              </a:ext>
            </a:extLst>
          </p:cNvPr>
          <p:cNvSpPr txBox="1"/>
          <p:nvPr/>
        </p:nvSpPr>
        <p:spPr>
          <a:xfrm>
            <a:off x="2483768" y="1700808"/>
            <a:ext cx="63367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Шаблоны презентации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https://clipart-best.com/ru/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71686</TotalTime>
  <Words>330</Words>
  <Application>Microsoft Office PowerPoint</Application>
  <PresentationFormat>Экран (4:3)</PresentationFormat>
  <Paragraphs>26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 Neue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65</cp:revision>
  <dcterms:created xsi:type="dcterms:W3CDTF">2014-05-21T09:23:04Z</dcterms:created>
  <dcterms:modified xsi:type="dcterms:W3CDTF">2022-01-28T08:20:55Z</dcterms:modified>
</cp:coreProperties>
</file>