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Efour Digital Pro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lear Sans Regular" charset="0"/>
      <p:regular r:id="rId13"/>
    </p:embeddedFont>
    <p:embeddedFont>
      <p:font typeface="Clear Sans Regular Italics" charset="0"/>
      <p:regular r:id="rId14"/>
    </p:embeddedFont>
    <p:embeddedFont>
      <p:font typeface="Anaphora Bold" charset="0"/>
      <p:regular r:id="rId15"/>
    </p:embeddedFont>
    <p:embeddedFont>
      <p:font typeface="Anaphora" charset="0"/>
      <p:regular r:id="rId16"/>
    </p:embeddedFont>
    <p:embeddedFont>
      <p:font typeface="Arimo Bold" charset="0"/>
      <p:regular r:id="rId17"/>
    </p:embeddedFont>
    <p:embeddedFont>
      <p:font typeface="Anaphora Italic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585" y="1695930"/>
            <a:ext cx="15820830" cy="3719054"/>
            <a:chOff x="0" y="-842709"/>
            <a:chExt cx="21094440" cy="4958739"/>
          </a:xfrm>
        </p:grpSpPr>
        <p:sp>
          <p:nvSpPr>
            <p:cNvPr id="3" name="TextBox 3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6356600" y="9076225"/>
            <a:ext cx="902700" cy="182075"/>
            <a:chOff x="0" y="0"/>
            <a:chExt cx="2128209" cy="42926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l="l" t="t" r="r" b="b"/>
              <a:pathLst>
                <a:path w="2128209" h="434340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2664" y="-2428695"/>
            <a:ext cx="4462728" cy="48573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87593">
            <a:off x="-1588393" y="7751774"/>
            <a:ext cx="3811334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62193" y="-1023330"/>
            <a:ext cx="4717310" cy="4104060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1233585" y="4467720"/>
            <a:ext cx="15820830" cy="34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0" dirty="0">
                <a:solidFill>
                  <a:srgbClr val="FFFAEF"/>
                </a:solidFill>
                <a:latin typeface="Clear Sans Regular"/>
              </a:rPr>
              <a:t>ч.1</a:t>
            </a:r>
          </a:p>
          <a:p>
            <a:pPr algn="ctr">
              <a:lnSpc>
                <a:spcPts val="5755"/>
              </a:lnSpc>
            </a:pP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Что</a:t>
            </a:r>
            <a:r>
              <a:rPr lang="en-US" sz="4110" dirty="0">
                <a:solidFill>
                  <a:srgbClr val="FFFAEF"/>
                </a:solidFill>
                <a:latin typeface="Clear Sans Regular Italics"/>
              </a:rPr>
              <a:t> </a:t>
            </a: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такое</a:t>
            </a:r>
            <a:r>
              <a:rPr lang="en-US" sz="4110" dirty="0">
                <a:solidFill>
                  <a:srgbClr val="FFFAEF"/>
                </a:solidFill>
                <a:latin typeface="Clear Sans Regular Italics"/>
              </a:rPr>
              <a:t> </a:t>
            </a: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звукопроизношение</a:t>
            </a:r>
            <a:r>
              <a:rPr lang="en-US" sz="4110" dirty="0">
                <a:solidFill>
                  <a:srgbClr val="FFFAEF"/>
                </a:solidFill>
                <a:latin typeface="Clear Sans Regular Italics"/>
              </a:rPr>
              <a:t>? </a:t>
            </a: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Онтогенез</a:t>
            </a:r>
            <a:r>
              <a:rPr lang="en-US" sz="4110" dirty="0">
                <a:solidFill>
                  <a:srgbClr val="FFFAEF"/>
                </a:solidFill>
                <a:latin typeface="Clear Sans Regular Italics"/>
              </a:rPr>
              <a:t> </a:t>
            </a: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речи</a:t>
            </a:r>
            <a:r>
              <a:rPr lang="en-US" sz="4110" dirty="0">
                <a:solidFill>
                  <a:srgbClr val="FFFAEF"/>
                </a:solidFill>
                <a:latin typeface="Clear Sans Regular Italics"/>
              </a:rPr>
              <a:t> в </a:t>
            </a:r>
            <a:r>
              <a:rPr lang="en-US" sz="4110" dirty="0" err="1">
                <a:solidFill>
                  <a:srgbClr val="FFFAEF"/>
                </a:solidFill>
                <a:latin typeface="Clear Sans Regular Italics"/>
              </a:rPr>
              <a:t>норме</a:t>
            </a:r>
            <a:endParaRPr lang="en-US" sz="4110" dirty="0">
              <a:solidFill>
                <a:srgbClr val="FFFAEF"/>
              </a:solidFill>
              <a:latin typeface="Clear Sans Regular Italics"/>
            </a:endParaRPr>
          </a:p>
          <a:p>
            <a:pPr algn="ctr">
              <a:lnSpc>
                <a:spcPts val="5755"/>
              </a:lnSpc>
            </a:pPr>
            <a:endParaRPr dirty="0"/>
          </a:p>
          <a:p>
            <a:pPr algn="ctr">
              <a:lnSpc>
                <a:spcPts val="5335"/>
              </a:lnSpc>
            </a:pPr>
            <a:r>
              <a:rPr lang="en-US" sz="3810" dirty="0" err="1">
                <a:solidFill>
                  <a:srgbClr val="FFFAEF"/>
                </a:solidFill>
                <a:latin typeface="Clear Sans Regular"/>
              </a:rPr>
              <a:t>Халидова</a:t>
            </a:r>
            <a:r>
              <a:rPr lang="en-US" sz="3810" dirty="0">
                <a:solidFill>
                  <a:srgbClr val="FFFAEF"/>
                </a:solidFill>
                <a:latin typeface="Clear Sans Regular"/>
              </a:rPr>
              <a:t> Е.П. </a:t>
            </a:r>
          </a:p>
          <a:p>
            <a:pPr algn="ctr">
              <a:lnSpc>
                <a:spcPts val="5335"/>
              </a:lnSpc>
            </a:pPr>
            <a:r>
              <a:rPr lang="en-US" sz="3810" dirty="0" err="1">
                <a:solidFill>
                  <a:srgbClr val="FFFAEF"/>
                </a:solidFill>
                <a:latin typeface="Clear Sans Regular"/>
              </a:rPr>
              <a:t>учитель-логопед</a:t>
            </a:r>
            <a:endParaRPr lang="en-US" sz="3810" dirty="0">
              <a:solidFill>
                <a:srgbClr val="FFFAEF"/>
              </a:solidFill>
              <a:latin typeface="Clear Sa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272" y="1861536"/>
            <a:ext cx="16997457" cy="740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6"/>
              </a:lnSpc>
            </a:pPr>
            <a:r>
              <a:rPr lang="en-US" sz="4122" dirty="0" err="1">
                <a:solidFill>
                  <a:srgbClr val="7D8AAB"/>
                </a:solidFill>
                <a:latin typeface="Anaphora Bold"/>
              </a:rPr>
              <a:t>Звукопроизношение</a:t>
            </a:r>
            <a:r>
              <a:rPr lang="en-US" sz="1871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—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процесс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образования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речевых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звуков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осуществляемый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энергетическим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(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дыхательным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),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генераторным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(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голосообразовательным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) и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резонаторным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(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звукообразовательным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)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отделами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речевого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аппарата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при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регуляции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со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стороны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центральной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нервной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Anaphora"/>
              </a:rPr>
              <a:t>системы</a:t>
            </a:r>
            <a:r>
              <a:rPr lang="en-US" sz="4120" dirty="0">
                <a:solidFill>
                  <a:srgbClr val="000000"/>
                </a:solidFill>
                <a:latin typeface="Anaphora"/>
              </a:rPr>
              <a:t>.</a:t>
            </a:r>
          </a:p>
          <a:p>
            <a:pPr algn="just">
              <a:lnSpc>
                <a:spcPts val="4952"/>
              </a:lnSpc>
            </a:pPr>
            <a:endParaRPr dirty="0"/>
          </a:p>
          <a:p>
            <a:pPr algn="just">
              <a:lnSpc>
                <a:spcPts val="4943"/>
              </a:lnSpc>
            </a:pPr>
            <a:r>
              <a:rPr lang="en-US" sz="4119" dirty="0" err="1">
                <a:solidFill>
                  <a:srgbClr val="7D8AAB"/>
                </a:solidFill>
                <a:latin typeface="Anaphora Bold"/>
              </a:rPr>
              <a:t>Нарушения</a:t>
            </a:r>
            <a:r>
              <a:rPr lang="en-US" sz="4119" dirty="0">
                <a:solidFill>
                  <a:srgbClr val="7D8AAB"/>
                </a:solidFill>
                <a:latin typeface="Anaphora Bold"/>
              </a:rPr>
              <a:t> </a:t>
            </a:r>
            <a:r>
              <a:rPr lang="en-US" sz="4119" dirty="0" err="1">
                <a:solidFill>
                  <a:srgbClr val="7D8AAB"/>
                </a:solidFill>
                <a:latin typeface="Anaphora Bold"/>
              </a:rPr>
              <a:t>звукопроизношения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— группа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дефектов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произношения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включающая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такие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формы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как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дислалия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ринолалия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(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палатолалия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),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дизартрия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и,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частично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афазия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.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Нарушения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звукопроизношения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следует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дифференцировать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с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диалектным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говором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и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неправильным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произношением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в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результате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низкой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культуры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речи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 и </a:t>
            </a:r>
            <a:r>
              <a:rPr lang="en-US" sz="4119" dirty="0" err="1">
                <a:solidFill>
                  <a:srgbClr val="000000"/>
                </a:solidFill>
                <a:latin typeface="Anaphora"/>
              </a:rPr>
              <a:t>грамотности</a:t>
            </a:r>
            <a:r>
              <a:rPr lang="en-US" sz="4119" dirty="0">
                <a:solidFill>
                  <a:srgbClr val="000000"/>
                </a:solidFill>
                <a:latin typeface="Anaphora"/>
              </a:rPr>
              <a:t>.</a:t>
            </a:r>
          </a:p>
          <a:p>
            <a:pPr algn="ctr">
              <a:lnSpc>
                <a:spcPts val="4501"/>
              </a:lnSpc>
            </a:pPr>
            <a:endParaRPr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565278">
            <a:off x="-532489" y="8979419"/>
            <a:ext cx="1810080" cy="17851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63889" y="-1295628"/>
            <a:ext cx="2932906" cy="23243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/>
          <a:srcRect t="22370" b="22370"/>
          <a:stretch>
            <a:fillRect/>
          </a:stretch>
        </p:blipFill>
        <p:spPr>
          <a:xfrm>
            <a:off x="372551" y="-2392073"/>
            <a:ext cx="6190414" cy="342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446300" y="-746933"/>
            <a:ext cx="4008075" cy="20441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8619" y="8481147"/>
            <a:ext cx="3081362" cy="21839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88319" y="1703085"/>
            <a:ext cx="15979819" cy="394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8"/>
              </a:lnSpc>
            </a:pPr>
            <a:r>
              <a:rPr lang="en-US" sz="3748" dirty="0" err="1">
                <a:solidFill>
                  <a:srgbClr val="FFFAEF"/>
                </a:solidFill>
                <a:latin typeface="Anaphora Bold"/>
              </a:rPr>
              <a:t>Речь</a:t>
            </a:r>
            <a:r>
              <a:rPr lang="en-US" sz="374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не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является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врожденной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способностью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, а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развивается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в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процессе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u="sng" dirty="0" err="1">
                <a:solidFill>
                  <a:srgbClr val="FFFAEF"/>
                </a:solidFill>
                <a:latin typeface="Anaphora"/>
              </a:rPr>
              <a:t>онтогенеза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(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онтогенез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(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от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греч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.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ontos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—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сущее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, genesis —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происхождение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,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развитие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) —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индивидуальное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развитие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организма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от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момента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его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зарождения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до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конца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жизни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.)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параллельно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с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физическим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и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умственным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развитием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ребенка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и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служит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показателем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его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общего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развития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.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Усвоение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ребенком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родного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языка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проходит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со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строгой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закономерностью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и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характеризуется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рядом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черт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,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общих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для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всех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748" dirty="0" err="1">
                <a:solidFill>
                  <a:srgbClr val="FFFAEF"/>
                </a:solidFill>
                <a:latin typeface="Anaphora"/>
              </a:rPr>
              <a:t>детей</a:t>
            </a:r>
            <a:r>
              <a:rPr lang="en-US" sz="3748" dirty="0">
                <a:solidFill>
                  <a:srgbClr val="FFFAEF"/>
                </a:solidFill>
                <a:latin typeface="Anaphora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1108" y="6450164"/>
            <a:ext cx="15628698" cy="166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99"/>
              </a:lnSpc>
            </a:pPr>
            <a:r>
              <a:rPr lang="en-US" sz="3666" dirty="0" err="1">
                <a:solidFill>
                  <a:srgbClr val="FFFAEF"/>
                </a:solidFill>
                <a:latin typeface="Anaphora"/>
              </a:rPr>
              <a:t>Для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того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чтобы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понять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,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имеются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ли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у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вашего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ребенка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проблемы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в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усвоении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родной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речи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,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необходимо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знать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,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каковы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основные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этапы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ее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 </a:t>
            </a:r>
            <a:r>
              <a:rPr lang="en-US" sz="3666" dirty="0" err="1">
                <a:solidFill>
                  <a:srgbClr val="FFFAEF"/>
                </a:solidFill>
                <a:latin typeface="Anaphora"/>
              </a:rPr>
              <a:t>становления</a:t>
            </a:r>
            <a:r>
              <a:rPr lang="en-US" sz="3666" dirty="0">
                <a:solidFill>
                  <a:srgbClr val="FFFAEF"/>
                </a:solidFill>
                <a:latin typeface="Anaphor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691090">
            <a:off x="17174583" y="-496475"/>
            <a:ext cx="1326230" cy="3633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71620">
            <a:off x="-1322450" y="9216556"/>
            <a:ext cx="3090146" cy="18484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9686" y="246438"/>
            <a:ext cx="11008386" cy="78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8"/>
              </a:lnSpc>
            </a:pPr>
            <a:r>
              <a:rPr lang="en-US" sz="5115">
                <a:solidFill>
                  <a:srgbClr val="000000"/>
                </a:solidFill>
                <a:latin typeface="Anaphora Bold"/>
              </a:rPr>
              <a:t>Таблица становления звуков: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213591" y="1332865"/>
            <a:ext cx="4415140" cy="121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от рождения </a:t>
            </a:r>
          </a:p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до 1 года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14579" y="6246703"/>
            <a:ext cx="14573421" cy="177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9"/>
              </a:lnSpc>
            </a:pPr>
            <a:r>
              <a:rPr lang="en-US" sz="3430" dirty="0" err="1">
                <a:solidFill>
                  <a:srgbClr val="000000"/>
                </a:solidFill>
                <a:latin typeface="Anaphora"/>
              </a:rPr>
              <a:t>правильно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30" dirty="0" err="1">
                <a:solidFill>
                  <a:srgbClr val="000000"/>
                </a:solidFill>
                <a:latin typeface="Anaphora"/>
              </a:rPr>
              <a:t>произносит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30" dirty="0" err="1">
                <a:solidFill>
                  <a:srgbClr val="000000"/>
                </a:solidFill>
                <a:latin typeface="Anaphora"/>
              </a:rPr>
              <a:t>шипящие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30" dirty="0" err="1">
                <a:solidFill>
                  <a:srgbClr val="000000"/>
                </a:solidFill>
                <a:latin typeface="Anaphora"/>
              </a:rPr>
              <a:t>звуки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30" b="1" dirty="0">
                <a:solidFill>
                  <a:srgbClr val="000000"/>
                </a:solidFill>
                <a:latin typeface="Anaphora Bold"/>
              </a:rPr>
              <a:t>ш, ж, ч, щ</a:t>
            </a:r>
            <a:r>
              <a:rPr lang="en-US" sz="3430" dirty="0">
                <a:solidFill>
                  <a:srgbClr val="000000"/>
                </a:solidFill>
                <a:latin typeface="Anaphora Bold"/>
              </a:rPr>
              <a:t>,  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а </a:t>
            </a:r>
            <a:r>
              <a:rPr lang="en-US" sz="3430" dirty="0" err="1">
                <a:solidFill>
                  <a:srgbClr val="000000"/>
                </a:solidFill>
                <a:latin typeface="Anaphora"/>
              </a:rPr>
              <a:t>также</a:t>
            </a:r>
            <a:r>
              <a:rPr lang="en-US" sz="34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30" b="1" dirty="0">
                <a:solidFill>
                  <a:srgbClr val="000000"/>
                </a:solidFill>
                <a:latin typeface="Anaphora Bold"/>
              </a:rPr>
              <a:t>ц</a:t>
            </a:r>
            <a:r>
              <a:rPr lang="en-US" sz="3430" dirty="0">
                <a:solidFill>
                  <a:srgbClr val="000000"/>
                </a:solidFill>
                <a:latin typeface="Anaphora Bold"/>
              </a:rPr>
              <a:t>;</a:t>
            </a:r>
          </a:p>
          <a:p>
            <a:pPr algn="ctr">
              <a:lnSpc>
                <a:spcPts val="3939"/>
              </a:lnSpc>
            </a:pPr>
            <a:r>
              <a:rPr lang="en-US" sz="3030" dirty="0" err="1">
                <a:solidFill>
                  <a:srgbClr val="000000"/>
                </a:solidFill>
                <a:latin typeface="Anaphora"/>
              </a:rPr>
              <a:t>может</a:t>
            </a:r>
            <a:r>
              <a:rPr lang="en-US" sz="30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030" dirty="0" err="1">
                <a:solidFill>
                  <a:srgbClr val="000000"/>
                </a:solidFill>
                <a:latin typeface="Anaphora"/>
              </a:rPr>
              <a:t>наблюдаться</a:t>
            </a:r>
            <a:r>
              <a:rPr lang="en-US" sz="30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030" dirty="0" err="1">
                <a:solidFill>
                  <a:srgbClr val="000000"/>
                </a:solidFill>
                <a:latin typeface="Anaphora"/>
              </a:rPr>
              <a:t>смешение</a:t>
            </a:r>
            <a:r>
              <a:rPr lang="en-US" sz="303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030" dirty="0" err="1">
                <a:solidFill>
                  <a:srgbClr val="000000"/>
                </a:solidFill>
                <a:latin typeface="Anaphora"/>
              </a:rPr>
              <a:t>шипящих</a:t>
            </a:r>
            <a:r>
              <a:rPr lang="en-US" sz="3030" dirty="0">
                <a:solidFill>
                  <a:srgbClr val="000000"/>
                </a:solidFill>
                <a:latin typeface="Anaphora"/>
              </a:rPr>
              <a:t> и </a:t>
            </a:r>
            <a:r>
              <a:rPr lang="en-US" sz="3030" dirty="0" err="1">
                <a:solidFill>
                  <a:srgbClr val="000000"/>
                </a:solidFill>
                <a:latin typeface="Anaphora"/>
              </a:rPr>
              <a:t>свистящих</a:t>
            </a:r>
            <a:endParaRPr lang="en-US" sz="3030" dirty="0">
              <a:solidFill>
                <a:srgbClr val="000000"/>
              </a:solidFill>
              <a:latin typeface="Anaphora"/>
            </a:endParaRPr>
          </a:p>
          <a:p>
            <a:pPr algn="ctr">
              <a:lnSpc>
                <a:spcPts val="3939"/>
              </a:lnSpc>
            </a:pPr>
            <a:r>
              <a:rPr lang="en-US" sz="3075" dirty="0">
                <a:solidFill>
                  <a:srgbClr val="000000"/>
                </a:solidFill>
                <a:latin typeface="Anaphora"/>
              </a:rPr>
              <a:t> (</a:t>
            </a:r>
            <a:r>
              <a:rPr lang="en-US" sz="3075" dirty="0" err="1">
                <a:solidFill>
                  <a:srgbClr val="000000"/>
                </a:solidFill>
                <a:latin typeface="Anaphora"/>
              </a:rPr>
              <a:t>шапка</a:t>
            </a:r>
            <a:r>
              <a:rPr lang="en-US" sz="3075" dirty="0">
                <a:solidFill>
                  <a:srgbClr val="000000"/>
                </a:solidFill>
                <a:latin typeface="Anaphora"/>
              </a:rPr>
              <a:t> - "</a:t>
            </a:r>
            <a:r>
              <a:rPr lang="en-US" sz="3075" dirty="0" err="1">
                <a:solidFill>
                  <a:srgbClr val="000000"/>
                </a:solidFill>
                <a:latin typeface="Anaphora"/>
              </a:rPr>
              <a:t>сапка</a:t>
            </a:r>
            <a:r>
              <a:rPr lang="en-US" sz="3075" dirty="0">
                <a:solidFill>
                  <a:srgbClr val="000000"/>
                </a:solidFill>
                <a:latin typeface="Anaphora"/>
              </a:rPr>
              <a:t>", </a:t>
            </a:r>
            <a:r>
              <a:rPr lang="en-US" sz="3075" dirty="0" err="1">
                <a:solidFill>
                  <a:srgbClr val="000000"/>
                </a:solidFill>
                <a:latin typeface="Anaphora"/>
              </a:rPr>
              <a:t>зонтик</a:t>
            </a:r>
            <a:r>
              <a:rPr lang="en-US" sz="3075" dirty="0">
                <a:solidFill>
                  <a:srgbClr val="000000"/>
                </a:solidFill>
                <a:latin typeface="Anaphora"/>
              </a:rPr>
              <a:t> - "</a:t>
            </a:r>
            <a:r>
              <a:rPr lang="en-US" sz="3075" dirty="0" err="1">
                <a:solidFill>
                  <a:srgbClr val="000000"/>
                </a:solidFill>
                <a:latin typeface="Anaphora"/>
              </a:rPr>
              <a:t>жонтик</a:t>
            </a:r>
            <a:r>
              <a:rPr lang="en-US" sz="3075" dirty="0">
                <a:solidFill>
                  <a:srgbClr val="000000"/>
                </a:solidFill>
                <a:latin typeface="Anaphora"/>
              </a:rPr>
              <a:t>")</a:t>
            </a:r>
          </a:p>
          <a:p>
            <a:pPr algn="ctr">
              <a:lnSpc>
                <a:spcPts val="1384"/>
              </a:lnSpc>
            </a:pPr>
            <a:endParaRPr dirty="0"/>
          </a:p>
        </p:txBody>
      </p:sp>
      <p:sp>
        <p:nvSpPr>
          <p:cNvPr id="7" name="TextBox 7"/>
          <p:cNvSpPr txBox="1"/>
          <p:nvPr/>
        </p:nvSpPr>
        <p:spPr>
          <a:xfrm>
            <a:off x="-213591" y="3288573"/>
            <a:ext cx="4415140" cy="121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от года до 2 лет</a:t>
            </a:r>
          </a:p>
          <a:p>
            <a:pPr algn="ctr">
              <a:lnSpc>
                <a:spcPts val="481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-213591" y="4864571"/>
            <a:ext cx="4415140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от 2 до 3 лет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06001" y="6841711"/>
            <a:ext cx="4415140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от 3 до 4 лет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213591" y="8648065"/>
            <a:ext cx="4415140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700">
                <a:solidFill>
                  <a:srgbClr val="000000"/>
                </a:solidFill>
                <a:latin typeface="Anaphora Bold"/>
              </a:rPr>
              <a:t>5 - 6 лет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1548" y="1369695"/>
            <a:ext cx="1315016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solidFill>
                  <a:srgbClr val="000000"/>
                </a:solidFill>
                <a:latin typeface="Anaphora"/>
              </a:rPr>
              <a:t>гласные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звуки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: 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а, о, у, и</a:t>
            </a:r>
            <a:r>
              <a:rPr lang="en-US" sz="3500" dirty="0" smtClean="0">
                <a:solidFill>
                  <a:srgbClr val="000000"/>
                </a:solidFill>
                <a:latin typeface="Anaphora Bold"/>
              </a:rPr>
              <a:t>;</a:t>
            </a:r>
            <a:r>
              <a:rPr lang="ru-RU" sz="3500" dirty="0" smtClean="0">
                <a:solidFill>
                  <a:srgbClr val="000000"/>
                </a:solidFill>
                <a:latin typeface="Anaphora Bold"/>
              </a:rPr>
              <a:t> </a:t>
            </a:r>
          </a:p>
          <a:p>
            <a:pPr algn="ctr">
              <a:lnSpc>
                <a:spcPts val="4550"/>
              </a:lnSpc>
            </a:pPr>
            <a:r>
              <a:rPr lang="ru-RU" sz="3500" dirty="0" smtClean="0">
                <a:solidFill>
                  <a:srgbClr val="000000"/>
                </a:solidFill>
                <a:latin typeface="Anaphora"/>
              </a:rPr>
              <a:t>некоторые согласные</a:t>
            </a:r>
            <a:r>
              <a:rPr lang="en-US" sz="3500" dirty="0" smtClean="0">
                <a:solidFill>
                  <a:srgbClr val="000000"/>
                </a:solidFill>
                <a:latin typeface="Anaphora"/>
              </a:rPr>
              <a:t> </a:t>
            </a:r>
            <a:r>
              <a:rPr lang="ru-RU" sz="3500" dirty="0" smtClean="0">
                <a:solidFill>
                  <a:srgbClr val="000000"/>
                </a:solidFill>
                <a:latin typeface="Anaphora Bold"/>
              </a:rPr>
              <a:t>(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м,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п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б, к, г</a:t>
            </a:r>
            <a:r>
              <a:rPr lang="ru-RU" sz="3500" dirty="0" smtClean="0">
                <a:solidFill>
                  <a:srgbClr val="000000"/>
                </a:solidFill>
                <a:latin typeface="Anaphora Bold"/>
              </a:rPr>
              <a:t>)</a:t>
            </a:r>
            <a:endParaRPr lang="en-US" sz="3500" dirty="0">
              <a:solidFill>
                <a:srgbClr val="000000"/>
              </a:solidFill>
              <a:latin typeface="Anaphor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87537" y="4596601"/>
            <a:ext cx="1315016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ы, э, л, с ,з, , ц, ж, ч ,</a:t>
            </a:r>
            <a:r>
              <a:rPr lang="en-US" sz="3500" b="1" dirty="0" smtClean="0">
                <a:solidFill>
                  <a:srgbClr val="000000"/>
                </a:solidFill>
                <a:latin typeface="Anaphora Bold"/>
              </a:rPr>
              <a:t>ш</a:t>
            </a:r>
            <a:endParaRPr lang="ru-RU" sz="3500" b="1" dirty="0" smtClean="0">
              <a:solidFill>
                <a:srgbClr val="000000"/>
              </a:solidFill>
              <a:latin typeface="Anaphora Bold"/>
            </a:endParaRPr>
          </a:p>
          <a:p>
            <a:pPr algn="ctr">
              <a:lnSpc>
                <a:spcPts val="4550"/>
              </a:lnSpc>
            </a:pPr>
            <a:r>
              <a:rPr lang="ru-RU" sz="3500" dirty="0" smtClean="0">
                <a:solidFill>
                  <a:srgbClr val="000000"/>
                </a:solidFill>
                <a:latin typeface="Anaphora"/>
              </a:rPr>
              <a:t>различают твердые и мягкие согласные</a:t>
            </a:r>
            <a:r>
              <a:rPr lang="ru-RU" sz="3500" dirty="0" smtClean="0">
                <a:solidFill>
                  <a:srgbClr val="000000"/>
                </a:solidFill>
                <a:latin typeface="Anaphora Bold"/>
              </a:rPr>
              <a:t> (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т-ть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н-нь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 </a:t>
            </a:r>
            <a:r>
              <a:rPr lang="ru-RU" sz="3500" dirty="0" smtClean="0">
                <a:solidFill>
                  <a:srgbClr val="000000"/>
                </a:solidFill>
                <a:latin typeface="Anaphora Bold"/>
              </a:rPr>
              <a:t>и т.д.)</a:t>
            </a:r>
            <a:endParaRPr lang="en-US" sz="3500" dirty="0">
              <a:solidFill>
                <a:srgbClr val="000000"/>
              </a:solidFill>
              <a:latin typeface="Anaphor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87537" y="3109501"/>
            <a:ext cx="1315016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solidFill>
                  <a:srgbClr val="000000"/>
                </a:solidFill>
                <a:latin typeface="Anaphora"/>
              </a:rPr>
              <a:t>усваивает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звуки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:</a:t>
            </a:r>
            <a:r>
              <a:rPr lang="en-US" sz="3500" b="1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н, </a:t>
            </a:r>
            <a:r>
              <a:rPr lang="en-US" sz="3500" b="1" dirty="0" err="1">
                <a:solidFill>
                  <a:srgbClr val="000000"/>
                </a:solidFill>
                <a:latin typeface="Anaphora Bold"/>
              </a:rPr>
              <a:t>нь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, т, </a:t>
            </a:r>
            <a:r>
              <a:rPr lang="en-US" sz="3500" b="1" dirty="0" err="1">
                <a:solidFill>
                  <a:srgbClr val="000000"/>
                </a:solidFill>
                <a:latin typeface="Anaphora Bold"/>
              </a:rPr>
              <a:t>ть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, д, </a:t>
            </a:r>
            <a:r>
              <a:rPr lang="en-US" sz="3500" b="1" dirty="0" err="1">
                <a:solidFill>
                  <a:srgbClr val="000000"/>
                </a:solidFill>
                <a:latin typeface="Anaphora Bold"/>
              </a:rPr>
              <a:t>дь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, ф, </a:t>
            </a:r>
            <a:r>
              <a:rPr lang="en-US" sz="3500" b="1" dirty="0" err="1" smtClean="0">
                <a:solidFill>
                  <a:srgbClr val="000000"/>
                </a:solidFill>
                <a:latin typeface="Anaphora Bold"/>
              </a:rPr>
              <a:t>фь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г,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гь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</a:t>
            </a:r>
          </a:p>
          <a:p>
            <a:pPr algn="ctr">
              <a:lnSpc>
                <a:spcPts val="4550"/>
              </a:lnSpc>
            </a:pP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х,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хь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сь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ц</a:t>
            </a:r>
            <a:r>
              <a:rPr lang="ru-RU" sz="3500" b="1" dirty="0" smtClean="0">
                <a:solidFill>
                  <a:srgbClr val="000000"/>
                </a:solidFill>
                <a:latin typeface="Anaphora Bold"/>
              </a:rPr>
              <a:t>, ль, </a:t>
            </a:r>
            <a:r>
              <a:rPr lang="ru-RU" sz="3500" b="1" dirty="0" err="1" smtClean="0">
                <a:solidFill>
                  <a:srgbClr val="000000"/>
                </a:solidFill>
                <a:latin typeface="Anaphora Bold"/>
              </a:rPr>
              <a:t>й</a:t>
            </a:r>
            <a:endParaRPr lang="en-US" sz="1200" b="1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87537" y="8380095"/>
            <a:ext cx="13150161" cy="114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solidFill>
                  <a:srgbClr val="000000"/>
                </a:solidFill>
                <a:latin typeface="Anaphora"/>
              </a:rPr>
              <a:t>правильно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произносит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звуки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Anaphora Bold"/>
              </a:rPr>
              <a:t>л, р, </a:t>
            </a:r>
            <a:r>
              <a:rPr lang="en-US" sz="3500" b="1" dirty="0" err="1">
                <a:solidFill>
                  <a:srgbClr val="000000"/>
                </a:solidFill>
                <a:latin typeface="Anaphora Bold"/>
              </a:rPr>
              <a:t>рь</a:t>
            </a:r>
            <a:r>
              <a:rPr lang="en-US" sz="3500" dirty="0">
                <a:solidFill>
                  <a:srgbClr val="000000"/>
                </a:solidFill>
                <a:latin typeface="Anaphora Bold"/>
              </a:rPr>
              <a:t>;</a:t>
            </a:r>
          </a:p>
          <a:p>
            <a:pPr algn="ctr">
              <a:lnSpc>
                <a:spcPts val="4550"/>
              </a:lnSpc>
            </a:pPr>
            <a:r>
              <a:rPr lang="en-US" sz="3500" dirty="0" err="1">
                <a:solidFill>
                  <a:srgbClr val="000000"/>
                </a:solidFill>
                <a:latin typeface="Anaphora"/>
              </a:rPr>
              <a:t>становление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правильного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звукопроизношения</a:t>
            </a:r>
            <a:r>
              <a:rPr lang="en-US" sz="3500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naphora"/>
              </a:rPr>
              <a:t>завершается</a:t>
            </a:r>
            <a:endParaRPr lang="en-US" sz="3500" dirty="0">
              <a:solidFill>
                <a:srgbClr val="000000"/>
              </a:solidFill>
              <a:latin typeface="Anaphora"/>
            </a:endParaRPr>
          </a:p>
        </p:txBody>
      </p:sp>
      <p:sp>
        <p:nvSpPr>
          <p:cNvPr id="15" name="AutoShape 15"/>
          <p:cNvSpPr/>
          <p:nvPr/>
        </p:nvSpPr>
        <p:spPr>
          <a:xfrm rot="-20111">
            <a:off x="468315" y="2797425"/>
            <a:ext cx="16791129" cy="0"/>
          </a:xfrm>
          <a:prstGeom prst="line">
            <a:avLst/>
          </a:prstGeom>
          <a:ln w="28575" cap="rnd">
            <a:solidFill>
              <a:srgbClr val="ACCF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20111">
            <a:off x="560641" y="4494120"/>
            <a:ext cx="16791129" cy="0"/>
          </a:xfrm>
          <a:prstGeom prst="line">
            <a:avLst/>
          </a:prstGeom>
          <a:ln w="28575" cap="rnd">
            <a:solidFill>
              <a:srgbClr val="ACCF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20111">
            <a:off x="468231" y="6207111"/>
            <a:ext cx="16791129" cy="0"/>
          </a:xfrm>
          <a:prstGeom prst="line">
            <a:avLst/>
          </a:prstGeom>
          <a:ln w="28575" cap="rnd">
            <a:solidFill>
              <a:srgbClr val="ACCF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-20111">
            <a:off x="748436" y="8029396"/>
            <a:ext cx="16791129" cy="0"/>
          </a:xfrm>
          <a:prstGeom prst="line">
            <a:avLst/>
          </a:prstGeom>
          <a:ln w="28575" cap="rnd">
            <a:solidFill>
              <a:srgbClr val="ACCFC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2066" y="117168"/>
            <a:ext cx="1293269" cy="22491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94906" y="8378478"/>
            <a:ext cx="2362554" cy="23954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54116" y="422599"/>
            <a:ext cx="1153388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1"/>
              </a:lnSpc>
            </a:pPr>
            <a:r>
              <a:rPr lang="en-US" sz="5359">
                <a:solidFill>
                  <a:srgbClr val="FFFAEF"/>
                </a:solidFill>
                <a:latin typeface="Anaphora Bold"/>
              </a:rPr>
              <a:t>Дефекты звукопроизношения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6371" y="1579998"/>
            <a:ext cx="17115257" cy="3928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442">
                <a:solidFill>
                  <a:srgbClr val="FFFAEF"/>
                </a:solidFill>
                <a:latin typeface="Anaphora"/>
              </a:rPr>
              <a:t>I. </a:t>
            </a:r>
            <a:r>
              <a:rPr lang="en-US" sz="3442">
                <a:solidFill>
                  <a:srgbClr val="FFFAEF"/>
                </a:solidFill>
                <a:latin typeface="Anaphora Italics"/>
              </a:rPr>
              <a:t>В зависимости от характера нарушения:</a:t>
            </a:r>
          </a:p>
          <a:p>
            <a:pPr algn="ctr">
              <a:lnSpc>
                <a:spcPts val="4475"/>
              </a:lnSpc>
            </a:pPr>
            <a:endParaRPr/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>
                <a:solidFill>
                  <a:srgbClr val="FFFAEF"/>
                </a:solidFill>
                <a:latin typeface="Anaphora Bold"/>
              </a:rPr>
              <a:t>отсутствие</a:t>
            </a:r>
            <a:r>
              <a:rPr lang="en-US" sz="3442">
                <a:solidFill>
                  <a:srgbClr val="FFFAEF"/>
                </a:solidFill>
                <a:latin typeface="Anaphora"/>
              </a:rPr>
              <a:t> звука (Света - вета);</a:t>
            </a:r>
          </a:p>
          <a:p>
            <a:pPr marL="743213" lvl="1" indent="-371607">
              <a:lnSpc>
                <a:spcPts val="4475"/>
              </a:lnSpc>
              <a:buFont typeface="Arial"/>
              <a:buChar char="•"/>
            </a:pPr>
            <a:r>
              <a:rPr lang="en-US" sz="3442">
                <a:solidFill>
                  <a:srgbClr val="FFFAEF"/>
                </a:solidFill>
                <a:latin typeface="Anaphora Bold"/>
              </a:rPr>
              <a:t>замена</a:t>
            </a:r>
            <a:r>
              <a:rPr lang="en-US" sz="3442">
                <a:solidFill>
                  <a:srgbClr val="FFFAEF"/>
                </a:solidFill>
                <a:latin typeface="Anaphora"/>
              </a:rPr>
              <a:t> на другой звук, правильно произносимый - </a:t>
            </a:r>
            <a:r>
              <a:rPr lang="en-US" sz="3442" u="sng">
                <a:solidFill>
                  <a:srgbClr val="FFFAEF"/>
                </a:solidFill>
                <a:latin typeface="Anaphora"/>
              </a:rPr>
              <a:t>фонематическое нарушение</a:t>
            </a:r>
            <a:r>
              <a:rPr lang="en-US" sz="3442">
                <a:solidFill>
                  <a:srgbClr val="FFFAEF"/>
                </a:solidFill>
                <a:latin typeface="Anaphora"/>
              </a:rPr>
              <a:t> (Света - Швета);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>
                <a:solidFill>
                  <a:srgbClr val="FFFAEF"/>
                </a:solidFill>
                <a:latin typeface="Anaphora Bold"/>
              </a:rPr>
              <a:t>искажение</a:t>
            </a:r>
            <a:r>
              <a:rPr lang="en-US" sz="3442">
                <a:solidFill>
                  <a:srgbClr val="FFFAEF"/>
                </a:solidFill>
                <a:latin typeface="Anaphora"/>
              </a:rPr>
              <a:t> произношения (имеет место неправильная артикуляция несвойственная данному звуку) - </a:t>
            </a:r>
            <a:r>
              <a:rPr lang="en-US" sz="3442" u="sng">
                <a:solidFill>
                  <a:srgbClr val="FFFAEF"/>
                </a:solidFill>
                <a:latin typeface="Anaphora"/>
              </a:rPr>
              <a:t>фонетическое нарушение</a:t>
            </a:r>
            <a:r>
              <a:rPr lang="en-US" sz="3442">
                <a:solidFill>
                  <a:srgbClr val="FFFAEF"/>
                </a:solidFill>
                <a:latin typeface="Anaphora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11819" y="5908340"/>
            <a:ext cx="15282629" cy="392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440">
                <a:solidFill>
                  <a:srgbClr val="FFFAEF"/>
                </a:solidFill>
                <a:latin typeface="Anaphora"/>
              </a:rPr>
              <a:t>II. </a:t>
            </a:r>
            <a:r>
              <a:rPr lang="en-US" sz="3440">
                <a:solidFill>
                  <a:srgbClr val="FFFAEF"/>
                </a:solidFill>
                <a:latin typeface="Anaphora Italics"/>
              </a:rPr>
              <a:t>В зависимости объема нарушений:</a:t>
            </a:r>
          </a:p>
          <a:p>
            <a:pPr algn="ctr">
              <a:lnSpc>
                <a:spcPts val="4472"/>
              </a:lnSpc>
            </a:pPr>
            <a:endParaRPr/>
          </a:p>
          <a:p>
            <a:pPr marL="742697" lvl="1" indent="-371348" algn="r">
              <a:lnSpc>
                <a:spcPts val="4472"/>
              </a:lnSpc>
              <a:buFont typeface="Arial"/>
              <a:buChar char="•"/>
            </a:pPr>
            <a:r>
              <a:rPr lang="en-US" sz="3440">
                <a:solidFill>
                  <a:srgbClr val="FFFAEF"/>
                </a:solidFill>
                <a:latin typeface="Anaphora Bold"/>
              </a:rPr>
              <a:t>мономорфное нарушение</a:t>
            </a:r>
            <a:r>
              <a:rPr lang="en-US" sz="3440">
                <a:solidFill>
                  <a:srgbClr val="FFFAEF"/>
                </a:solidFill>
                <a:latin typeface="Anaphora"/>
              </a:rPr>
              <a:t> (страдает одна артикуляторная группа, например, свистящие);</a:t>
            </a:r>
          </a:p>
          <a:p>
            <a:pPr marL="742697" lvl="1" indent="-371348" algn="r">
              <a:lnSpc>
                <a:spcPts val="4472"/>
              </a:lnSpc>
              <a:buFont typeface="Arial"/>
              <a:buChar char="•"/>
            </a:pPr>
            <a:r>
              <a:rPr lang="en-US" sz="3440">
                <a:solidFill>
                  <a:srgbClr val="FFFAEF"/>
                </a:solidFill>
                <a:latin typeface="Anaphora Bold"/>
              </a:rPr>
              <a:t>полиморфное нарушение</a:t>
            </a:r>
            <a:r>
              <a:rPr lang="en-US" sz="3440">
                <a:solidFill>
                  <a:srgbClr val="FFFAEF"/>
                </a:solidFill>
                <a:latin typeface="Anaphora"/>
              </a:rPr>
              <a:t> (охватывает несколько артикуляторных групп не сходных по способу образования и артикуляции, например, свистящие и шипящие, соноры)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08597">
            <a:off x="3250946" y="282854"/>
            <a:ext cx="8558039" cy="108158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4629" y="1085850"/>
            <a:ext cx="17358742" cy="883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2"/>
              </a:lnSpc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III. 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В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зависимости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характера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дефекта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:</a:t>
            </a:r>
          </a:p>
          <a:p>
            <a:pPr algn="ctr">
              <a:lnSpc>
                <a:spcPts val="2525"/>
              </a:lnSpc>
            </a:pPr>
            <a:endParaRPr dirty="0"/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19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произнесения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свистящих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и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шипящих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: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и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называют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сигматизм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а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парасигматизм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произнесения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звуков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[р]/[р']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: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ротацизм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параротацизм</a:t>
            </a:r>
            <a:r>
              <a:rPr lang="en-US" sz="3442" dirty="0">
                <a:solidFill>
                  <a:srgbClr val="000000"/>
                </a:solidFill>
                <a:latin typeface="Anaphora Bold"/>
              </a:rPr>
              <a:t>;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произнесения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звуков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[л]/[л']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: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ламбдацизм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параламбдацизм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; 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произнесения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звуков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[j] (й) и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йотированных</a:t>
            </a:r>
            <a:r>
              <a:rPr lang="en-US" sz="3442" dirty="0">
                <a:solidFill>
                  <a:srgbClr val="000000"/>
                </a:solidFill>
                <a:latin typeface="Anaphora Italics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гласных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: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йотацизм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парайотацизм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; 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произнесения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заднеязычных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звуков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: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[г]/[г'] -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гаммацизм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парагаммацизм</a:t>
            </a:r>
            <a:r>
              <a:rPr lang="en-US" sz="3442" dirty="0">
                <a:solidFill>
                  <a:srgbClr val="000000"/>
                </a:solidFill>
                <a:latin typeface="Anaphora Bold"/>
              </a:rPr>
              <a:t>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[к]/[к'] -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каппацизм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 Bold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паракаппацизм</a:t>
            </a:r>
            <a:r>
              <a:rPr lang="en-US" sz="3442" dirty="0">
                <a:solidFill>
                  <a:srgbClr val="000000"/>
                </a:solidFill>
                <a:latin typeface="Anaphora Bold"/>
              </a:rPr>
              <a:t>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[х]/[х'] -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отсутствие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или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искажение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хитизм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, </a:t>
            </a:r>
            <a:r>
              <a:rPr lang="en-US" sz="3442" dirty="0" err="1">
                <a:solidFill>
                  <a:srgbClr val="000000"/>
                </a:solidFill>
                <a:latin typeface="Anaphora Italics"/>
              </a:rPr>
              <a:t>замены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- </a:t>
            </a:r>
            <a:r>
              <a:rPr lang="en-US" sz="3442" b="1" dirty="0" err="1">
                <a:solidFill>
                  <a:srgbClr val="000000"/>
                </a:solidFill>
                <a:latin typeface="Anaphora Bold"/>
              </a:rPr>
              <a:t>парахитизм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смягчения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;</a:t>
            </a:r>
          </a:p>
          <a:p>
            <a:pPr marL="743213" lvl="1" indent="-371607" algn="just">
              <a:lnSpc>
                <a:spcPts val="4475"/>
              </a:lnSpc>
              <a:buFont typeface="Arial"/>
              <a:buChar char="•"/>
            </a:pP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дефекты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442" dirty="0" err="1">
                <a:solidFill>
                  <a:srgbClr val="000000"/>
                </a:solidFill>
                <a:latin typeface="Anaphora"/>
              </a:rPr>
              <a:t>озвончения</a:t>
            </a:r>
            <a:r>
              <a:rPr lang="en-US" sz="3442" dirty="0">
                <a:solidFill>
                  <a:srgbClr val="000000"/>
                </a:solidFill>
                <a:latin typeface="Anaphora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861665">
            <a:off x="14809317" y="7792764"/>
            <a:ext cx="4899967" cy="29310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23828" y="209550"/>
            <a:ext cx="1153388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1"/>
              </a:lnSpc>
            </a:pPr>
            <a:r>
              <a:rPr lang="en-US" sz="5359">
                <a:solidFill>
                  <a:srgbClr val="7D8AAB"/>
                </a:solidFill>
                <a:latin typeface="Anaphora Bold"/>
              </a:rPr>
              <a:t>Дефекты звукопроизношения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588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Efour Digital Pro</vt:lpstr>
      <vt:lpstr>Calibri</vt:lpstr>
      <vt:lpstr>Clear Sans Regular</vt:lpstr>
      <vt:lpstr>Clear Sans Regular Italics</vt:lpstr>
      <vt:lpstr>Anaphora Bold</vt:lpstr>
      <vt:lpstr>Anaphora</vt:lpstr>
      <vt:lpstr>Arimo Bold</vt:lpstr>
      <vt:lpstr>Anaphora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Звукопрозношение</dc:title>
  <cp:lastModifiedBy>11 группа</cp:lastModifiedBy>
  <cp:revision>5</cp:revision>
  <dcterms:created xsi:type="dcterms:W3CDTF">2006-08-16T00:00:00Z</dcterms:created>
  <dcterms:modified xsi:type="dcterms:W3CDTF">2021-12-01T05:07:21Z</dcterms:modified>
  <dc:identifier>DAEvOOoaEK0</dc:identifier>
</cp:coreProperties>
</file>