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Efour Digital Pro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Clear Sans Regular" charset="0"/>
      <p:regular r:id="rId13"/>
    </p:embeddedFont>
    <p:embeddedFont>
      <p:font typeface="Clear Sans Regular Italics" charset="0"/>
      <p:regular r:id="rId14"/>
    </p:embeddedFont>
    <p:embeddedFont>
      <p:font typeface="Anaphora Bold" charset="0"/>
      <p:regular r:id="rId15"/>
    </p:embeddedFont>
    <p:embeddedFont>
      <p:font typeface="Anaphora" charset="0"/>
      <p:regular r:id="rId16"/>
    </p:embeddedFont>
    <p:embeddedFont>
      <p:font typeface="Anaphora Bold Italics" charset="0"/>
      <p:regular r:id="rId17"/>
    </p:embeddedFont>
    <p:embeddedFont>
      <p:font typeface="Anaphora Italics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6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2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6102" y="2026416"/>
            <a:ext cx="15555091" cy="2369440"/>
            <a:chOff x="0" y="-840669"/>
            <a:chExt cx="20740121" cy="3159253"/>
          </a:xfrm>
        </p:grpSpPr>
        <p:sp>
          <p:nvSpPr>
            <p:cNvPr id="3" name="TextBox 3"/>
            <p:cNvSpPr txBox="1"/>
            <p:nvPr/>
          </p:nvSpPr>
          <p:spPr>
            <a:xfrm>
              <a:off x="0" y="505659"/>
              <a:ext cx="20740121" cy="181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03"/>
                </a:lnSpc>
              </a:pPr>
              <a:r>
                <a:rPr lang="en-US" sz="8919">
                  <a:solidFill>
                    <a:srgbClr val="FFFAEF"/>
                  </a:solidFill>
                  <a:latin typeface="Efour Digital Pro"/>
                </a:rPr>
                <a:t>звукопроизношение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40669"/>
              <a:ext cx="20740121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356600" y="9076225"/>
            <a:ext cx="902700" cy="182075"/>
            <a:chOff x="0" y="0"/>
            <a:chExt cx="2128209" cy="429260"/>
          </a:xfrm>
        </p:grpSpPr>
        <p:sp>
          <p:nvSpPr>
            <p:cNvPr id="7" name="Freeform 7"/>
            <p:cNvSpPr/>
            <p:nvPr/>
          </p:nvSpPr>
          <p:spPr>
            <a:xfrm>
              <a:off x="0" y="-5080"/>
              <a:ext cx="2128209" cy="434340"/>
            </a:xfrm>
            <a:custGeom>
              <a:avLst/>
              <a:gdLst/>
              <a:ahLst/>
              <a:cxnLst/>
              <a:rect l="l" t="t" r="r" b="b"/>
              <a:pathLst>
                <a:path w="2128209" h="434340">
                  <a:moveTo>
                    <a:pt x="2110429" y="187960"/>
                  </a:moveTo>
                  <a:lnTo>
                    <a:pt x="1848809" y="11430"/>
                  </a:lnTo>
                  <a:cubicBezTo>
                    <a:pt x="1831029" y="0"/>
                    <a:pt x="1808169" y="3810"/>
                    <a:pt x="1795469" y="21590"/>
                  </a:cubicBezTo>
                  <a:cubicBezTo>
                    <a:pt x="1784039" y="39370"/>
                    <a:pt x="1787849" y="62230"/>
                    <a:pt x="1805629" y="74930"/>
                  </a:cubicBezTo>
                  <a:lnTo>
                    <a:pt x="1964379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964379" y="257810"/>
                  </a:lnTo>
                  <a:lnTo>
                    <a:pt x="1805629" y="364490"/>
                  </a:lnTo>
                  <a:cubicBezTo>
                    <a:pt x="1787849" y="375920"/>
                    <a:pt x="1784039" y="400050"/>
                    <a:pt x="1795469" y="417830"/>
                  </a:cubicBezTo>
                  <a:cubicBezTo>
                    <a:pt x="1803089" y="429260"/>
                    <a:pt x="1814519" y="434340"/>
                    <a:pt x="1827219" y="434340"/>
                  </a:cubicBezTo>
                  <a:cubicBezTo>
                    <a:pt x="1834839" y="434340"/>
                    <a:pt x="1842459" y="431800"/>
                    <a:pt x="1848809" y="427990"/>
                  </a:cubicBezTo>
                  <a:lnTo>
                    <a:pt x="2111699" y="251460"/>
                  </a:lnTo>
                  <a:cubicBezTo>
                    <a:pt x="2121859" y="243840"/>
                    <a:pt x="2128209" y="232410"/>
                    <a:pt x="2128209" y="219710"/>
                  </a:cubicBezTo>
                  <a:cubicBezTo>
                    <a:pt x="2128209" y="207010"/>
                    <a:pt x="2121859" y="195580"/>
                    <a:pt x="2110429" y="187960"/>
                  </a:cubicBezTo>
                  <a:close/>
                </a:path>
              </a:pathLst>
            </a:custGeom>
            <a:solidFill>
              <a:srgbClr val="FFFA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598908">
            <a:off x="-1014226" y="7810376"/>
            <a:ext cx="4085853" cy="28958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614973">
            <a:off x="17060785" y="-855524"/>
            <a:ext cx="1501902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06764" y="-387027"/>
            <a:ext cx="2870928" cy="2831453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1396102" y="4603063"/>
            <a:ext cx="15555091" cy="3552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AEF"/>
                </a:solidFill>
                <a:latin typeface="Clear Sans Regular"/>
              </a:rPr>
              <a:t>ч.2</a:t>
            </a:r>
          </a:p>
          <a:p>
            <a:pPr algn="ctr">
              <a:lnSpc>
                <a:spcPts val="5740"/>
              </a:lnSpc>
            </a:pPr>
            <a:r>
              <a:rPr lang="en-US" sz="4100" i="1" dirty="0" err="1">
                <a:solidFill>
                  <a:srgbClr val="FFFAEF"/>
                </a:solidFill>
                <a:latin typeface="Clear Sans Regular Italics"/>
              </a:rPr>
              <a:t>Коррекция</a:t>
            </a:r>
            <a:r>
              <a:rPr lang="en-US" sz="4100" i="1" dirty="0">
                <a:solidFill>
                  <a:srgbClr val="FFFAEF"/>
                </a:solidFill>
                <a:latin typeface="Clear Sans Regular Italics"/>
              </a:rPr>
              <a:t> </a:t>
            </a:r>
            <a:r>
              <a:rPr lang="en-US" sz="4100" i="1" dirty="0" err="1">
                <a:solidFill>
                  <a:srgbClr val="FFFAEF"/>
                </a:solidFill>
                <a:latin typeface="Clear Sans Regular Italics"/>
              </a:rPr>
              <a:t>нарушений</a:t>
            </a:r>
            <a:endParaRPr lang="en-US" sz="4100" i="1" dirty="0">
              <a:solidFill>
                <a:srgbClr val="FFFAEF"/>
              </a:solidFill>
              <a:latin typeface="Clear Sans Regular Italics"/>
            </a:endParaRPr>
          </a:p>
          <a:p>
            <a:pPr algn="ctr">
              <a:lnSpc>
                <a:spcPts val="5740"/>
              </a:lnSpc>
            </a:pPr>
            <a:endParaRPr dirty="0"/>
          </a:p>
          <a:p>
            <a:pPr algn="ctr">
              <a:lnSpc>
                <a:spcPts val="5333"/>
              </a:lnSpc>
            </a:pPr>
            <a:r>
              <a:rPr lang="en-US" sz="3809" dirty="0" err="1">
                <a:solidFill>
                  <a:srgbClr val="FFFAEF"/>
                </a:solidFill>
                <a:latin typeface="Clear Sans Regular"/>
              </a:rPr>
              <a:t>Халидова</a:t>
            </a:r>
            <a:r>
              <a:rPr lang="en-US" sz="3809" dirty="0">
                <a:solidFill>
                  <a:srgbClr val="FFFAEF"/>
                </a:solidFill>
                <a:latin typeface="Clear Sans Regular"/>
              </a:rPr>
              <a:t> Е.П.</a:t>
            </a:r>
          </a:p>
          <a:p>
            <a:pPr algn="ctr">
              <a:lnSpc>
                <a:spcPts val="5333"/>
              </a:lnSpc>
            </a:pPr>
            <a:r>
              <a:rPr lang="en-US" sz="3809" dirty="0" err="1">
                <a:solidFill>
                  <a:srgbClr val="FFFAEF"/>
                </a:solidFill>
                <a:latin typeface="Clear Sans Regular"/>
              </a:rPr>
              <a:t>учитель-логопед</a:t>
            </a:r>
            <a:endParaRPr lang="en-US" sz="3809" dirty="0">
              <a:solidFill>
                <a:srgbClr val="FFFAEF"/>
              </a:solidFill>
              <a:latin typeface="Clear Sans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08822" y="-902116"/>
            <a:ext cx="4729655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352204" y="6651908"/>
            <a:ext cx="4172167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408822" y="7650093"/>
            <a:ext cx="3541450" cy="211843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78793" y="204596"/>
            <a:ext cx="8401450" cy="97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4"/>
              </a:lnSpc>
            </a:pPr>
            <a:r>
              <a:rPr lang="en-US" sz="5667">
                <a:solidFill>
                  <a:srgbClr val="227244"/>
                </a:solidFill>
                <a:latin typeface="Anaphora Bold"/>
              </a:rPr>
              <a:t>Коррекция нарушений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05600" y="1104900"/>
            <a:ext cx="549830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227244"/>
                </a:solidFill>
                <a:latin typeface="Anaphora"/>
              </a:rPr>
              <a:t>Выделяется</a:t>
            </a:r>
            <a:r>
              <a:rPr lang="en-US" sz="3399" dirty="0">
                <a:solidFill>
                  <a:srgbClr val="227244"/>
                </a:solidFill>
                <a:latin typeface="Anaphora"/>
              </a:rPr>
              <a:t> 4 </a:t>
            </a:r>
            <a:r>
              <a:rPr lang="en-US" sz="3399" dirty="0" err="1">
                <a:solidFill>
                  <a:srgbClr val="227244"/>
                </a:solidFill>
                <a:latin typeface="Anaphora"/>
              </a:rPr>
              <a:t>этапа</a:t>
            </a:r>
            <a:endParaRPr lang="en-US" sz="3399" dirty="0">
              <a:solidFill>
                <a:srgbClr val="227244"/>
              </a:solidFill>
              <a:latin typeface="Anaphor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0557" y="1827752"/>
            <a:ext cx="12819906" cy="60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 dirty="0">
                <a:solidFill>
                  <a:srgbClr val="134D2C"/>
                </a:solidFill>
                <a:latin typeface="Anaphora Bold Italics"/>
              </a:rPr>
              <a:t>I</a:t>
            </a:r>
            <a:r>
              <a:rPr lang="en-US" sz="3482" dirty="0">
                <a:solidFill>
                  <a:srgbClr val="134D2C"/>
                </a:solidFill>
                <a:latin typeface="Anaphora Italics"/>
              </a:rPr>
              <a:t> </a:t>
            </a:r>
            <a:r>
              <a:rPr lang="en-US" sz="3482" i="1" dirty="0" err="1">
                <a:solidFill>
                  <a:srgbClr val="134D2C"/>
                </a:solidFill>
                <a:latin typeface="Anaphora Italics"/>
              </a:rPr>
              <a:t>Логопедическая</a:t>
            </a:r>
            <a:r>
              <a:rPr lang="en-US" sz="3482" i="1" dirty="0">
                <a:solidFill>
                  <a:srgbClr val="134D2C"/>
                </a:solidFill>
                <a:latin typeface="Anaphora Italics"/>
              </a:rPr>
              <a:t> </a:t>
            </a:r>
            <a:r>
              <a:rPr lang="en-US" sz="3482" i="1" dirty="0" err="1">
                <a:solidFill>
                  <a:srgbClr val="134D2C"/>
                </a:solidFill>
                <a:latin typeface="Anaphora Italics"/>
              </a:rPr>
              <a:t>работа</a:t>
            </a:r>
            <a:r>
              <a:rPr lang="en-US" sz="3482" i="1" dirty="0">
                <a:solidFill>
                  <a:srgbClr val="134D2C"/>
                </a:solidFill>
                <a:latin typeface="Anaphora Italics"/>
              </a:rPr>
              <a:t> </a:t>
            </a:r>
            <a:r>
              <a:rPr lang="en-US" sz="3482" i="1" dirty="0" err="1">
                <a:solidFill>
                  <a:srgbClr val="134D2C"/>
                </a:solidFill>
                <a:latin typeface="Anaphora Italics"/>
              </a:rPr>
              <a:t>осуществляется</a:t>
            </a:r>
            <a:r>
              <a:rPr lang="en-US" sz="3482" i="1" dirty="0">
                <a:solidFill>
                  <a:srgbClr val="134D2C"/>
                </a:solidFill>
                <a:latin typeface="Anaphora Italics"/>
              </a:rPr>
              <a:t> в </a:t>
            </a:r>
            <a:r>
              <a:rPr lang="en-US" sz="3482" i="1" dirty="0" err="1">
                <a:solidFill>
                  <a:srgbClr val="134D2C"/>
                </a:solidFill>
                <a:latin typeface="Anaphora Italics"/>
              </a:rPr>
              <a:t>двух</a:t>
            </a:r>
            <a:r>
              <a:rPr lang="en-US" sz="3482" i="1" dirty="0">
                <a:solidFill>
                  <a:srgbClr val="134D2C"/>
                </a:solidFill>
                <a:latin typeface="Anaphora Italics"/>
              </a:rPr>
              <a:t> </a:t>
            </a:r>
            <a:r>
              <a:rPr lang="en-US" sz="3482" i="1" dirty="0" err="1">
                <a:solidFill>
                  <a:srgbClr val="134D2C"/>
                </a:solidFill>
                <a:latin typeface="Anaphora Italics"/>
              </a:rPr>
              <a:t>направления</a:t>
            </a:r>
            <a:r>
              <a:rPr lang="en-US" sz="3482" i="1" dirty="0" err="1">
                <a:solidFill>
                  <a:srgbClr val="6F7C9F"/>
                </a:solidFill>
                <a:latin typeface="Anaphora"/>
              </a:rPr>
              <a:t>х</a:t>
            </a:r>
            <a:r>
              <a:rPr lang="en-US" sz="3482" i="1" dirty="0">
                <a:solidFill>
                  <a:srgbClr val="6F7C9F"/>
                </a:solidFill>
                <a:latin typeface="Anaphora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4350" y="2892999"/>
            <a:ext cx="17259300" cy="373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91297" lvl="1" indent="-514350" algn="ctr">
              <a:lnSpc>
                <a:spcPts val="4888"/>
              </a:lnSpc>
              <a:buFont typeface="+mj-lt"/>
              <a:buAutoNum type="arabicPeriod"/>
            </a:pPr>
            <a:r>
              <a:rPr lang="en-US" sz="3491" b="1" dirty="0" err="1">
                <a:solidFill>
                  <a:srgbClr val="134D2C"/>
                </a:solidFill>
                <a:latin typeface="Anaphora Bold"/>
              </a:rPr>
              <a:t>Развитие</a:t>
            </a:r>
            <a:r>
              <a:rPr lang="en-US" sz="3491" b="1" dirty="0">
                <a:solidFill>
                  <a:srgbClr val="134D2C"/>
                </a:solidFill>
                <a:latin typeface="Anaphora Bold"/>
              </a:rPr>
              <a:t> </a:t>
            </a:r>
            <a:r>
              <a:rPr lang="en-US" sz="3491" b="1" dirty="0" err="1">
                <a:solidFill>
                  <a:srgbClr val="134D2C"/>
                </a:solidFill>
                <a:latin typeface="Anaphora Bold"/>
              </a:rPr>
              <a:t>речеслухового</a:t>
            </a:r>
            <a:r>
              <a:rPr lang="en-US" sz="3491" b="1" dirty="0">
                <a:solidFill>
                  <a:srgbClr val="134D2C"/>
                </a:solidFill>
                <a:latin typeface="Anaphora Bold"/>
              </a:rPr>
              <a:t> </a:t>
            </a:r>
            <a:r>
              <a:rPr lang="en-US" sz="3491" b="1" dirty="0" err="1">
                <a:solidFill>
                  <a:srgbClr val="134D2C"/>
                </a:solidFill>
                <a:latin typeface="Anaphora Bold"/>
              </a:rPr>
              <a:t>анализатора</a:t>
            </a:r>
            <a:r>
              <a:rPr lang="en-US" sz="3491" b="1" dirty="0">
                <a:solidFill>
                  <a:srgbClr val="134D2C"/>
                </a:solidFill>
                <a:latin typeface="Anaphora Bold"/>
              </a:rPr>
              <a:t> 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-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развитие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фонематического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восприятия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,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фонематического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анализа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и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слухоречевых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дифференцировок</a:t>
            </a:r>
            <a:r>
              <a:rPr lang="en-US" sz="3491" dirty="0" smtClean="0">
                <a:solidFill>
                  <a:srgbClr val="134D2C"/>
                </a:solidFill>
                <a:latin typeface="Anaphora"/>
              </a:rPr>
              <a:t>.</a:t>
            </a:r>
            <a:endParaRPr lang="ru-RU" sz="3491" dirty="0" smtClean="0">
              <a:solidFill>
                <a:srgbClr val="134D2C"/>
              </a:solidFill>
              <a:latin typeface="Anaphora"/>
            </a:endParaRPr>
          </a:p>
          <a:p>
            <a:pPr marL="891297" lvl="1" indent="-514350" algn="ctr">
              <a:lnSpc>
                <a:spcPts val="4888"/>
              </a:lnSpc>
              <a:buFont typeface="+mj-lt"/>
              <a:buAutoNum type="arabicPeriod"/>
            </a:pPr>
            <a:endParaRPr lang="en-US" sz="3491" dirty="0">
              <a:solidFill>
                <a:srgbClr val="134D2C"/>
              </a:solidFill>
              <a:latin typeface="Anaphora"/>
            </a:endParaRPr>
          </a:p>
          <a:p>
            <a:pPr algn="just">
              <a:lnSpc>
                <a:spcPts val="4888"/>
              </a:lnSpc>
            </a:pPr>
            <a:r>
              <a:rPr lang="en-US" sz="3491" dirty="0" err="1">
                <a:solidFill>
                  <a:srgbClr val="134D2C"/>
                </a:solidFill>
                <a:latin typeface="Anaphora"/>
              </a:rPr>
              <a:t>Предполагается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научить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ребёнка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слышать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отрабатываемый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звук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,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выделять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его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на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фоне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других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звуков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и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слогов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,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выделять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его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в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слове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,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определять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его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место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в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слове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и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дифференцировать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его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от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других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звуков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28800" y="6743700"/>
            <a:ext cx="14648073" cy="2476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7"/>
              </a:lnSpc>
            </a:pPr>
            <a:r>
              <a:rPr lang="en-US" sz="3512" dirty="0" err="1">
                <a:solidFill>
                  <a:srgbClr val="227244"/>
                </a:solidFill>
                <a:latin typeface="Anaphora"/>
              </a:rPr>
              <a:t>На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 </a:t>
            </a:r>
            <a:r>
              <a:rPr lang="en-US" sz="3512" dirty="0" err="1">
                <a:solidFill>
                  <a:srgbClr val="227244"/>
                </a:solidFill>
                <a:latin typeface="Anaphora"/>
              </a:rPr>
              <a:t>данном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 </a:t>
            </a:r>
            <a:r>
              <a:rPr lang="en-US" sz="3512" dirty="0" err="1">
                <a:solidFill>
                  <a:srgbClr val="227244"/>
                </a:solidFill>
                <a:latin typeface="Anaphora"/>
              </a:rPr>
              <a:t>этапе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 </a:t>
            </a:r>
            <a:r>
              <a:rPr lang="en-US" sz="3512" dirty="0" err="1">
                <a:solidFill>
                  <a:srgbClr val="227244"/>
                </a:solidFill>
                <a:latin typeface="Anaphora"/>
              </a:rPr>
              <a:t>произнесение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 </a:t>
            </a:r>
            <a:r>
              <a:rPr lang="en-US" sz="3512" dirty="0" err="1">
                <a:solidFill>
                  <a:srgbClr val="227244"/>
                </a:solidFill>
                <a:latin typeface="Anaphora"/>
              </a:rPr>
              <a:t>звука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 </a:t>
            </a:r>
            <a:r>
              <a:rPr lang="en-US" sz="3512" dirty="0" err="1">
                <a:solidFill>
                  <a:srgbClr val="227244"/>
                </a:solidFill>
                <a:latin typeface="Anaphora"/>
              </a:rPr>
              <a:t>на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 </a:t>
            </a:r>
            <a:r>
              <a:rPr lang="en-US" sz="3512" dirty="0" err="1">
                <a:solidFill>
                  <a:srgbClr val="227244"/>
                </a:solidFill>
                <a:latin typeface="Anaphora"/>
              </a:rPr>
              <a:t>занятии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 </a:t>
            </a:r>
            <a:r>
              <a:rPr lang="en-US" sz="3512" dirty="0" err="1">
                <a:solidFill>
                  <a:srgbClr val="227244"/>
                </a:solidFill>
                <a:latin typeface="Anaphora"/>
              </a:rPr>
              <a:t>исключено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, </a:t>
            </a:r>
            <a:r>
              <a:rPr lang="en-US" sz="3512" dirty="0" err="1">
                <a:solidFill>
                  <a:srgbClr val="227244"/>
                </a:solidFill>
                <a:latin typeface="Anaphora"/>
              </a:rPr>
              <a:t>так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 </a:t>
            </a:r>
            <a:r>
              <a:rPr lang="en-US" sz="3512" dirty="0" err="1">
                <a:solidFill>
                  <a:srgbClr val="227244"/>
                </a:solidFill>
                <a:latin typeface="Anaphora"/>
              </a:rPr>
              <a:t>как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 </a:t>
            </a:r>
            <a:r>
              <a:rPr lang="en-US" sz="3512" dirty="0" err="1">
                <a:solidFill>
                  <a:srgbClr val="227244"/>
                </a:solidFill>
                <a:latin typeface="Anaphora"/>
              </a:rPr>
              <a:t>звук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 </a:t>
            </a:r>
            <a:r>
              <a:rPr lang="en-US" sz="3512" dirty="0" err="1">
                <a:solidFill>
                  <a:srgbClr val="227244"/>
                </a:solidFill>
                <a:latin typeface="Anaphora"/>
              </a:rPr>
              <a:t>еще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 </a:t>
            </a:r>
            <a:r>
              <a:rPr lang="en-US" sz="3512" dirty="0" err="1">
                <a:solidFill>
                  <a:srgbClr val="227244"/>
                </a:solidFill>
                <a:latin typeface="Anaphora"/>
              </a:rPr>
              <a:t>не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 </a:t>
            </a:r>
            <a:r>
              <a:rPr lang="en-US" sz="3512" dirty="0" err="1">
                <a:solidFill>
                  <a:srgbClr val="227244"/>
                </a:solidFill>
                <a:latin typeface="Anaphora"/>
              </a:rPr>
              <a:t>скоррегирован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.</a:t>
            </a:r>
          </a:p>
          <a:p>
            <a:pPr algn="ctr">
              <a:lnSpc>
                <a:spcPts val="4917"/>
              </a:lnSpc>
            </a:pPr>
            <a:endParaRPr dirty="0"/>
          </a:p>
          <a:p>
            <a:pPr algn="ctr">
              <a:lnSpc>
                <a:spcPts val="4917"/>
              </a:lnSpc>
            </a:pPr>
            <a:r>
              <a:rPr lang="en-US" sz="3512" dirty="0" err="1">
                <a:solidFill>
                  <a:srgbClr val="227244"/>
                </a:solidFill>
                <a:latin typeface="Anaphora"/>
              </a:rPr>
              <a:t>Проводяться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 </a:t>
            </a:r>
            <a:r>
              <a:rPr lang="en-US" sz="3512" dirty="0" err="1">
                <a:solidFill>
                  <a:srgbClr val="227244"/>
                </a:solidFill>
                <a:latin typeface="Anaphora"/>
              </a:rPr>
              <a:t>игры-молчанки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, </a:t>
            </a:r>
            <a:r>
              <a:rPr lang="en-US" sz="3512" dirty="0" err="1">
                <a:solidFill>
                  <a:srgbClr val="227244"/>
                </a:solidFill>
                <a:latin typeface="Anaphora"/>
              </a:rPr>
              <a:t>игра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 "</a:t>
            </a:r>
            <a:r>
              <a:rPr lang="en-US" sz="3512" dirty="0" err="1">
                <a:solidFill>
                  <a:srgbClr val="227244"/>
                </a:solidFill>
                <a:latin typeface="Anaphora"/>
              </a:rPr>
              <a:t>Недовольный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 </a:t>
            </a:r>
            <a:r>
              <a:rPr lang="en-US" sz="3512" dirty="0" err="1">
                <a:solidFill>
                  <a:srgbClr val="227244"/>
                </a:solidFill>
                <a:latin typeface="Anaphora"/>
              </a:rPr>
              <a:t>Петя</a:t>
            </a:r>
            <a:r>
              <a:rPr lang="en-US" sz="3512" dirty="0">
                <a:solidFill>
                  <a:srgbClr val="227244"/>
                </a:solidFill>
                <a:latin typeface="Anaphora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5911" y="641385"/>
            <a:ext cx="10222483" cy="4372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77"/>
              </a:lnSpc>
            </a:pPr>
            <a:r>
              <a:rPr lang="en-US" sz="3412" b="1" dirty="0">
                <a:solidFill>
                  <a:srgbClr val="134D2C"/>
                </a:solidFill>
                <a:latin typeface="Anaphora Bold"/>
              </a:rPr>
              <a:t>ИГРЫ-</a:t>
            </a:r>
            <a:r>
              <a:rPr lang="en-US" sz="3412" b="1" dirty="0" err="1">
                <a:solidFill>
                  <a:srgbClr val="134D2C"/>
                </a:solidFill>
                <a:latin typeface="Anaphora Bold"/>
              </a:rPr>
              <a:t>молчанки</a:t>
            </a:r>
            <a:endParaRPr lang="en-US" sz="3412" b="1" dirty="0">
              <a:solidFill>
                <a:srgbClr val="134D2C"/>
              </a:solidFill>
              <a:latin typeface="Anaphora Bold"/>
            </a:endParaRPr>
          </a:p>
          <a:p>
            <a:pPr>
              <a:lnSpc>
                <a:spcPts val="4777"/>
              </a:lnSpc>
            </a:pPr>
            <a:r>
              <a:rPr lang="en-US" sz="3412" dirty="0" err="1">
                <a:solidFill>
                  <a:srgbClr val="134D2C"/>
                </a:solidFill>
                <a:latin typeface="Anaphora"/>
              </a:rPr>
              <a:t>Цель</a:t>
            </a:r>
            <a:r>
              <a:rPr lang="en-US" sz="3412" dirty="0">
                <a:solidFill>
                  <a:srgbClr val="134D2C"/>
                </a:solidFill>
                <a:latin typeface="Anaphora"/>
              </a:rPr>
              <a:t>: </a:t>
            </a:r>
            <a:r>
              <a:rPr lang="en-US" sz="3412" dirty="0" err="1">
                <a:solidFill>
                  <a:srgbClr val="134D2C"/>
                </a:solidFill>
                <a:latin typeface="Anaphora"/>
              </a:rPr>
              <a:t>дифференциация</a:t>
            </a:r>
            <a:r>
              <a:rPr lang="en-US" sz="3412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12" dirty="0" err="1">
                <a:solidFill>
                  <a:srgbClr val="134D2C"/>
                </a:solidFill>
                <a:latin typeface="Anaphora"/>
              </a:rPr>
              <a:t>звуков</a:t>
            </a:r>
            <a:r>
              <a:rPr lang="en-US" sz="3412" dirty="0">
                <a:solidFill>
                  <a:srgbClr val="134D2C"/>
                </a:solidFill>
                <a:latin typeface="Anaphora"/>
              </a:rPr>
              <a:t>.</a:t>
            </a:r>
          </a:p>
          <a:p>
            <a:pPr>
              <a:lnSpc>
                <a:spcPts val="4899"/>
              </a:lnSpc>
            </a:pPr>
            <a:r>
              <a:rPr lang="en-US" sz="3499" dirty="0" err="1">
                <a:solidFill>
                  <a:srgbClr val="134D2C"/>
                </a:solidFill>
                <a:latin typeface="Anaphora"/>
              </a:rPr>
              <a:t>Игра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: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Предложите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ребёнку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,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когда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он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услышит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"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песенку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водички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"(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звук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[с])/"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песенку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комарика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"(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звук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[з])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хлопнуть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в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ладоши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(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поднять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флажок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).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После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этого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проговорите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ряд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звуков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/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слогов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/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слов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733800" y="3619500"/>
            <a:ext cx="14212369" cy="628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99"/>
              </a:lnSpc>
            </a:pPr>
            <a:r>
              <a:rPr lang="en-US" sz="3499" b="1" dirty="0">
                <a:solidFill>
                  <a:srgbClr val="134D2C"/>
                </a:solidFill>
                <a:latin typeface="Anaphora Bold"/>
              </a:rPr>
              <a:t>ИГРА «</a:t>
            </a:r>
            <a:r>
              <a:rPr lang="en-US" sz="3499" b="1" dirty="0" err="1">
                <a:solidFill>
                  <a:srgbClr val="134D2C"/>
                </a:solidFill>
                <a:latin typeface="Anaphora Bold"/>
              </a:rPr>
              <a:t>Петя</a:t>
            </a:r>
            <a:r>
              <a:rPr lang="en-US" sz="3499" b="1" dirty="0">
                <a:solidFill>
                  <a:srgbClr val="134D2C"/>
                </a:solidFill>
                <a:latin typeface="Anaphora Bold"/>
              </a:rPr>
              <a:t> </a:t>
            </a:r>
            <a:r>
              <a:rPr lang="en-US" sz="3499" b="1" dirty="0" err="1">
                <a:solidFill>
                  <a:srgbClr val="134D2C"/>
                </a:solidFill>
                <a:latin typeface="Anaphora Bold"/>
              </a:rPr>
              <a:t>недоволен</a:t>
            </a:r>
            <a:r>
              <a:rPr lang="en-US" sz="3499" b="1" dirty="0">
                <a:solidFill>
                  <a:srgbClr val="134D2C"/>
                </a:solidFill>
                <a:latin typeface="Anaphora Bold"/>
              </a:rPr>
              <a:t>»</a:t>
            </a:r>
          </a:p>
          <a:p>
            <a:pPr algn="r">
              <a:lnSpc>
                <a:spcPts val="4899"/>
              </a:lnSpc>
            </a:pPr>
            <a:r>
              <a:rPr lang="en-US" sz="3499" dirty="0" err="1">
                <a:solidFill>
                  <a:srgbClr val="134D2C"/>
                </a:solidFill>
                <a:latin typeface="Anaphora"/>
              </a:rPr>
              <a:t>Цель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: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дифференциация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звуков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.</a:t>
            </a:r>
          </a:p>
          <a:p>
            <a:pPr algn="r">
              <a:lnSpc>
                <a:spcPts val="4899"/>
              </a:lnSpc>
            </a:pPr>
            <a:r>
              <a:rPr lang="en-US" sz="3499" dirty="0" err="1">
                <a:solidFill>
                  <a:srgbClr val="134D2C"/>
                </a:solidFill>
                <a:latin typeface="Anaphora"/>
              </a:rPr>
              <a:t>Оборудование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: </a:t>
            </a:r>
          </a:p>
          <a:p>
            <a:pPr algn="r">
              <a:lnSpc>
                <a:spcPts val="4899"/>
              </a:lnSpc>
            </a:pPr>
            <a:r>
              <a:rPr lang="en-US" sz="3499" dirty="0" err="1">
                <a:solidFill>
                  <a:srgbClr val="134D2C"/>
                </a:solidFill>
                <a:latin typeface="Anaphora"/>
              </a:rPr>
              <a:t>картинка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с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изображением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недовольного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ребёнка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.</a:t>
            </a:r>
          </a:p>
          <a:p>
            <a:pPr algn="r">
              <a:lnSpc>
                <a:spcPts val="4899"/>
              </a:lnSpc>
            </a:pPr>
            <a:r>
              <a:rPr lang="en-US" sz="3499" dirty="0" err="1">
                <a:solidFill>
                  <a:srgbClr val="134D2C"/>
                </a:solidFill>
                <a:latin typeface="Anaphora"/>
              </a:rPr>
              <a:t>Игра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: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Предложите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ребёнку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изобразить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недовольного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Петю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,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который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очень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не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любит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,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когда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кто-то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коверкает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слова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.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После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этого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проговорите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ряд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слов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,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иногда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намеренно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неправильно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произнося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звуки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.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Ребёнок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,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услышав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неправильное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произношение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,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поднимает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картинку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с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изображением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недовольного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Пети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.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За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внимательность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хвалите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ребёнка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от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имени</a:t>
            </a:r>
            <a:r>
              <a:rPr lang="en-US" sz="3499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9" dirty="0" err="1">
                <a:solidFill>
                  <a:srgbClr val="134D2C"/>
                </a:solidFill>
                <a:latin typeface="Anaphora"/>
              </a:rPr>
              <a:t>Пети</a:t>
            </a:r>
            <a:r>
              <a:rPr lang="en-US" sz="3499" dirty="0" smtClean="0">
                <a:solidFill>
                  <a:srgbClr val="134D2C"/>
                </a:solidFill>
                <a:latin typeface="Anaphora"/>
              </a:rPr>
              <a:t>.</a:t>
            </a:r>
            <a:endParaRPr lang="en-US" sz="3499" dirty="0">
              <a:solidFill>
                <a:srgbClr val="134D2C"/>
              </a:solidFill>
              <a:latin typeface="Anaphora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782253" y="4892237"/>
            <a:ext cx="6492240" cy="0"/>
          </a:xfrm>
          <a:prstGeom prst="line">
            <a:avLst/>
          </a:prstGeom>
          <a:ln w="47625" cap="rnd">
            <a:solidFill>
              <a:srgbClr val="22724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410055">
            <a:off x="8897804" y="2955693"/>
            <a:ext cx="4327868" cy="0"/>
          </a:xfrm>
          <a:prstGeom prst="line">
            <a:avLst/>
          </a:prstGeom>
          <a:ln w="47625" cap="rnd">
            <a:solidFill>
              <a:srgbClr val="134D2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307258" y="6591471"/>
            <a:ext cx="544024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88242" y="-350798"/>
            <a:ext cx="2999758" cy="30666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25750" y="8527247"/>
            <a:ext cx="2308899" cy="217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6941" y="850385"/>
            <a:ext cx="14970919" cy="870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19"/>
              </a:lnSpc>
            </a:pPr>
            <a:r>
              <a:rPr lang="en-US" sz="5085">
                <a:solidFill>
                  <a:srgbClr val="FFFAEF"/>
                </a:solidFill>
                <a:latin typeface="Anaphora Bold"/>
              </a:rPr>
              <a:t>Задания для развития фонематического анализа</a:t>
            </a:r>
          </a:p>
        </p:txBody>
      </p:sp>
      <p:sp>
        <p:nvSpPr>
          <p:cNvPr id="3" name="AutoShape 3"/>
          <p:cNvSpPr/>
          <p:nvPr/>
        </p:nvSpPr>
        <p:spPr>
          <a:xfrm>
            <a:off x="1630541" y="1721334"/>
            <a:ext cx="12883719" cy="0"/>
          </a:xfrm>
          <a:prstGeom prst="line">
            <a:avLst/>
          </a:prstGeom>
          <a:ln w="47625" cap="rnd">
            <a:solidFill>
              <a:srgbClr val="ABC8E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807820" y="2487811"/>
            <a:ext cx="16672359" cy="572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8741" lvl="1" indent="-439370" algn="ctr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FFFAEF"/>
                </a:solidFill>
                <a:latin typeface="Anaphora"/>
              </a:rPr>
              <a:t>Предложить ребёнку отобрать картинки, в названии которых слышится тот или иной звук ("песенка водички");</a:t>
            </a:r>
          </a:p>
          <a:p>
            <a:pPr marL="878741" lvl="1" indent="-439370" algn="ctr">
              <a:lnSpc>
                <a:spcPts val="5698"/>
              </a:lnSpc>
              <a:buFont typeface="Arial"/>
              <a:buChar char="•"/>
            </a:pPr>
            <a:endParaRPr/>
          </a:p>
          <a:p>
            <a:pPr marL="878741" lvl="1" indent="-439370" algn="ctr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FFFAEF"/>
                </a:solidFill>
                <a:latin typeface="Anaphora"/>
              </a:rPr>
              <a:t>Определить место звука в слова;</a:t>
            </a:r>
          </a:p>
          <a:p>
            <a:pPr marL="878741" lvl="1" indent="-439370" algn="ctr">
              <a:lnSpc>
                <a:spcPts val="5698"/>
              </a:lnSpc>
              <a:buFont typeface="Arial"/>
              <a:buChar char="•"/>
            </a:pPr>
            <a:endParaRPr/>
          </a:p>
          <a:p>
            <a:pPr marL="878741" lvl="1" indent="-439370" algn="ctr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FFFAEF"/>
                </a:solidFill>
                <a:latin typeface="Anaphora"/>
              </a:rPr>
              <a:t>Определить последовательность звука в слове;</a:t>
            </a:r>
          </a:p>
          <a:p>
            <a:pPr marL="878741" lvl="1" indent="-439370" algn="ctr">
              <a:lnSpc>
                <a:spcPts val="5698"/>
              </a:lnSpc>
              <a:buFont typeface="Arial"/>
              <a:buChar char="•"/>
            </a:pPr>
            <a:endParaRPr/>
          </a:p>
          <a:p>
            <a:pPr marL="878741" lvl="1" indent="-439370" algn="ctr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FFFAEF"/>
                </a:solidFill>
                <a:latin typeface="Anaphora"/>
              </a:rPr>
              <a:t>Определить количество звуков в слове.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73944" y="0"/>
            <a:ext cx="2412472" cy="32924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11679" y="7851470"/>
            <a:ext cx="2997241" cy="2813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5442" y="1396897"/>
            <a:ext cx="17317116" cy="754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8"/>
              </a:lnSpc>
            </a:pPr>
            <a:r>
              <a:rPr lang="en-US" sz="3491" dirty="0">
                <a:solidFill>
                  <a:srgbClr val="134D2C"/>
                </a:solidFill>
                <a:latin typeface="Anaphora Bold"/>
              </a:rPr>
              <a:t>2. </a:t>
            </a:r>
            <a:r>
              <a:rPr lang="en-US" sz="3491" b="1" dirty="0" err="1">
                <a:solidFill>
                  <a:srgbClr val="134D2C"/>
                </a:solidFill>
                <a:latin typeface="Anaphora Bold"/>
              </a:rPr>
              <a:t>Развитие</a:t>
            </a:r>
            <a:r>
              <a:rPr lang="en-US" sz="3491" b="1" dirty="0">
                <a:solidFill>
                  <a:srgbClr val="134D2C"/>
                </a:solidFill>
                <a:latin typeface="Anaphora Bold"/>
              </a:rPr>
              <a:t> </a:t>
            </a:r>
            <a:r>
              <a:rPr lang="en-US" sz="3491" b="1" dirty="0" err="1">
                <a:solidFill>
                  <a:srgbClr val="134D2C"/>
                </a:solidFill>
                <a:latin typeface="Anaphora Bold"/>
              </a:rPr>
              <a:t>речедвигательного</a:t>
            </a:r>
            <a:r>
              <a:rPr lang="en-US" sz="3491" b="1" dirty="0">
                <a:solidFill>
                  <a:srgbClr val="134D2C"/>
                </a:solidFill>
                <a:latin typeface="Anaphora Bold"/>
              </a:rPr>
              <a:t> </a:t>
            </a:r>
            <a:r>
              <a:rPr lang="en-US" sz="3491" b="1" dirty="0" err="1">
                <a:solidFill>
                  <a:srgbClr val="134D2C"/>
                </a:solidFill>
                <a:latin typeface="Anaphora Bold"/>
              </a:rPr>
              <a:t>анализатора</a:t>
            </a:r>
            <a:r>
              <a:rPr lang="en-US" sz="3491" b="1" dirty="0">
                <a:solidFill>
                  <a:srgbClr val="134D2C"/>
                </a:solidFill>
                <a:latin typeface="Anaphora Bold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предполагает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обучение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ребёнка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нормальному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артикуляторному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укладу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с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помощью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артикуляционной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гимнастики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,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которая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представляет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собой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комплекс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упражнений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для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артикуляторных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органов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,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направлена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на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развитие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и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укрепление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мышц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,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их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подвижности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.</a:t>
            </a:r>
          </a:p>
          <a:p>
            <a:pPr algn="ctr">
              <a:lnSpc>
                <a:spcPts val="4888"/>
              </a:lnSpc>
            </a:pPr>
            <a:endParaRPr dirty="0"/>
          </a:p>
          <a:p>
            <a:pPr algn="just">
              <a:lnSpc>
                <a:spcPts val="4888"/>
              </a:lnSpc>
            </a:pPr>
            <a:r>
              <a:rPr lang="en-US" sz="3491" b="1" dirty="0" err="1">
                <a:solidFill>
                  <a:srgbClr val="134D2C"/>
                </a:solidFill>
                <a:latin typeface="Anaphora Bold"/>
              </a:rPr>
              <a:t>Цель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артикуляционной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гимнастики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-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отработка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каждого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элемента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артикуляторного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уклада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отрабатываемого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звука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,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разложение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сложного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артикуляторного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движения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на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составные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элементы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.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Эти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элементы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отрабатываются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ребёнком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, а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затем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объединяются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,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включаются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в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единый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артикуляторный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уклад</a:t>
            </a:r>
            <a:r>
              <a:rPr lang="en-US" sz="3491" dirty="0" smtClean="0">
                <a:solidFill>
                  <a:srgbClr val="134D2C"/>
                </a:solidFill>
                <a:latin typeface="Anaphora"/>
              </a:rPr>
              <a:t>.</a:t>
            </a:r>
            <a:endParaRPr sz="800" dirty="0"/>
          </a:p>
          <a:p>
            <a:pPr algn="just">
              <a:lnSpc>
                <a:spcPts val="4888"/>
              </a:lnSpc>
            </a:pPr>
            <a:r>
              <a:rPr lang="en-US" sz="3491" dirty="0" err="1">
                <a:solidFill>
                  <a:srgbClr val="134D2C"/>
                </a:solidFill>
                <a:latin typeface="Anaphora"/>
              </a:rPr>
              <a:t>Для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каждой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группы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звуков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рекомендуется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определенная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система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артикуляторных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 </a:t>
            </a:r>
            <a:r>
              <a:rPr lang="en-US" sz="3491" dirty="0" err="1">
                <a:solidFill>
                  <a:srgbClr val="134D2C"/>
                </a:solidFill>
                <a:latin typeface="Anaphora"/>
              </a:rPr>
              <a:t>упражнений</a:t>
            </a:r>
            <a:r>
              <a:rPr lang="en-US" sz="3491" dirty="0">
                <a:solidFill>
                  <a:srgbClr val="134D2C"/>
                </a:solidFill>
                <a:latin typeface="Anaphora"/>
              </a:rPr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43796" y="-691636"/>
            <a:ext cx="2258476" cy="27003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05900"/>
            <a:ext cx="1520093" cy="14896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471718" y="-426614"/>
            <a:ext cx="2816282" cy="189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0301" y="1736878"/>
            <a:ext cx="15327397" cy="631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134D2C"/>
                </a:solidFill>
                <a:latin typeface="Anaphora Bold"/>
              </a:rPr>
              <a:t>Артикуляционная гимнастика </a:t>
            </a:r>
            <a:r>
              <a:rPr lang="en-US" sz="3999">
                <a:solidFill>
                  <a:srgbClr val="134D2C"/>
                </a:solidFill>
                <a:latin typeface="Anaphora"/>
              </a:rPr>
              <a:t>обычно проводится по подражанию перед зеркалом под счёт. Если движение не получается, то возможна механическая помощь. </a:t>
            </a:r>
          </a:p>
          <a:p>
            <a:pPr algn="ctr">
              <a:lnSpc>
                <a:spcPts val="5599"/>
              </a:lnSpc>
            </a:pPr>
            <a:endParaRPr/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134D2C"/>
                </a:solidFill>
                <a:latin typeface="Anaphora"/>
              </a:rPr>
              <a:t>Важно обращать внимание на качество выполнения каждого упражнения, на различные параметры движений: </a:t>
            </a:r>
            <a:r>
              <a:rPr lang="en-US" sz="3999">
                <a:solidFill>
                  <a:srgbClr val="134D2C"/>
                </a:solidFill>
                <a:latin typeface="Anaphora Italics"/>
              </a:rPr>
              <a:t>точность, чистоту выполнения, плавность</a:t>
            </a:r>
            <a:r>
              <a:rPr lang="en-US" sz="3999">
                <a:solidFill>
                  <a:srgbClr val="134D2C"/>
                </a:solidFill>
                <a:latin typeface="Anaphora"/>
              </a:rPr>
              <a:t> и т.д. Обращается внимание на способность </a:t>
            </a:r>
            <a:r>
              <a:rPr lang="en-US" sz="3999">
                <a:solidFill>
                  <a:srgbClr val="134D2C"/>
                </a:solidFill>
                <a:latin typeface="Anaphora Italics"/>
              </a:rPr>
              <a:t>удерживать движение определенное время</a:t>
            </a:r>
            <a:r>
              <a:rPr lang="en-US" sz="3999">
                <a:solidFill>
                  <a:srgbClr val="134D2C"/>
                </a:solidFill>
                <a:latin typeface="Anaphora"/>
              </a:rPr>
              <a:t>, следить за объемом движения, переключаемостью движения.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807699" y="0"/>
            <a:ext cx="1700553" cy="31860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04955" y="7697658"/>
            <a:ext cx="2150694" cy="24067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518562">
            <a:off x="-1089808" y="-410060"/>
            <a:ext cx="4237016" cy="3258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384</Words>
  <Application>Microsoft Office PowerPoint</Application>
  <PresentationFormat>Произвольный</PresentationFormat>
  <Paragraphs>38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Efour Digital Pro</vt:lpstr>
      <vt:lpstr>Calibri</vt:lpstr>
      <vt:lpstr>Clear Sans Regular</vt:lpstr>
      <vt:lpstr>Clear Sans Regular Italics</vt:lpstr>
      <vt:lpstr>Anaphora Bold</vt:lpstr>
      <vt:lpstr>Anaphora</vt:lpstr>
      <vt:lpstr>Anaphora Bold Italics</vt:lpstr>
      <vt:lpstr>Anaphora Italics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Звукопроизношение</dc:title>
  <cp:lastModifiedBy>11 группа</cp:lastModifiedBy>
  <cp:revision>5</cp:revision>
  <dcterms:created xsi:type="dcterms:W3CDTF">2006-08-16T00:00:00Z</dcterms:created>
  <dcterms:modified xsi:type="dcterms:W3CDTF">2021-12-01T05:09:12Z</dcterms:modified>
  <dc:identifier>DAExHP42MT0</dc:identifier>
</cp:coreProperties>
</file>