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Efour Digital Pro" charset="0"/>
      <p:regular r:id="rId11"/>
    </p:embeddedFont>
    <p:embeddedFont>
      <p:font typeface="Clear Sans Regular" charset="0"/>
      <p:regular r:id="rId12"/>
    </p:embeddedFont>
    <p:embeddedFont>
      <p:font typeface="Clear Sans Regular Italics" charset="0"/>
      <p:regular r:id="rId13"/>
    </p:embeddedFont>
    <p:embeddedFont>
      <p:font typeface="Open Sans Light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10" Type="http://schemas.openxmlformats.org/officeDocument/2006/relationships/image" Target="../media/image19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25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57441"/>
            <a:ext cx="15555091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6356600" y="9076225"/>
            <a:ext cx="902700" cy="182075"/>
            <a:chOff x="0" y="0"/>
            <a:chExt cx="2128209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2128209" cy="434340"/>
            </a:xfrm>
            <a:custGeom>
              <a:avLst/>
              <a:gdLst/>
              <a:ahLst/>
              <a:cxnLst/>
              <a:rect l="l" t="t" r="r" b="b"/>
              <a:pathLst>
                <a:path w="2128209" h="434340">
                  <a:moveTo>
                    <a:pt x="2110429" y="187960"/>
                  </a:moveTo>
                  <a:lnTo>
                    <a:pt x="1848809" y="11430"/>
                  </a:lnTo>
                  <a:cubicBezTo>
                    <a:pt x="1831029" y="0"/>
                    <a:pt x="1808169" y="3810"/>
                    <a:pt x="1795469" y="21590"/>
                  </a:cubicBezTo>
                  <a:cubicBezTo>
                    <a:pt x="1784039" y="39370"/>
                    <a:pt x="1787849" y="62230"/>
                    <a:pt x="1805629" y="74930"/>
                  </a:cubicBezTo>
                  <a:lnTo>
                    <a:pt x="1964379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964379" y="257810"/>
                  </a:lnTo>
                  <a:lnTo>
                    <a:pt x="1805629" y="364490"/>
                  </a:lnTo>
                  <a:cubicBezTo>
                    <a:pt x="1787849" y="375920"/>
                    <a:pt x="1784039" y="400050"/>
                    <a:pt x="1795469" y="417830"/>
                  </a:cubicBezTo>
                  <a:cubicBezTo>
                    <a:pt x="1803089" y="429260"/>
                    <a:pt x="1814519" y="434340"/>
                    <a:pt x="1827219" y="434340"/>
                  </a:cubicBezTo>
                  <a:cubicBezTo>
                    <a:pt x="1834839" y="434340"/>
                    <a:pt x="1842459" y="431800"/>
                    <a:pt x="1848809" y="427990"/>
                  </a:cubicBezTo>
                  <a:lnTo>
                    <a:pt x="2111699" y="251460"/>
                  </a:lnTo>
                  <a:cubicBezTo>
                    <a:pt x="2121859" y="243840"/>
                    <a:pt x="2128209" y="232410"/>
                    <a:pt x="2128209" y="219710"/>
                  </a:cubicBezTo>
                  <a:cubicBezTo>
                    <a:pt x="2128209" y="207010"/>
                    <a:pt x="2121859" y="195580"/>
                    <a:pt x="2110429" y="187960"/>
                  </a:cubicBezTo>
                  <a:close/>
                </a:path>
              </a:pathLst>
            </a:custGeom>
            <a:solidFill>
              <a:srgbClr val="FFFAE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7090" y="-760890"/>
            <a:ext cx="2311580" cy="27638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82552" y="-623423"/>
            <a:ext cx="3902072" cy="29513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807950" y="-760890"/>
            <a:ext cx="2423838" cy="23905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357439" y="8729056"/>
            <a:ext cx="2541929" cy="20144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43888" y="8729056"/>
            <a:ext cx="1369624" cy="141746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233585" y="2327962"/>
            <a:ext cx="15820830" cy="5979428"/>
            <a:chOff x="0" y="0"/>
            <a:chExt cx="21094440" cy="797257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007705"/>
              <a:ext cx="21094440" cy="310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08"/>
                </a:lnSpc>
              </a:pPr>
              <a:r>
                <a:rPr lang="en-US" sz="8923">
                  <a:solidFill>
                    <a:srgbClr val="FFFAEF"/>
                  </a:solidFill>
                  <a:latin typeface="Efour Digital Pro"/>
                </a:rPr>
                <a:t>Звукопроизношение</a:t>
              </a:r>
            </a:p>
            <a:p>
              <a:pPr algn="ctr">
                <a:lnSpc>
                  <a:spcPts val="7708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887811"/>
              <a:ext cx="21094440" cy="6571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55"/>
                </a:lnSpc>
              </a:pPr>
              <a:endParaRPr/>
            </a:p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ч.3</a:t>
              </a:r>
            </a:p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Что такое артикуляционная гимнастика? </a:t>
              </a:r>
              <a:r>
                <a:rPr lang="en-US" sz="4110">
                  <a:solidFill>
                    <a:srgbClr val="FFFAEF"/>
                  </a:solidFill>
                  <a:latin typeface="Clear Sans Regular Italics"/>
                </a:rPr>
                <a:t>Артикуляционная гимнастика для укрепления мышц щек и губ</a:t>
              </a:r>
            </a:p>
            <a:p>
              <a:pPr algn="ctr">
                <a:lnSpc>
                  <a:spcPts val="5755"/>
                </a:lnSpc>
              </a:pPr>
              <a:endParaRPr/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Халидова Е.П. </a:t>
              </a: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учитель-логопед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42709"/>
              <a:ext cx="21094440" cy="2284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2"/>
                </a:lnSpc>
              </a:pPr>
              <a:endParaRPr/>
            </a:p>
            <a:p>
              <a:pPr algn="ctr">
                <a:lnSpc>
                  <a:spcPts val="4632"/>
                </a:lnSpc>
              </a:pPr>
              <a:endParaRPr/>
            </a:p>
            <a:p>
              <a:pPr algn="ctr">
                <a:lnSpc>
                  <a:spcPts val="463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44510" y="7012294"/>
            <a:ext cx="3811334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 l="17221" r="17221"/>
          <a:stretch>
            <a:fillRect/>
          </a:stretch>
        </p:blipFill>
        <p:spPr>
          <a:xfrm>
            <a:off x="17259300" y="5929583"/>
            <a:ext cx="3359902" cy="51251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259300" y="5368937"/>
            <a:ext cx="1487221" cy="25864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220282">
            <a:off x="15982871" y="-651639"/>
            <a:ext cx="3980820" cy="23812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655916" y="-693492"/>
            <a:ext cx="1684616" cy="17221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19612" y="1614703"/>
            <a:ext cx="14848776" cy="239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687A61"/>
                </a:solidFill>
                <a:latin typeface="Anaphora Bold"/>
              </a:rPr>
              <a:t>Артикуляционная гимнастика</a:t>
            </a:r>
            <a:r>
              <a:rPr lang="en-US" sz="3399">
                <a:solidFill>
                  <a:srgbClr val="000000"/>
                </a:solidFill>
                <a:latin typeface="Anaphora"/>
              </a:rPr>
              <a:t> – совокупность специальных упражнений, направленных на укрепление мышц артикуляционного аппарата, развитие силы, подвижности и дифференцированности движений, участвующих в речевом процессе органов.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89541" y="4732092"/>
            <a:ext cx="12708917" cy="3783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687A61"/>
                </a:solidFill>
                <a:latin typeface="Anaphora Bold"/>
              </a:rPr>
              <a:t>Цель</a:t>
            </a:r>
            <a:r>
              <a:rPr lang="en-US" sz="3587">
                <a:solidFill>
                  <a:srgbClr val="000000"/>
                </a:solidFill>
                <a:latin typeface="Anaphora"/>
              </a:rPr>
              <a:t> артикуляционной гимнастики:</a:t>
            </a:r>
          </a:p>
          <a:p>
            <a:pPr marL="774516" lvl="1" indent="-387258" algn="just">
              <a:lnSpc>
                <a:spcPts val="5022"/>
              </a:lnSpc>
              <a:buFont typeface="Arial"/>
              <a:buChar char="•"/>
            </a:pPr>
            <a:r>
              <a:rPr lang="en-US" sz="3587">
                <a:solidFill>
                  <a:srgbClr val="000000"/>
                </a:solidFill>
                <a:latin typeface="Anaphora"/>
              </a:rPr>
              <a:t> разложение сложного артикуляторного уклада на более лёгкие элементы, а затем их объединение;</a:t>
            </a:r>
          </a:p>
          <a:p>
            <a:pPr marL="774516" lvl="1" indent="-387258" algn="just">
              <a:lnSpc>
                <a:spcPts val="5022"/>
              </a:lnSpc>
              <a:buFont typeface="Arial"/>
              <a:buChar char="•"/>
            </a:pPr>
            <a:r>
              <a:rPr lang="en-US" sz="3587">
                <a:solidFill>
                  <a:srgbClr val="000000"/>
                </a:solidFill>
                <a:latin typeface="Anaphora"/>
              </a:rPr>
              <a:t> укрепление мышц артикуляционного аппарата;</a:t>
            </a:r>
          </a:p>
          <a:p>
            <a:pPr marL="774516" lvl="1" indent="-387258" algn="just">
              <a:lnSpc>
                <a:spcPts val="5022"/>
              </a:lnSpc>
              <a:buFont typeface="Arial"/>
              <a:buChar char="•"/>
            </a:pPr>
            <a:r>
              <a:rPr lang="en-US" sz="3587">
                <a:solidFill>
                  <a:srgbClr val="000000"/>
                </a:solidFill>
                <a:latin typeface="Anaphora"/>
              </a:rPr>
              <a:t> выработка кинестетических ощущений;</a:t>
            </a:r>
          </a:p>
          <a:p>
            <a:pPr marL="774516" lvl="1" indent="-387258" algn="just">
              <a:lnSpc>
                <a:spcPts val="5022"/>
              </a:lnSpc>
              <a:buFont typeface="Arial"/>
              <a:buChar char="•"/>
            </a:pPr>
            <a:r>
              <a:rPr lang="en-US" sz="3587">
                <a:solidFill>
                  <a:srgbClr val="000000"/>
                </a:solidFill>
                <a:latin typeface="Anaphora"/>
              </a:rPr>
              <a:t>развитие подвижности артикуляционных органов.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4229100"/>
            <a:ext cx="4453261" cy="37017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b="10575"/>
          <a:stretch>
            <a:fillRect/>
          </a:stretch>
        </p:blipFill>
        <p:spPr>
          <a:xfrm>
            <a:off x="6781800" y="5981700"/>
            <a:ext cx="4449736" cy="38381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0352022">
            <a:off x="-318474" y="-338185"/>
            <a:ext cx="2216178" cy="19419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795945" y="7826096"/>
            <a:ext cx="2492055" cy="24609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564711">
            <a:off x="865729" y="8123568"/>
            <a:ext cx="1545441" cy="2278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445188" y="3678649"/>
            <a:ext cx="4515041" cy="370177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953195" y="537527"/>
            <a:ext cx="1233249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7D8AAB"/>
                </a:solidFill>
                <a:latin typeface="Anaphora"/>
              </a:rPr>
              <a:t>Упражнения для укрепления мышц щек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135" y="2080762"/>
            <a:ext cx="6076801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8" lvl="1" indent="-388619" algn="ctr">
              <a:lnSpc>
                <a:spcPts val="5039"/>
              </a:lnSpc>
              <a:buFont typeface="Arial"/>
              <a:buChar char="•"/>
            </a:pPr>
            <a:r>
              <a:rPr lang="en-US" sz="3599" dirty="0" err="1">
                <a:solidFill>
                  <a:srgbClr val="324166"/>
                </a:solidFill>
                <a:latin typeface="Open Sans Light"/>
              </a:rPr>
              <a:t>Упражнение</a:t>
            </a:r>
            <a:r>
              <a:rPr lang="en-US" sz="3599" dirty="0">
                <a:solidFill>
                  <a:srgbClr val="324166"/>
                </a:solidFill>
                <a:latin typeface="Open Sans Light"/>
              </a:rPr>
              <a:t> "</a:t>
            </a:r>
            <a:r>
              <a:rPr lang="en-US" sz="3599" dirty="0" err="1">
                <a:solidFill>
                  <a:srgbClr val="324166"/>
                </a:solidFill>
                <a:latin typeface="Open Sans Light"/>
              </a:rPr>
              <a:t>Толстячок</a:t>
            </a:r>
            <a:r>
              <a:rPr lang="en-US" sz="3599" dirty="0">
                <a:solidFill>
                  <a:srgbClr val="324166"/>
                </a:solidFill>
                <a:latin typeface="Open Sans Light"/>
              </a:rPr>
              <a:t>"</a:t>
            </a:r>
          </a:p>
          <a:p>
            <a:pPr algn="ctr">
              <a:lnSpc>
                <a:spcPts val="5039"/>
              </a:lnSpc>
            </a:pPr>
            <a:r>
              <a:rPr lang="ru-RU" sz="3599" dirty="0" smtClean="0">
                <a:solidFill>
                  <a:srgbClr val="324166"/>
                </a:solidFill>
                <a:latin typeface="Open Sans Light"/>
              </a:rPr>
              <a:t>      </a:t>
            </a:r>
            <a:r>
              <a:rPr lang="en-US" sz="3599" dirty="0" err="1" smtClean="0">
                <a:solidFill>
                  <a:srgbClr val="324166"/>
                </a:solidFill>
                <a:latin typeface="Open Sans Light"/>
              </a:rPr>
              <a:t>Надуваем</a:t>
            </a:r>
            <a:r>
              <a:rPr lang="en-US" sz="3599" dirty="0" smtClean="0">
                <a:solidFill>
                  <a:srgbClr val="324166"/>
                </a:solidFill>
                <a:latin typeface="Open Sans Light"/>
              </a:rPr>
              <a:t> </a:t>
            </a:r>
            <a:r>
              <a:rPr lang="en-US" sz="3599" dirty="0" err="1">
                <a:solidFill>
                  <a:srgbClr val="324166"/>
                </a:solidFill>
                <a:latin typeface="Open Sans Light"/>
              </a:rPr>
              <a:t>щеки</a:t>
            </a:r>
            <a:r>
              <a:rPr lang="en-US" sz="3599" dirty="0">
                <a:solidFill>
                  <a:srgbClr val="324166"/>
                </a:solidFill>
                <a:latin typeface="Open Sans Light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67400" y="3924300"/>
            <a:ext cx="5792242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8" lvl="1" indent="-388619" algn="ctr">
              <a:lnSpc>
                <a:spcPts val="5039"/>
              </a:lnSpc>
              <a:buFont typeface="Arial"/>
              <a:buChar char="•"/>
            </a:pPr>
            <a:r>
              <a:rPr lang="en-US" sz="3599" dirty="0" err="1">
                <a:solidFill>
                  <a:srgbClr val="324166"/>
                </a:solidFill>
                <a:latin typeface="Open Sans Light"/>
              </a:rPr>
              <a:t>Упражнение</a:t>
            </a:r>
            <a:r>
              <a:rPr lang="en-US" sz="3599" dirty="0">
                <a:solidFill>
                  <a:srgbClr val="324166"/>
                </a:solidFill>
                <a:latin typeface="Open Sans Light"/>
              </a:rPr>
              <a:t> "</a:t>
            </a:r>
            <a:r>
              <a:rPr lang="en-US" sz="3599" dirty="0" err="1">
                <a:solidFill>
                  <a:srgbClr val="324166"/>
                </a:solidFill>
                <a:latin typeface="Open Sans Light"/>
              </a:rPr>
              <a:t>Худышка</a:t>
            </a:r>
            <a:r>
              <a:rPr lang="en-US" sz="3599" dirty="0">
                <a:solidFill>
                  <a:srgbClr val="324166"/>
                </a:solidFill>
                <a:latin typeface="Open Sans Light"/>
              </a:rPr>
              <a:t>"</a:t>
            </a:r>
          </a:p>
          <a:p>
            <a:pPr algn="ctr">
              <a:lnSpc>
                <a:spcPts val="5039"/>
              </a:lnSpc>
            </a:pPr>
            <a:r>
              <a:rPr lang="ru-RU" sz="3599" dirty="0" smtClean="0">
                <a:solidFill>
                  <a:srgbClr val="324166"/>
                </a:solidFill>
                <a:latin typeface="Open Sans Light"/>
              </a:rPr>
              <a:t>       </a:t>
            </a:r>
            <a:r>
              <a:rPr lang="en-US" sz="3599" dirty="0" err="1" smtClean="0">
                <a:solidFill>
                  <a:srgbClr val="324166"/>
                </a:solidFill>
                <a:latin typeface="Open Sans Light"/>
              </a:rPr>
              <a:t>Втягиваем</a:t>
            </a:r>
            <a:r>
              <a:rPr lang="en-US" sz="3599" dirty="0" smtClean="0">
                <a:solidFill>
                  <a:srgbClr val="324166"/>
                </a:solidFill>
                <a:latin typeface="Open Sans Light"/>
              </a:rPr>
              <a:t> </a:t>
            </a:r>
            <a:r>
              <a:rPr lang="en-US" sz="3599" dirty="0" err="1">
                <a:solidFill>
                  <a:srgbClr val="324166"/>
                </a:solidFill>
                <a:latin typeface="Open Sans Light"/>
              </a:rPr>
              <a:t>щеки</a:t>
            </a:r>
            <a:r>
              <a:rPr lang="en-US" sz="3599" dirty="0">
                <a:solidFill>
                  <a:srgbClr val="324166"/>
                </a:solidFill>
                <a:latin typeface="Open Sans Light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376772" y="2080762"/>
            <a:ext cx="6651872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8" lvl="1" indent="-388619" algn="ctr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324166"/>
                </a:solidFill>
                <a:latin typeface="Open Sans Light"/>
              </a:rPr>
              <a:t>Упражнение "Догонялки". 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324166"/>
                </a:solidFill>
                <a:latin typeface="Open Sans Light"/>
              </a:rPr>
              <a:t>Надуваем щеки по очереди.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397" r="397"/>
          <a:stretch>
            <a:fillRect/>
          </a:stretch>
        </p:blipFill>
        <p:spPr>
          <a:xfrm>
            <a:off x="1102017" y="3716361"/>
            <a:ext cx="4682307" cy="38276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92364" y="6318783"/>
            <a:ext cx="4503272" cy="37907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998435" y="3725019"/>
            <a:ext cx="4571246" cy="38190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177870" y="-230948"/>
            <a:ext cx="2162859" cy="16555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37374" y="8157818"/>
            <a:ext cx="2108923" cy="22009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55589" y="537527"/>
            <a:ext cx="1212770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AEF"/>
                </a:solidFill>
                <a:latin typeface="Anaphora"/>
              </a:rPr>
              <a:t>Упражнения для укрепления мышц губ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7374" y="1624228"/>
            <a:ext cx="6411593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AEF"/>
                </a:solidFill>
                <a:latin typeface="Open Sans Light"/>
              </a:rPr>
              <a:t>Упражнение "Окошко"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AEF"/>
                </a:solidFill>
                <a:latin typeface="Open Sans Light"/>
              </a:rPr>
              <a:t>Широко открываем рот, держим 5-7 секунд, закрываем.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96259" y="3338093"/>
            <a:ext cx="6168108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AEF"/>
                </a:solidFill>
                <a:latin typeface="Open Sans Light"/>
              </a:rPr>
              <a:t>Упражнение "Дудочка"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AEF"/>
                </a:solidFill>
                <a:latin typeface="Open Sans Light"/>
              </a:rPr>
              <a:t>С напряжением вытянуть губы вперед, зубы сомкнуты, держим 5-7 секунд.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76407" y="1624228"/>
            <a:ext cx="6411593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AEF"/>
                </a:solidFill>
                <a:latin typeface="Open Sans Light"/>
              </a:rPr>
              <a:t>Упражнение "Заборчик"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AEF"/>
                </a:solidFill>
                <a:latin typeface="Open Sans Light"/>
              </a:rPr>
              <a:t>Улыбнуться, с напряжением обножив сомкнутые зубы.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12403">
            <a:off x="-247172" y="7502258"/>
            <a:ext cx="2551744" cy="32042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427580">
            <a:off x="15698852" y="7582154"/>
            <a:ext cx="2480123" cy="280096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80301" y="952500"/>
            <a:ext cx="15327397" cy="631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FFFAEF"/>
                </a:solidFill>
                <a:latin typeface="Anaphora Bold"/>
              </a:rPr>
              <a:t>Артикуляционная гимнастика </a:t>
            </a:r>
            <a:r>
              <a:rPr lang="en-US" sz="3999">
                <a:solidFill>
                  <a:srgbClr val="FFFAEF"/>
                </a:solidFill>
                <a:latin typeface="Anaphora"/>
              </a:rPr>
              <a:t>проводится по подражанию перед зеркалом под счёт. Если движение не получается, то возможна механическая помощь. </a:t>
            </a:r>
          </a:p>
          <a:p>
            <a:pPr algn="ctr">
              <a:lnSpc>
                <a:spcPts val="5599"/>
              </a:lnSpc>
            </a:pPr>
            <a:endParaRPr/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FFFAEF"/>
                </a:solidFill>
                <a:latin typeface="Anaphora"/>
              </a:rPr>
              <a:t>Важно обращать внимание на качество выполнения каждого упражнения, на различные параметры движений: </a:t>
            </a:r>
            <a:r>
              <a:rPr lang="en-US" sz="3999">
                <a:solidFill>
                  <a:srgbClr val="FFFAEF"/>
                </a:solidFill>
                <a:latin typeface="Anaphora Italics"/>
              </a:rPr>
              <a:t>точность, чистоту выполнения, плавность</a:t>
            </a:r>
            <a:r>
              <a:rPr lang="en-US" sz="3999">
                <a:solidFill>
                  <a:srgbClr val="FFFAEF"/>
                </a:solidFill>
                <a:latin typeface="Anaphora"/>
              </a:rPr>
              <a:t> и т.д. Обращается внимание на способность </a:t>
            </a:r>
            <a:r>
              <a:rPr lang="en-US" sz="3999">
                <a:solidFill>
                  <a:srgbClr val="FFFAEF"/>
                </a:solidFill>
                <a:latin typeface="Anaphora Italics"/>
              </a:rPr>
              <a:t>удерживать движение определенное время</a:t>
            </a:r>
            <a:r>
              <a:rPr lang="en-US" sz="3999">
                <a:solidFill>
                  <a:srgbClr val="FFFAEF"/>
                </a:solidFill>
                <a:latin typeface="Anaphora"/>
              </a:rPr>
              <a:t>, следить за объемом движения, переключаемостью движения.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Произвольный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Efour Digital Pro</vt:lpstr>
      <vt:lpstr>Clear Sans Regular</vt:lpstr>
      <vt:lpstr>Clear Sans Regular Italics</vt:lpstr>
      <vt:lpstr>Anaphora Bold</vt:lpstr>
      <vt:lpstr>Anaphora</vt:lpstr>
      <vt:lpstr>Open Sans Light</vt:lpstr>
      <vt:lpstr>Anaphora Italics</vt:lpstr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Звукопроизноешние.Что такое артикуляционная гимнастика? Артикуляционная гимнастика для укрепления мышц щек и губ</dc:title>
  <cp:lastModifiedBy>11 группа</cp:lastModifiedBy>
  <cp:revision>2</cp:revision>
  <dcterms:created xsi:type="dcterms:W3CDTF">2006-08-16T00:00:00Z</dcterms:created>
  <dcterms:modified xsi:type="dcterms:W3CDTF">2021-12-01T05:11:14Z</dcterms:modified>
  <dc:identifier>DAExMTWlEEE</dc:identifier>
</cp:coreProperties>
</file>