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  <p:sldId id="259" r:id="rId30"/>
    <p:sldId id="260" r:id="rId3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lear Sans Regular" charset="1" panose="020B0503030202020304"/>
      <p:regular r:id="rId10"/>
    </p:embeddedFont>
    <p:embeddedFont>
      <p:font typeface="Clear Sans Regular Bold" charset="1" panose="020B0603030202020304"/>
      <p:regular r:id="rId11"/>
    </p:embeddedFont>
    <p:embeddedFont>
      <p:font typeface="Clear Sans Regular Italics" charset="1" panose="020B0503030202090304"/>
      <p:regular r:id="rId12"/>
    </p:embeddedFont>
    <p:embeddedFont>
      <p:font typeface="Clear Sans Regular Bold Italics" charset="1" panose="020B0603030202090304"/>
      <p:regular r:id="rId13"/>
    </p:embeddedFont>
    <p:embeddedFont>
      <p:font typeface="Open Sans Light" charset="1" panose="020B0306030504020204"/>
      <p:regular r:id="rId14"/>
    </p:embeddedFont>
    <p:embeddedFont>
      <p:font typeface="Open Sans Light Bold" charset="1" panose="020B08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Light Bold Italics" charset="1" panose="020B0806030504020204"/>
      <p:regular r:id="rId17"/>
    </p:embeddedFont>
    <p:embeddedFont>
      <p:font typeface="Efour Digital Pro" charset="1" panose="02000500000000000000"/>
      <p:regular r:id="rId18"/>
    </p:embeddedFont>
    <p:embeddedFont>
      <p:font typeface="Anaphora" charset="1" panose="00000000000000000000"/>
      <p:regular r:id="rId19"/>
    </p:embeddedFont>
    <p:embeddedFont>
      <p:font typeface="Anaphora Bold" charset="1" panose="00000000000000000000"/>
      <p:regular r:id="rId20"/>
    </p:embeddedFont>
    <p:embeddedFont>
      <p:font typeface="Anaphora Italics" charset="1" panose="00000000000000000000"/>
      <p:regular r:id="rId21"/>
    </p:embeddedFont>
    <p:embeddedFont>
      <p:font typeface="Anaphora Bold Italics" charset="1" panose="00000000000000000000"/>
      <p:regular r:id="rId22"/>
    </p:embeddedFont>
    <p:embeddedFont>
      <p:font typeface="A Day Without Sun Text" charset="1" panose="02000506000000090004"/>
      <p:regular r:id="rId23"/>
    </p:embeddedFont>
    <p:embeddedFont>
      <p:font typeface="A Day Without Sun Text Bold" charset="1" panose="02000506000000090004"/>
      <p:regular r:id="rId24"/>
    </p:embeddedFont>
    <p:embeddedFont>
      <p:font typeface="A Day Without Sun Text Italics" charset="1" panose="02000506000000090004"/>
      <p:regular r:id="rId25"/>
    </p:embeddedFont>
    <p:embeddedFont>
      <p:font typeface="A Day Without Sun Text Bold Italics" charset="1" panose="0200050600000009000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30" Target="slides/slide4.xml" Type="http://schemas.openxmlformats.org/officeDocument/2006/relationships/slide"/><Relationship Id="rId31" Target="slides/slide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2" Target="../media/image16.jpeg" Type="http://schemas.openxmlformats.org/officeDocument/2006/relationships/image"/><Relationship Id="rId3" Target="../media/image17.jpeg" Type="http://schemas.openxmlformats.org/officeDocument/2006/relationships/image"/><Relationship Id="rId4" Target="../media/image18.jpe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Relationship Id="rId3" Target="../media/image26.jpeg" Type="http://schemas.openxmlformats.org/officeDocument/2006/relationships/image"/><Relationship Id="rId4" Target="../media/image27.jpe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svg" Type="http://schemas.openxmlformats.org/officeDocument/2006/relationships/image"/><Relationship Id="rId12" Target="../media/image43.png" Type="http://schemas.openxmlformats.org/officeDocument/2006/relationships/image"/><Relationship Id="rId13" Target="../media/image44.svg" Type="http://schemas.openxmlformats.org/officeDocument/2006/relationships/image"/><Relationship Id="rId2" Target="../media/image33.jpeg" Type="http://schemas.openxmlformats.org/officeDocument/2006/relationships/image"/><Relationship Id="rId3" Target="../media/image34.jpeg" Type="http://schemas.openxmlformats.org/officeDocument/2006/relationships/image"/><Relationship Id="rId4" Target="../media/image35.jpeg" Type="http://schemas.openxmlformats.org/officeDocument/2006/relationships/image"/><Relationship Id="rId5" Target="../media/image36.jpe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Relationship Id="rId8" Target="../media/image39.png" Type="http://schemas.openxmlformats.org/officeDocument/2006/relationships/image"/><Relationship Id="rId9" Target="../media/image4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6600" y="9076225"/>
            <a:ext cx="902700" cy="182075"/>
            <a:chOff x="0" y="0"/>
            <a:chExt cx="2128209" cy="429260"/>
          </a:xfrm>
        </p:grpSpPr>
        <p:sp>
          <p:nvSpPr>
            <p:cNvPr name="Freeform 3" id="3"/>
            <p:cNvSpPr/>
            <p:nvPr/>
          </p:nvSpPr>
          <p:spPr>
            <a:xfrm>
              <a:off x="0" y="-5080"/>
              <a:ext cx="2128209" cy="434340"/>
            </a:xfrm>
            <a:custGeom>
              <a:avLst/>
              <a:gdLst/>
              <a:ahLst/>
              <a:cxnLst/>
              <a:rect r="r" b="b" t="t" l="l"/>
              <a:pathLst>
                <a:path h="434340" w="2128209">
                  <a:moveTo>
                    <a:pt x="2110429" y="187960"/>
                  </a:moveTo>
                  <a:lnTo>
                    <a:pt x="1848809" y="11430"/>
                  </a:lnTo>
                  <a:cubicBezTo>
                    <a:pt x="1831029" y="0"/>
                    <a:pt x="1808169" y="3810"/>
                    <a:pt x="1795469" y="21590"/>
                  </a:cubicBezTo>
                  <a:cubicBezTo>
                    <a:pt x="1784039" y="39370"/>
                    <a:pt x="1787849" y="62230"/>
                    <a:pt x="1805629" y="74930"/>
                  </a:cubicBezTo>
                  <a:lnTo>
                    <a:pt x="1964379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964379" y="257810"/>
                  </a:lnTo>
                  <a:lnTo>
                    <a:pt x="1805629" y="364490"/>
                  </a:lnTo>
                  <a:cubicBezTo>
                    <a:pt x="1787849" y="375920"/>
                    <a:pt x="1784039" y="400050"/>
                    <a:pt x="1795469" y="417830"/>
                  </a:cubicBezTo>
                  <a:cubicBezTo>
                    <a:pt x="1803089" y="429260"/>
                    <a:pt x="1814519" y="434340"/>
                    <a:pt x="1827219" y="434340"/>
                  </a:cubicBezTo>
                  <a:cubicBezTo>
                    <a:pt x="1834839" y="434340"/>
                    <a:pt x="1842459" y="431800"/>
                    <a:pt x="1848809" y="427990"/>
                  </a:cubicBezTo>
                  <a:lnTo>
                    <a:pt x="2111699" y="251460"/>
                  </a:lnTo>
                  <a:cubicBezTo>
                    <a:pt x="2121859" y="243840"/>
                    <a:pt x="2128209" y="232410"/>
                    <a:pt x="2128209" y="219710"/>
                  </a:cubicBezTo>
                  <a:cubicBezTo>
                    <a:pt x="2128209" y="207010"/>
                    <a:pt x="2121859" y="195580"/>
                    <a:pt x="2110429" y="187960"/>
                  </a:cubicBezTo>
                  <a:close/>
                </a:path>
              </a:pathLst>
            </a:custGeom>
            <a:solidFill>
              <a:srgbClr val="FFFAE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33585" y="2327962"/>
            <a:ext cx="15820830" cy="5255528"/>
            <a:chOff x="0" y="0"/>
            <a:chExt cx="21094440" cy="700737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007705"/>
              <a:ext cx="21094440" cy="310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708"/>
                </a:lnSpc>
              </a:pPr>
              <a:r>
                <a:rPr lang="en-US" sz="8923">
                  <a:solidFill>
                    <a:srgbClr val="FFFAEF"/>
                  </a:solidFill>
                  <a:latin typeface="Efour Digital Pro"/>
                </a:rPr>
                <a:t>Звукопроизношение</a:t>
              </a:r>
            </a:p>
            <a:p>
              <a:pPr algn="ctr">
                <a:lnSpc>
                  <a:spcPts val="7708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853011"/>
              <a:ext cx="21094440" cy="46410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ч.4</a:t>
              </a:r>
            </a:p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 Italics"/>
                </a:rPr>
                <a:t>Артикуляционная гимнастика для укрепления мышц языка</a:t>
              </a:r>
            </a:p>
            <a:p>
              <a:pPr algn="ctr">
                <a:lnSpc>
                  <a:spcPts val="5755"/>
                </a:lnSpc>
              </a:pP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Халидова Е.П. </a:t>
              </a: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учитель-логопед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842709"/>
              <a:ext cx="21094440" cy="2284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32"/>
                </a:lnSpc>
              </a:pPr>
            </a:p>
            <a:p>
              <a:pPr algn="ctr">
                <a:lnSpc>
                  <a:spcPts val="4632"/>
                </a:lnSpc>
              </a:pPr>
            </a:p>
            <a:p>
              <a:pPr algn="ctr">
                <a:lnSpc>
                  <a:spcPts val="4632"/>
                </a:lnSpc>
              </a:pP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490362">
            <a:off x="-721189" y="7320183"/>
            <a:ext cx="3499779" cy="287618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0"/>
            <a:ext cx="1483103" cy="186847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08222">
            <a:off x="15895470" y="582010"/>
            <a:ext cx="2317891" cy="9329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85260" y="4808708"/>
            <a:ext cx="4056275" cy="335519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115863" y="6486303"/>
            <a:ext cx="4056275" cy="338437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931343" y="5932658"/>
            <a:ext cx="4056275" cy="332564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228598">
            <a:off x="16926626" y="-439098"/>
            <a:ext cx="1292734" cy="143927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4397" y="266460"/>
            <a:ext cx="1201725" cy="115816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4397" y="8544742"/>
            <a:ext cx="2017085" cy="1742258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636935" y="528002"/>
            <a:ext cx="12965013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446950"/>
                </a:solidFill>
                <a:latin typeface="Anaphora"/>
              </a:rPr>
              <a:t>Упражнения для укрепления мышц языка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48814" y="1572882"/>
            <a:ext cx="5687666" cy="278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"Лопатка/Блинчик"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Улыбнуться, приоткрыть рот, положить широкий язык на нижню губу</a:t>
            </a:r>
            <a:r>
              <a:rPr lang="en-US" sz="3200">
                <a:solidFill>
                  <a:srgbClr val="324166"/>
                </a:solidFill>
                <a:latin typeface="Open Sans Light"/>
              </a:rPr>
              <a:t>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361038" y="3387261"/>
            <a:ext cx="5565924" cy="278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"Иголочка"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П</a:t>
            </a:r>
            <a:r>
              <a:rPr lang="en-US" sz="3200">
                <a:solidFill>
                  <a:srgbClr val="324166"/>
                </a:solidFill>
                <a:latin typeface="Open Sans Light"/>
              </a:rPr>
              <a:t>риоткрыть рот, вытянуть вперед тонкий, крепкий язык</a:t>
            </a:r>
            <a:r>
              <a:rPr lang="en-US" sz="3200">
                <a:solidFill>
                  <a:srgbClr val="324166"/>
                </a:solidFill>
                <a:latin typeface="Open Sans Light"/>
              </a:rPr>
              <a:t>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115647" y="1572882"/>
            <a:ext cx="5687666" cy="390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"Горка"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Губы в улыбке, рот открыт, кончик языка упирается в нижние зубы, выгнуть язык горкой, упираясь кончиком языка в нижние зубы.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88399" y="4439701"/>
            <a:ext cx="4283805" cy="357421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1274" t="0" r="0" b="0"/>
          <a:stretch>
            <a:fillRect/>
          </a:stretch>
        </p:blipFill>
        <p:spPr>
          <a:xfrm flipH="false" flipV="false" rot="0">
            <a:off x="7468081" y="6381783"/>
            <a:ext cx="4351971" cy="366009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3089073" y="4060190"/>
            <a:ext cx="3878427" cy="327618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81456" y="-1650891"/>
            <a:ext cx="3564676" cy="330178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96968" y="8441094"/>
            <a:ext cx="2324664" cy="213287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-1775648" y="7336377"/>
            <a:ext cx="2577357" cy="363648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1469369">
            <a:off x="-510444" y="7880757"/>
            <a:ext cx="1571172" cy="1921923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473419" y="971550"/>
            <a:ext cx="6631170" cy="278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Упражнение "Чашечка"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Улыбнуться, широко открыть рот, высунуть широкий язык и придать ему форму "чашечки" (т.е. слегка приподнять кончить языка)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587184" y="4003040"/>
            <a:ext cx="6113765" cy="2223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Упражнение "Лошадка"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Вытянуть губы, приоткрыть рот, поцокать узким языком (как цокают копытами лошадки)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546132" y="1275906"/>
            <a:ext cx="6326814" cy="2223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Упражнение "Грибочек"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Улыбнуться, поцокать языком, будто едешь на лошадке, присосать широкий язык к нёбу.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737572" y="6631455"/>
            <a:ext cx="4207489" cy="353635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90031" y="4744088"/>
            <a:ext cx="4619824" cy="377473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3012568" y="6000036"/>
            <a:ext cx="4518747" cy="371479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5400000">
            <a:off x="2280452" y="7484692"/>
            <a:ext cx="657892" cy="4460284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5890958" y="3167312"/>
            <a:ext cx="5900716" cy="3347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Упражнение "Орешки"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Рот закрыт, кончик языка с напряжением поочередное упирается в щёки, на щеках образуются твердые шарики - "орешки"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77606" y="0"/>
            <a:ext cx="3476813" cy="267398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957784">
            <a:off x="8432575" y="-476695"/>
            <a:ext cx="1931835" cy="242582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379256" y="971550"/>
            <a:ext cx="5641373" cy="3347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"Вкусное варенье"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Улыбнуться, открыть рот, широким языком в форме "чашечки" облизать верхнюю губу.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008517" y="679065"/>
            <a:ext cx="5900716" cy="5033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Упражнение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 "Слижем варенье"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24166"/>
                </a:solidFill>
                <a:latin typeface="Open Sans Light"/>
              </a:rPr>
              <a:t>Положить широки язык на верхнюю губу, провести языком по губе и убрать за верхние зубы. Положить язык на нижнюю губу, провести языком по нижней губе  и убрать язык за нижние зубы.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53963" y="4538658"/>
            <a:ext cx="3462911" cy="290713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979163" y="6138733"/>
            <a:ext cx="3799773" cy="311956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583931" y="5099622"/>
            <a:ext cx="3738892" cy="311956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3996614" y="5992226"/>
            <a:ext cx="3766232" cy="310025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854" y="8219189"/>
            <a:ext cx="1622275" cy="231153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406400">
            <a:off x="16206797" y="-697412"/>
            <a:ext cx="3112098" cy="1861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11370" y="233388"/>
            <a:ext cx="2266563" cy="1714346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27886" y="21939"/>
            <a:ext cx="2041594" cy="2013522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473419" y="861884"/>
            <a:ext cx="4023998" cy="318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24166"/>
                </a:solidFill>
                <a:latin typeface="Open Sans Light"/>
              </a:rPr>
              <a:t>Упражнение "Качели"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24166"/>
                </a:solidFill>
                <a:latin typeface="Open Sans Light"/>
              </a:rPr>
              <a:t>Улыбнуться, открыть рот, кончить языка за верхние зубы, кончик языка за нижние зубы.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497418" y="3186108"/>
            <a:ext cx="4763264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24166"/>
                </a:solidFill>
                <a:latin typeface="Open Sans Light"/>
              </a:rPr>
              <a:t>Упражнение "Маляр"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24166"/>
                </a:solidFill>
                <a:latin typeface="Open Sans Light"/>
              </a:rPr>
              <a:t>Губы в улыбке, приоткрыть рот, кончиком языка "покрасить" нёбо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260682" y="448676"/>
            <a:ext cx="4385391" cy="424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24166"/>
                </a:solidFill>
                <a:latin typeface="Open Sans Light"/>
              </a:rPr>
              <a:t>Упражнение "Чистим зубки"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24166"/>
                </a:solidFill>
                <a:latin typeface="Open Sans Light"/>
              </a:rPr>
              <a:t>Улыбнуться, открыть рот, кончиком с внутренней стороны "почистить" поочередно нижние и верхние зубы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821343" y="1585908"/>
            <a:ext cx="3941503" cy="424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24166"/>
                </a:solidFill>
                <a:latin typeface="Open Sans Light"/>
              </a:rPr>
              <a:t>Упражнение "Часики"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24166"/>
                </a:solidFill>
                <a:latin typeface="Open Sans Light"/>
              </a:rPr>
              <a:t>Улыбнуться, открыть рот, кончик языка (как часовую стрелку) переводить из одного уголка рта в другой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DAExOMRRrrY</dc:identifier>
  <dcterms:modified xsi:type="dcterms:W3CDTF">2011-08-01T06:04:30Z</dcterms:modified>
  <cp:revision>1</cp:revision>
  <dc:title>4. Звукопроизношение.Артикуляционная гимнастика для укрепления мышц языка</dc:title>
</cp:coreProperties>
</file>