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2" r:id="rId4"/>
    <p:sldId id="261" r:id="rId5"/>
    <p:sldId id="260" r:id="rId6"/>
    <p:sldId id="258" r:id="rId7"/>
    <p:sldId id="266" r:id="rId8"/>
    <p:sldId id="265" r:id="rId9"/>
    <p:sldId id="274" r:id="rId10"/>
    <p:sldId id="264" r:id="rId11"/>
    <p:sldId id="263" r:id="rId12"/>
    <p:sldId id="259" r:id="rId13"/>
    <p:sldId id="268" r:id="rId14"/>
    <p:sldId id="267" r:id="rId15"/>
    <p:sldId id="270" r:id="rId16"/>
    <p:sldId id="269" r:id="rId17"/>
    <p:sldId id="271" r:id="rId18"/>
    <p:sldId id="273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ненок Тазовский" initials="ОТ" lastIdx="6" clrIdx="0">
    <p:extLst>
      <p:ext uri="{19B8F6BF-5375-455C-9EA6-DF929625EA0E}">
        <p15:presenceInfo xmlns:p15="http://schemas.microsoft.com/office/powerpoint/2012/main" userId="6259d9a1684a1d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47" d="100"/>
          <a:sy n="47" d="100"/>
        </p:scale>
        <p:origin x="1286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5BFCD-B2B0-44B1-8747-A16973E9E1D9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9AC5E-FC36-444E-999F-01D854041F2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43AC2-DAA1-45FF-89AB-E507820496F7}" type="datetimeFigureOut">
              <a:rPr lang="ru-RU" smtClean="0"/>
              <a:pPr/>
              <a:t>27.10.2022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530B1-1931-4A4B-ADD2-63FB868F78E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C:\Users\Никита\Desktop\7twuW0CBF8KljOvjLNWeQ-GWlXz99pq4qna19Y0BIdUK8cOLNjR0TeFuS9VCn5KUXq8lh8G9mFeQ-Ps-o3CfNh_Q.jpg"/>
          <p:cNvPicPr>
            <a:picLocks noChangeAspect="1" noChangeArrowheads="1"/>
          </p:cNvPicPr>
          <p:nvPr/>
        </p:nvPicPr>
        <p:blipFill>
          <a:blip r:embed="rId2"/>
          <a:srcRect b="22719"/>
          <a:stretch>
            <a:fillRect/>
          </a:stretch>
        </p:blipFill>
        <p:spPr bwMode="auto">
          <a:xfrm>
            <a:off x="1" y="571480"/>
            <a:ext cx="9143999" cy="478634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1472" y="0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МУНИЦИПАЛЬНЫЙ ОКРУГ ТАЗОВСКИЙ РАЙОН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Муниципальное бюджетное дошкольное образование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Детский сад «Оленёнок»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5143512"/>
            <a:ext cx="750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Визитная карточка</a:t>
            </a:r>
          </a:p>
          <a:p>
            <a:pPr algn="ctr"/>
            <a:r>
              <a:rPr lang="ru-RU" sz="32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Второй группы раннего возраста</a:t>
            </a:r>
          </a:p>
          <a:p>
            <a:pPr algn="ctr"/>
            <a:r>
              <a:rPr lang="ru-RU" sz="32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«Семицветик»</a:t>
            </a: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332972F9-4F30-4B5C-AA22-5D76EFDEE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11" y="3767502"/>
            <a:ext cx="2331134" cy="2952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13186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-1"/>
            <a:ext cx="685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Развивающая </a:t>
            </a:r>
            <a:br>
              <a:rPr lang="ru-RU" sz="2000" b="1" i="1" dirty="0"/>
            </a:br>
            <a:r>
              <a:rPr lang="ru-RU" sz="2000" b="1" i="1" dirty="0"/>
              <a:t>предметно-пространственная среда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2000240"/>
            <a:ext cx="3286148" cy="70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Центр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 сюжетных  игр</a:t>
            </a:r>
          </a:p>
        </p:txBody>
      </p:sp>
      <p:pic>
        <p:nvPicPr>
          <p:cNvPr id="7170" name="Picture 2" descr="C:\Users\Никита\Desktop\фото\IMG_20221129_120135.jpg"/>
          <p:cNvPicPr>
            <a:picLocks noChangeAspect="1" noChangeArrowheads="1"/>
          </p:cNvPicPr>
          <p:nvPr/>
        </p:nvPicPr>
        <p:blipFill>
          <a:blip r:embed="rId4" cstate="print"/>
          <a:srcRect t="9677" b="8065"/>
          <a:stretch>
            <a:fillRect/>
          </a:stretch>
        </p:blipFill>
        <p:spPr bwMode="auto">
          <a:xfrm>
            <a:off x="497805" y="3786190"/>
            <a:ext cx="2367049" cy="2901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05" y="699283"/>
            <a:ext cx="2214578" cy="2960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 descr="C:\Users\Никита\Desktop\фото\IMG_20221129_120824.jpg"/>
          <p:cNvPicPr>
            <a:picLocks noChangeAspect="1" noChangeArrowheads="1"/>
          </p:cNvPicPr>
          <p:nvPr/>
        </p:nvPicPr>
        <p:blipFill>
          <a:blip r:embed="rId6" cstate="print"/>
          <a:srcRect l="5634" b="5633"/>
          <a:stretch>
            <a:fillRect/>
          </a:stretch>
        </p:blipFill>
        <p:spPr bwMode="auto">
          <a:xfrm>
            <a:off x="6858016" y="3786190"/>
            <a:ext cx="2143112" cy="285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578" y="642918"/>
            <a:ext cx="2189382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392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3186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776" y="4481710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Центр литературы</a:t>
            </a:r>
          </a:p>
        </p:txBody>
      </p:sp>
      <p:pic>
        <p:nvPicPr>
          <p:cNvPr id="8194" name="Picture 2" descr="C:\Users\Никита\Desktop\фото\IMG_20221129_115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997" y="1226845"/>
            <a:ext cx="2428892" cy="323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5" t="-162" r="-4647" b="-9079"/>
          <a:stretch>
            <a:fillRect/>
          </a:stretch>
        </p:blipFill>
        <p:spPr>
          <a:xfrm>
            <a:off x="6756008" y="1471361"/>
            <a:ext cx="2308746" cy="323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230744" y="4516244"/>
            <a:ext cx="3055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Центр строительства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87" y="531739"/>
            <a:ext cx="3764926" cy="2816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260763" y="98946"/>
            <a:ext cx="4622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Центр мелкой моторики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FC0F0D-67DD-467E-BB23-F18C179A3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860" y="4030136"/>
            <a:ext cx="3626396" cy="2712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D9054A-B226-49B5-8C7B-85AB3916D0EF}"/>
              </a:ext>
            </a:extLst>
          </p:cNvPr>
          <p:cNvSpPr txBox="1"/>
          <p:nvPr/>
        </p:nvSpPr>
        <p:spPr>
          <a:xfrm>
            <a:off x="2132077" y="3618042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Центр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дорожного движения</a:t>
            </a:r>
          </a:p>
        </p:txBody>
      </p:sp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142852"/>
            <a:ext cx="2643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Центр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театрализованных игр</a:t>
            </a:r>
          </a:p>
        </p:txBody>
      </p:sp>
      <p:pic>
        <p:nvPicPr>
          <p:cNvPr id="9218" name="Picture 2" descr="C:\Users\Никита\Desktop\фото\IMG_20221129_115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2"/>
            <a:ext cx="2732504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 descr="C:\Users\Никита\Desktop\фото\IMG_20221129_115256.jpg"/>
          <p:cNvPicPr>
            <a:picLocks noChangeAspect="1" noChangeArrowheads="1"/>
          </p:cNvPicPr>
          <p:nvPr/>
        </p:nvPicPr>
        <p:blipFill>
          <a:blip r:embed="rId4" cstate="print"/>
          <a:srcRect l="25862" t="24568" r="5172" b="8189"/>
          <a:stretch>
            <a:fillRect/>
          </a:stretch>
        </p:blipFill>
        <p:spPr bwMode="auto">
          <a:xfrm>
            <a:off x="3000364" y="2285992"/>
            <a:ext cx="2857520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857488" y="1500174"/>
            <a:ext cx="3429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Центр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музыки</a:t>
            </a:r>
            <a:endParaRPr lang="ru-RU" sz="20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2857496"/>
            <a:ext cx="3050894" cy="3450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500826" y="1928802"/>
            <a:ext cx="2143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Центр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двигательной активности</a:t>
            </a:r>
          </a:p>
        </p:txBody>
      </p:sp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47863" y="116633"/>
            <a:ext cx="3600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«Наш режим дня»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08345B5-0212-4D78-AFE5-D5E72AF8B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45378"/>
              </p:ext>
            </p:extLst>
          </p:nvPr>
        </p:nvGraphicFramePr>
        <p:xfrm>
          <a:off x="611560" y="694930"/>
          <a:ext cx="7848873" cy="5902415"/>
        </p:xfrm>
        <a:graphic>
          <a:graphicData uri="http://schemas.openxmlformats.org/drawingml/2006/table">
            <a:tbl>
              <a:tblPr firstRow="1" firstCol="1" bandRow="1"/>
              <a:tblGrid>
                <a:gridCol w="6152568">
                  <a:extLst>
                    <a:ext uri="{9D8B030D-6E8A-4147-A177-3AD203B41FA5}">
                      <a16:colId xmlns:a16="http://schemas.microsoft.com/office/drawing/2014/main" val="237607467"/>
                    </a:ext>
                  </a:extLst>
                </a:gridCol>
                <a:gridCol w="1696305">
                  <a:extLst>
                    <a:ext uri="{9D8B030D-6E8A-4147-A177-3AD203B41FA5}">
                      <a16:colId xmlns:a16="http://schemas.microsoft.com/office/drawing/2014/main" val="1825491168"/>
                    </a:ext>
                  </a:extLst>
                </a:gridCol>
              </a:tblGrid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Прием, осмотр, игры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7.30 – 8.00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986459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Утренняя гимнастика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8.00 – 8.10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847879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завтраку, завтрак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8.10 - 8.40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13017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Игры, подготовка к образовательной деятельности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8.40 – 9.00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075558"/>
                  </a:ext>
                </a:extLst>
              </a:tr>
              <a:tr h="921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деятельность, развивающие подгрупповые образовательные ситуации на игровой основе (НОД)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9.00 - 9.20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240420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 деятельность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9.20 – 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354801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Второй завтрак (фрукт, сок)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10.00 -10.20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208001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Игры, подготовка к прогулке, прогулка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10.20–11.20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673440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Возвращение с прогулки, игры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11.20–11.40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809341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обеду, обед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11.40-12.10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293368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ко сну, дневной сон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12.10–15.30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102905"/>
                  </a:ext>
                </a:extLst>
              </a:tr>
              <a:tr h="60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Постепенный подъем, воздушные процедуры, игровой массаж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15.30-16.00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964016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Полдник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16.00-16.30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49943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НОД, игры, досуги,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16.30-16.50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383907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деятельность детей по интересам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16.50-17.30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41287"/>
                  </a:ext>
                </a:extLst>
              </a:tr>
              <a:tr h="2583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Ужин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17.30-18.00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118937"/>
                  </a:ext>
                </a:extLst>
              </a:tr>
              <a:tr h="2939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прогулке, прогулка, уход детей домой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18.00-19.30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54" marR="66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869709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39752" y="205679"/>
            <a:ext cx="3721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Расписание НОД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1D79EF2-5D16-4607-95CB-84DF14B3F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736564"/>
              </p:ext>
            </p:extLst>
          </p:nvPr>
        </p:nvGraphicFramePr>
        <p:xfrm>
          <a:off x="107504" y="908720"/>
          <a:ext cx="8928993" cy="6004229"/>
        </p:xfrm>
        <a:graphic>
          <a:graphicData uri="http://schemas.openxmlformats.org/drawingml/2006/table">
            <a:tbl>
              <a:tblPr firstRow="1" firstCol="1" bandRow="1"/>
              <a:tblGrid>
                <a:gridCol w="1658113">
                  <a:extLst>
                    <a:ext uri="{9D8B030D-6E8A-4147-A177-3AD203B41FA5}">
                      <a16:colId xmlns:a16="http://schemas.microsoft.com/office/drawing/2014/main" val="671322911"/>
                    </a:ext>
                  </a:extLst>
                </a:gridCol>
                <a:gridCol w="1904778">
                  <a:extLst>
                    <a:ext uri="{9D8B030D-6E8A-4147-A177-3AD203B41FA5}">
                      <a16:colId xmlns:a16="http://schemas.microsoft.com/office/drawing/2014/main" val="734735148"/>
                    </a:ext>
                  </a:extLst>
                </a:gridCol>
                <a:gridCol w="1758044">
                  <a:extLst>
                    <a:ext uri="{9D8B030D-6E8A-4147-A177-3AD203B41FA5}">
                      <a16:colId xmlns:a16="http://schemas.microsoft.com/office/drawing/2014/main" val="3463418880"/>
                    </a:ext>
                  </a:extLst>
                </a:gridCol>
                <a:gridCol w="1800168">
                  <a:extLst>
                    <a:ext uri="{9D8B030D-6E8A-4147-A177-3AD203B41FA5}">
                      <a16:colId xmlns:a16="http://schemas.microsoft.com/office/drawing/2014/main" val="4275559892"/>
                    </a:ext>
                  </a:extLst>
                </a:gridCol>
                <a:gridCol w="1807890">
                  <a:extLst>
                    <a:ext uri="{9D8B030D-6E8A-4147-A177-3AD203B41FA5}">
                      <a16:colId xmlns:a16="http://schemas.microsoft.com/office/drawing/2014/main" val="4020834630"/>
                    </a:ext>
                  </a:extLst>
                </a:gridCol>
              </a:tblGrid>
              <a:tr h="389241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Понедельник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Вторник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Четверг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Пятница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348017"/>
                  </a:ext>
                </a:extLst>
              </a:tr>
              <a:tr h="1287807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Развитие речи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(по подгруппам по 10 мин.)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Рисование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(по подгруппам по 10 мин.)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95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Ребенок и окружающий мир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95"/>
                        </a:lnSpc>
                        <a:spcAft>
                          <a:spcPts val="9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270"/>
                        </a:lnSpc>
                        <a:spcAft>
                          <a:spcPts val="27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Развитие речи       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(по подгруппам по 10 мин.)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-09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Лепка /конструирование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10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-10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 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Физкультура </a:t>
                      </a: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(на прогулке)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>
                        <a:lnSpc>
                          <a:spcPts val="1050"/>
                        </a:lnSpc>
                        <a:spcAft>
                          <a:spcPts val="27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088386"/>
                  </a:ext>
                </a:extLst>
              </a:tr>
              <a:tr h="2006431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Физкультура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(в группе)             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(по подгруппам по 10 мин.)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Музыка (в группе)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(по подгруппам по 10 мин.)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Физкультура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(в группе)              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(по подгруппам по 10 мин.)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</a:t>
                      </a:r>
                      <a:r>
                        <a:rPr lang="ru-RU" sz="1400" b="1" spc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Музыка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(по подгруппам по 10 мин.)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2700"/>
                        </a:spcAft>
                      </a:pPr>
                      <a:r>
                        <a:rPr lang="ru-RU" sz="1400" b="1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251" marR="412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225441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2EFC67A4-9B50-4E78-861A-6EFFCF23E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270" y="-171178"/>
            <a:ext cx="17005399" cy="37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1142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31840" y="106417"/>
            <a:ext cx="2474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«Наши занятия»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C477C4-39EC-4857-86C1-2B6390410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4" y="736303"/>
            <a:ext cx="3705579" cy="2779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CE2FE1-C173-4153-85DB-59283BBDEF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03" y="736303"/>
            <a:ext cx="3705579" cy="2779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D3183B-D702-4712-922C-195BFAF34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46" y="3764133"/>
            <a:ext cx="3329907" cy="2497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9" y="-5946"/>
            <a:ext cx="4483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«Наши успехи и достижения»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B5C399-7EFC-4BAF-92BA-3BC38E19E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4" y="3670670"/>
            <a:ext cx="3250704" cy="2479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33FA5D-EA82-40A4-B439-AC2C66F3F7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07" y="783052"/>
            <a:ext cx="3155785" cy="2366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964C3-5BD0-46F4-A945-D9021986BE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r="1194" b="12270"/>
          <a:stretch/>
        </p:blipFill>
        <p:spPr>
          <a:xfrm>
            <a:off x="934388" y="900794"/>
            <a:ext cx="3293606" cy="2324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A600D0-7F75-4487-81F6-BD2A668138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9026" r="5349" b="6417"/>
          <a:stretch/>
        </p:blipFill>
        <p:spPr>
          <a:xfrm>
            <a:off x="4849688" y="3575650"/>
            <a:ext cx="3250704" cy="2479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08C6095-CF80-47A8-A6D9-C65E9EB09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t="6674" b="10407"/>
          <a:stretch/>
        </p:blipFill>
        <p:spPr>
          <a:xfrm>
            <a:off x="1043608" y="1982762"/>
            <a:ext cx="2857520" cy="3318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071802" y="285728"/>
            <a:ext cx="271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«Наши традиции»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18B6F-B60A-4DF0-AAEA-ADF4FD8F9E72}"/>
              </a:ext>
            </a:extLst>
          </p:cNvPr>
          <p:cNvSpPr txBox="1"/>
          <p:nvPr/>
        </p:nvSpPr>
        <p:spPr>
          <a:xfrm>
            <a:off x="2627784" y="928645"/>
            <a:ext cx="4693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Утреннее приветствие «Обнимашки»</a:t>
            </a:r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F2663E-02AD-4C94-996B-23F27A0CEC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559" r="-1" b="8414"/>
          <a:stretch/>
        </p:blipFill>
        <p:spPr>
          <a:xfrm>
            <a:off x="4572000" y="1982762"/>
            <a:ext cx="3127381" cy="3318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469"/>
            <a:ext cx="9144000" cy="6858000"/>
          </a:xfrm>
          <a:prstGeom prst="rect">
            <a:avLst/>
          </a:prstGeom>
          <a:noFill/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04899D60-4310-4F6B-8369-E240B6AB8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9"/>
          <a:stretch/>
        </p:blipFill>
        <p:spPr>
          <a:xfrm>
            <a:off x="729064" y="702197"/>
            <a:ext cx="2210608" cy="25146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927656" y="251708"/>
            <a:ext cx="3787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«Вместе с папой и мамой»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708F7F-B456-4387-B847-AA29AB29E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22819" r="2389" b="21215"/>
          <a:stretch/>
        </p:blipFill>
        <p:spPr>
          <a:xfrm>
            <a:off x="6694153" y="3664408"/>
            <a:ext cx="1992648" cy="26925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4EC924-4586-4FC3-94E3-F611E671C8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16926" b="9824"/>
          <a:stretch/>
        </p:blipFill>
        <p:spPr>
          <a:xfrm>
            <a:off x="3211536" y="2082720"/>
            <a:ext cx="3294854" cy="2692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638DEB-4285-4F7F-9C52-BC87BA6912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2" t="1355" r="254" b="15595"/>
          <a:stretch/>
        </p:blipFill>
        <p:spPr>
          <a:xfrm>
            <a:off x="857530" y="3483630"/>
            <a:ext cx="2169024" cy="26925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1371294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4DB2243-3FE3-4B55-B84A-50F72DF08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0242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1802" y="285728"/>
            <a:ext cx="3016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новых встреч!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5484D3-0F1F-4B8F-9AC4-CF95D5BC5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6192688" cy="4644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142852"/>
            <a:ext cx="6429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Муниципальное бюджетное дошкольное образовательное учреждение </a:t>
            </a:r>
            <a:br>
              <a:rPr lang="ru-RU" sz="2000" b="1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2000" b="1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Детский сад «Оленёнок»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357298"/>
            <a:ext cx="52149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Ямало-Ненецкий автономный округ, Тазовский район, п. Тазовский, ул. Северная, 5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8 (34940) 2-00-10/2-00-15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mkdou_olenenok@list.ru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http://taz-olenenok.ru/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72896" y="2436421"/>
            <a:ext cx="4842504" cy="36379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Административно-управленческий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Зимина Елена Федоровна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Заведующий МБДОУ д/с «Олененок»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dirty="0">
              <a:ln>
                <a:solidFill>
                  <a:srgbClr val="462300"/>
                </a:solidFill>
              </a:ln>
              <a:solidFill>
                <a:srgbClr val="00206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Турченко Елена Александровна 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Заместитель заведующего по ВМР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dirty="0">
              <a:ln>
                <a:solidFill>
                  <a:srgbClr val="462300"/>
                </a:solidFill>
              </a:ln>
              <a:solidFill>
                <a:srgbClr val="00206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 err="1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Печникова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 Наталия Николаевна-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старший воспитатель</a:t>
            </a: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428604"/>
            <a:ext cx="3030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 группе работают: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000108"/>
            <a:ext cx="2786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>
                <a:solidFill>
                  <a:srgbClr val="002060"/>
                </a:solidFill>
              </a:rPr>
              <a:t>Тонконогова</a:t>
            </a:r>
            <a:r>
              <a:rPr lang="ru-RU" i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i="1" dirty="0">
                <a:solidFill>
                  <a:srgbClr val="002060"/>
                </a:solidFill>
              </a:rPr>
              <a:t>Марина Александровна</a:t>
            </a:r>
          </a:p>
          <a:p>
            <a:pPr algn="ctr"/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8213" y="4569123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Воспитатель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72741" y="5169502"/>
            <a:ext cx="1857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Младший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воспитатель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214818"/>
            <a:ext cx="292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Воспитатель</a:t>
            </a:r>
          </a:p>
          <a:p>
            <a:pPr algn="ctr"/>
            <a:r>
              <a:rPr lang="ru-RU" i="1" dirty="0">
                <a:solidFill>
                  <a:srgbClr val="002060"/>
                </a:solidFill>
              </a:rPr>
              <a:t>1 квалификационная </a:t>
            </a:r>
          </a:p>
          <a:p>
            <a:pPr algn="ctr"/>
            <a:r>
              <a:rPr lang="ru-RU" i="1" dirty="0">
                <a:solidFill>
                  <a:srgbClr val="002060"/>
                </a:solidFill>
              </a:rPr>
              <a:t>категория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643702" y="1214422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>
                <a:solidFill>
                  <a:srgbClr val="002060"/>
                </a:solidFill>
              </a:rPr>
              <a:t>Яптунай</a:t>
            </a:r>
            <a:r>
              <a:rPr lang="ru-RU" i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i="1" dirty="0">
                <a:solidFill>
                  <a:srgbClr val="002060"/>
                </a:solidFill>
              </a:rPr>
              <a:t>Ольга Яковлевна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76441" y="1923438"/>
            <a:ext cx="2479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>
                <a:solidFill>
                  <a:srgbClr val="002060"/>
                </a:solidFill>
              </a:rPr>
              <a:t>Салиндер</a:t>
            </a:r>
            <a:r>
              <a:rPr lang="ru-RU" i="1" dirty="0">
                <a:solidFill>
                  <a:srgbClr val="002060"/>
                </a:solidFill>
              </a:rPr>
              <a:t> Ева Вячеславовна</a:t>
            </a:r>
            <a:endParaRPr lang="ru-RU" dirty="0"/>
          </a:p>
        </p:txBody>
      </p:sp>
      <p:pic>
        <p:nvPicPr>
          <p:cNvPr id="14337" name="Picture 1" descr="C:\Users\Никита\Desktop\фото\IMG_20201008_122810.jpg"/>
          <p:cNvPicPr>
            <a:picLocks noChangeAspect="1" noChangeArrowheads="1"/>
          </p:cNvPicPr>
          <p:nvPr/>
        </p:nvPicPr>
        <p:blipFill>
          <a:blip r:embed="rId3" cstate="print"/>
          <a:srcRect l="11956" t="1346" r="11822" b="27291"/>
          <a:stretch>
            <a:fillRect/>
          </a:stretch>
        </p:blipFill>
        <p:spPr bwMode="auto">
          <a:xfrm>
            <a:off x="560688" y="1857364"/>
            <a:ext cx="2199751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995747-C0A8-4ED0-86CC-BF9522BC70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4128" b="31552"/>
          <a:stretch/>
        </p:blipFill>
        <p:spPr>
          <a:xfrm>
            <a:off x="6533198" y="2048146"/>
            <a:ext cx="2221271" cy="2333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BDE786-EB5A-42AA-8761-959828078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1" y="2748780"/>
            <a:ext cx="2053688" cy="2371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142852"/>
            <a:ext cx="7051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Первая группа раннего возраста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«Семицветик»</a:t>
            </a:r>
          </a:p>
        </p:txBody>
      </p:sp>
      <p:pic>
        <p:nvPicPr>
          <p:cNvPr id="3074" name="Picture 2" descr="C:\Users\Никита\Desktop\1642851893_14-abrakadabra-fun-p-oformlenie-dlya-gruppi-semitsvetik-detskog-1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03" r="709" b="2703"/>
          <a:stretch>
            <a:fillRect/>
          </a:stretch>
        </p:blipFill>
        <p:spPr bwMode="auto">
          <a:xfrm>
            <a:off x="4678980" y="1600200"/>
            <a:ext cx="4286280" cy="50006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36062" y="1193309"/>
            <a:ext cx="1746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 герб: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571612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 девиз: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928802"/>
            <a:ext cx="38576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</a:rPr>
              <a:t>В группе девочки и мальчики живут,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Здесь играют и поют,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Незаметно подрастают,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Вместе кушают, играют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Детский сад - второй наш дом!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Как тепло, уютно в нем.</a:t>
            </a:r>
          </a:p>
        </p:txBody>
      </p:sp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43174" y="428604"/>
            <a:ext cx="4516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Приоритетные направления работы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1214422"/>
            <a:ext cx="61436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</a:rPr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</a:rPr>
              <a:t>физическое и психологическое </a:t>
            </a:r>
            <a:r>
              <a:rPr lang="ru-RU" i="1" dirty="0" err="1">
                <a:solidFill>
                  <a:srgbClr val="002060"/>
                </a:solidFill>
              </a:rPr>
              <a:t>здоровьесбережение</a:t>
            </a:r>
            <a:r>
              <a:rPr lang="ru-RU" i="1" dirty="0">
                <a:solidFill>
                  <a:srgbClr val="002060"/>
                </a:solidFill>
              </a:rPr>
              <a:t> детей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</a:rPr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</a:rPr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</a:rPr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>
                <a:solidFill>
                  <a:srgbClr val="002060"/>
                </a:solidFill>
              </a:rPr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i="1" dirty="0" err="1">
                <a:solidFill>
                  <a:srgbClr val="002060"/>
                </a:solidFill>
              </a:rPr>
              <a:t>гуманизация</a:t>
            </a:r>
            <a:r>
              <a:rPr lang="ru-RU" i="1" dirty="0">
                <a:solidFill>
                  <a:srgbClr val="002060"/>
                </a:solidFill>
              </a:rPr>
              <a:t> целей и принципов образовательной работы с детьми</a:t>
            </a:r>
          </a:p>
        </p:txBody>
      </p: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428604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В нашей группе «Семицветик»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8 замечательных девочек и 8 трудолюбивых мальчиков.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BB40F76-642B-4659-B341-8468B64B2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84" y="1412776"/>
            <a:ext cx="6163287" cy="4734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-17697"/>
            <a:ext cx="4531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«Давайте познакомимся!»</a:t>
            </a:r>
          </a:p>
        </p:txBody>
      </p:sp>
      <p:sp>
        <p:nvSpPr>
          <p:cNvPr id="8" name="Прямоугольник 7"/>
          <p:cNvSpPr/>
          <p:nvPr/>
        </p:nvSpPr>
        <p:spPr>
          <a:xfrm rot="20848193">
            <a:off x="468068" y="103328"/>
            <a:ext cx="1726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</a:rPr>
              <a:t>София</a:t>
            </a:r>
          </a:p>
        </p:txBody>
      </p:sp>
      <p:sp>
        <p:nvSpPr>
          <p:cNvPr id="17" name="Прямоугольник 16"/>
          <p:cNvSpPr/>
          <p:nvPr/>
        </p:nvSpPr>
        <p:spPr>
          <a:xfrm rot="738898">
            <a:off x="7653624" y="231184"/>
            <a:ext cx="1117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</a:rPr>
              <a:t>Ева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DDFA388-BCB3-4E6E-BC98-D5F0C0A3A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21315" r="22422" b="19818"/>
          <a:stretch/>
        </p:blipFill>
        <p:spPr>
          <a:xfrm rot="610867">
            <a:off x="6572689" y="687828"/>
            <a:ext cx="2086285" cy="2527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834725-C4F9-4B95-B782-E62052C317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10417" r="12706" b="16400"/>
          <a:stretch/>
        </p:blipFill>
        <p:spPr>
          <a:xfrm rot="20711666">
            <a:off x="791307" y="667288"/>
            <a:ext cx="2104596" cy="2577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8F440D-D00A-40E1-B064-9DC90CA7D1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8"/>
          <a:stretch/>
        </p:blipFill>
        <p:spPr>
          <a:xfrm rot="626110">
            <a:off x="887928" y="3890319"/>
            <a:ext cx="2161367" cy="2730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8F6500C-9AB6-413E-ADA4-41953427AC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13311" r="11831" b="6833"/>
          <a:stretch/>
        </p:blipFill>
        <p:spPr>
          <a:xfrm rot="279796">
            <a:off x="3589388" y="1498284"/>
            <a:ext cx="2134824" cy="28820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AE28C2D-CB5A-4FC3-AABC-F8524A8A40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9746" r="8606" b="14300"/>
          <a:stretch/>
        </p:blipFill>
        <p:spPr>
          <a:xfrm rot="450565">
            <a:off x="5796942" y="3789404"/>
            <a:ext cx="2254651" cy="2893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A9314B-E55F-4A8A-80CF-30B886A6032B}"/>
              </a:ext>
            </a:extLst>
          </p:cNvPr>
          <p:cNvSpPr txBox="1"/>
          <p:nvPr/>
        </p:nvSpPr>
        <p:spPr>
          <a:xfrm rot="11050771" flipV="1">
            <a:off x="3779231" y="4504538"/>
            <a:ext cx="2613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Самия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9A29E7-C5D9-4A3B-8E44-C4403248AF64}"/>
              </a:ext>
            </a:extLst>
          </p:cNvPr>
          <p:cNvSpPr txBox="1"/>
          <p:nvPr/>
        </p:nvSpPr>
        <p:spPr>
          <a:xfrm rot="533063">
            <a:off x="1771779" y="3379258"/>
            <a:ext cx="1643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Леон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65C1AE-7A0B-4CBC-9A87-A0264B0BCF9B}"/>
              </a:ext>
            </a:extLst>
          </p:cNvPr>
          <p:cNvSpPr txBox="1"/>
          <p:nvPr/>
        </p:nvSpPr>
        <p:spPr>
          <a:xfrm rot="468136">
            <a:off x="6511211" y="3313866"/>
            <a:ext cx="2209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Матвей</a:t>
            </a:r>
          </a:p>
        </p:txBody>
      </p:sp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кита\Desktop\1614804936_3-p-fon-dlya-prezentatsii-detskii-sa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011EC8-E178-488F-B8CA-55C1B14548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8000" r="19200" b="15351"/>
          <a:stretch/>
        </p:blipFill>
        <p:spPr>
          <a:xfrm rot="21235367">
            <a:off x="652717" y="735759"/>
            <a:ext cx="2245527" cy="2469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597A8-83E7-4E96-877E-DA9CD89FF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95" y="1864983"/>
            <a:ext cx="2401013" cy="2966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7D6DF3-0AE7-4C66-8742-6AE0242F7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/>
          <a:stretch/>
        </p:blipFill>
        <p:spPr>
          <a:xfrm rot="384938">
            <a:off x="282538" y="3916064"/>
            <a:ext cx="2596611" cy="2714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24846A-3372-475A-AF95-EF1CC01695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3250" r="5200" b="12200"/>
          <a:stretch/>
        </p:blipFill>
        <p:spPr>
          <a:xfrm rot="21332900">
            <a:off x="6518884" y="4125247"/>
            <a:ext cx="2268971" cy="2557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65E12A-C618-4562-9AFE-92AFA0FFE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130">
            <a:off x="6441121" y="534850"/>
            <a:ext cx="2319658" cy="2871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0D175C-3438-4C9D-8DEA-3E644DCA3D38}"/>
              </a:ext>
            </a:extLst>
          </p:cNvPr>
          <p:cNvSpPr txBox="1"/>
          <p:nvPr/>
        </p:nvSpPr>
        <p:spPr>
          <a:xfrm rot="725161">
            <a:off x="7317428" y="59968"/>
            <a:ext cx="19263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София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447DC-802D-4118-9728-B37BE9963517}"/>
              </a:ext>
            </a:extLst>
          </p:cNvPr>
          <p:cNvSpPr txBox="1"/>
          <p:nvPr/>
        </p:nvSpPr>
        <p:spPr>
          <a:xfrm>
            <a:off x="3936363" y="1279901"/>
            <a:ext cx="1271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Агата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742FF-72FA-49A1-889D-077AE8BC69DB}"/>
              </a:ext>
            </a:extLst>
          </p:cNvPr>
          <p:cNvSpPr txBox="1"/>
          <p:nvPr/>
        </p:nvSpPr>
        <p:spPr>
          <a:xfrm rot="21187656">
            <a:off x="948531" y="151591"/>
            <a:ext cx="1766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Милена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7CFA2A-CD85-4028-ACC6-8D2458C2368E}"/>
              </a:ext>
            </a:extLst>
          </p:cNvPr>
          <p:cNvSpPr txBox="1"/>
          <p:nvPr/>
        </p:nvSpPr>
        <p:spPr>
          <a:xfrm rot="381218">
            <a:off x="1324007" y="3448836"/>
            <a:ext cx="1847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Егор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082ED7-66D1-4E75-BD1F-B80C27B9E1DC}"/>
              </a:ext>
            </a:extLst>
          </p:cNvPr>
          <p:cNvSpPr txBox="1"/>
          <p:nvPr/>
        </p:nvSpPr>
        <p:spPr>
          <a:xfrm rot="21214078">
            <a:off x="6650603" y="3556886"/>
            <a:ext cx="1521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Костя</a:t>
            </a:r>
          </a:p>
        </p:txBody>
      </p:sp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39631D-AF47-44D5-96DA-755F455AE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9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57C55-636D-4EEE-B386-7AD5BC035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8584" y="904847"/>
            <a:ext cx="2636783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C85863-CD34-4349-B49A-9C7BF19D5E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t="-564" r="-6246" b="564"/>
          <a:stretch/>
        </p:blipFill>
        <p:spPr>
          <a:xfrm>
            <a:off x="5933952" y="630571"/>
            <a:ext cx="2360673" cy="2428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5806A4-57D8-41C4-90B8-CC1DAD41C1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4299" r="6601" b="4851"/>
          <a:stretch/>
        </p:blipFill>
        <p:spPr>
          <a:xfrm>
            <a:off x="899592" y="3870541"/>
            <a:ext cx="2397413" cy="2747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116467-A62A-4930-BCE8-228B9EBD2F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8" r="8392"/>
          <a:stretch/>
        </p:blipFill>
        <p:spPr>
          <a:xfrm>
            <a:off x="5214035" y="3813271"/>
            <a:ext cx="2258828" cy="2957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60DB50-1B65-4538-9B38-BE4120CF7CE1}"/>
              </a:ext>
            </a:extLst>
          </p:cNvPr>
          <p:cNvSpPr txBox="1"/>
          <p:nvPr/>
        </p:nvSpPr>
        <p:spPr>
          <a:xfrm>
            <a:off x="4952978" y="3267355"/>
            <a:ext cx="13904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Тимур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70F15-E994-426F-BE0D-0F6C6338FEFA}"/>
              </a:ext>
            </a:extLst>
          </p:cNvPr>
          <p:cNvSpPr txBox="1"/>
          <p:nvPr/>
        </p:nvSpPr>
        <p:spPr>
          <a:xfrm>
            <a:off x="2379858" y="12469"/>
            <a:ext cx="1631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Даша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99EDCF-467B-407C-AC20-6AD205B5DB02}"/>
              </a:ext>
            </a:extLst>
          </p:cNvPr>
          <p:cNvSpPr txBox="1"/>
          <p:nvPr/>
        </p:nvSpPr>
        <p:spPr>
          <a:xfrm>
            <a:off x="6869923" y="36591"/>
            <a:ext cx="1205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Катя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611771-FFDC-43FB-AADC-FB8A85DDD39F}"/>
              </a:ext>
            </a:extLst>
          </p:cNvPr>
          <p:cNvSpPr txBox="1"/>
          <p:nvPr/>
        </p:nvSpPr>
        <p:spPr>
          <a:xfrm>
            <a:off x="869698" y="3276560"/>
            <a:ext cx="1602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Степан</a:t>
            </a:r>
          </a:p>
        </p:txBody>
      </p:sp>
    </p:spTree>
    <p:extLst>
      <p:ext uri="{BB962C8B-B14F-4D97-AF65-F5344CB8AC3E}">
        <p14:creationId xmlns:p14="http://schemas.microsoft.com/office/powerpoint/2010/main" val="2298372709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578</Words>
  <Application>Microsoft Office PowerPoint</Application>
  <PresentationFormat>Экран (4:3)</PresentationFormat>
  <Paragraphs>173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Никита</dc:creator>
  <cp:lastModifiedBy>Олененок Тазовский</cp:lastModifiedBy>
  <cp:revision>53</cp:revision>
  <dcterms:created xsi:type="dcterms:W3CDTF">2021-04-27T05:01:42Z</dcterms:created>
  <dcterms:modified xsi:type="dcterms:W3CDTF">2022-10-27T11:13:02Z</dcterms:modified>
</cp:coreProperties>
</file>