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257" r:id="rId3"/>
    <p:sldId id="259" r:id="rId4"/>
    <p:sldId id="262" r:id="rId5"/>
    <p:sldId id="281" r:id="rId6"/>
    <p:sldId id="258" r:id="rId7"/>
    <p:sldId id="282" r:id="rId8"/>
    <p:sldId id="294" r:id="rId9"/>
    <p:sldId id="290" r:id="rId10"/>
    <p:sldId id="292" r:id="rId11"/>
    <p:sldId id="291" r:id="rId12"/>
    <p:sldId id="298" r:id="rId13"/>
    <p:sldId id="289" r:id="rId14"/>
    <p:sldId id="300" r:id="rId15"/>
    <p:sldId id="297" r:id="rId16"/>
    <p:sldId id="311" r:id="rId17"/>
    <p:sldId id="312" r:id="rId18"/>
    <p:sldId id="296" r:id="rId19"/>
    <p:sldId id="295" r:id="rId20"/>
    <p:sldId id="302" r:id="rId21"/>
    <p:sldId id="301" r:id="rId22"/>
    <p:sldId id="305" r:id="rId23"/>
    <p:sldId id="304" r:id="rId24"/>
    <p:sldId id="313" r:id="rId25"/>
    <p:sldId id="30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BBF8-28AE-445C-AC39-9919BB5C1A06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BB5-CC1E-41DE-B277-12AA94CDA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6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5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3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2F8B-9669-467A-BB3B-51800B7B45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8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801" b="5900"/>
          <a:stretch/>
        </p:blipFill>
        <p:spPr>
          <a:xfrm>
            <a:off x="2377" y="0"/>
            <a:ext cx="12189623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3592" y="2300299"/>
            <a:ext cx="5976664" cy="2257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 старшей группы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Любознайки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9776" y="5455822"/>
            <a:ext cx="3187080" cy="50405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99456" y="83671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«Оленёнок»</a:t>
            </a:r>
          </a:p>
        </p:txBody>
      </p:sp>
    </p:spTree>
    <p:extLst>
      <p:ext uri="{BB962C8B-B14F-4D97-AF65-F5344CB8AC3E}">
        <p14:creationId xmlns:p14="http://schemas.microsoft.com/office/powerpoint/2010/main" val="322825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6A6D40-6681-2B19-76C3-2DF6C47408F2}"/>
              </a:ext>
            </a:extLst>
          </p:cNvPr>
          <p:cNvSpPr txBox="1"/>
          <p:nvPr/>
        </p:nvSpPr>
        <p:spPr>
          <a:xfrm>
            <a:off x="6258019" y="1120973"/>
            <a:ext cx="2934326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науки и природы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688" t="15350"/>
          <a:stretch/>
        </p:blipFill>
        <p:spPr>
          <a:xfrm>
            <a:off x="5879976" y="2094481"/>
            <a:ext cx="5404587" cy="367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4851" b="14300"/>
          <a:stretch/>
        </p:blipFill>
        <p:spPr>
          <a:xfrm>
            <a:off x="1221021" y="1120973"/>
            <a:ext cx="4617006" cy="497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86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392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0B22D-D3EA-467D-D105-2FC9A8C2C332}"/>
              </a:ext>
            </a:extLst>
          </p:cNvPr>
          <p:cNvSpPr txBox="1"/>
          <p:nvPr/>
        </p:nvSpPr>
        <p:spPr>
          <a:xfrm>
            <a:off x="4727848" y="1503748"/>
            <a:ext cx="2630698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науки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природы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401" t="6951" r="15001" b="6951"/>
          <a:stretch/>
        </p:blipFill>
        <p:spPr>
          <a:xfrm>
            <a:off x="900796" y="700430"/>
            <a:ext cx="3260973" cy="545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9088" r="5951"/>
          <a:stretch/>
        </p:blipFill>
        <p:spPr>
          <a:xfrm>
            <a:off x="4215436" y="3250570"/>
            <a:ext cx="4020014" cy="291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268" y="4006283"/>
            <a:ext cx="2637208" cy="20315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25851"/>
          <a:stretch/>
        </p:blipFill>
        <p:spPr>
          <a:xfrm>
            <a:off x="7896201" y="622467"/>
            <a:ext cx="3495732" cy="346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06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6293C-B91E-B0A4-25FA-CFB0BE42C35A}"/>
              </a:ext>
            </a:extLst>
          </p:cNvPr>
          <p:cNvSpPr txBox="1"/>
          <p:nvPr/>
        </p:nvSpPr>
        <p:spPr>
          <a:xfrm>
            <a:off x="7322597" y="1234370"/>
            <a:ext cx="2371342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ПДД и ОБЖ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647" t="29250" r="7088" b="104"/>
          <a:stretch/>
        </p:blipFill>
        <p:spPr>
          <a:xfrm>
            <a:off x="5817409" y="2079659"/>
            <a:ext cx="5381718" cy="3945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800" b="4851"/>
          <a:stretch/>
        </p:blipFill>
        <p:spPr>
          <a:xfrm>
            <a:off x="1294073" y="801851"/>
            <a:ext cx="4288850" cy="522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805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39B72-D93F-A41D-5FCA-D052150077A1}"/>
              </a:ext>
            </a:extLst>
          </p:cNvPr>
          <p:cNvSpPr txBox="1"/>
          <p:nvPr/>
        </p:nvSpPr>
        <p:spPr>
          <a:xfrm>
            <a:off x="1559496" y="836712"/>
            <a:ext cx="3993803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театрализованной деятельности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0579" b="6108"/>
          <a:stretch/>
        </p:blipFill>
        <p:spPr>
          <a:xfrm>
            <a:off x="6600055" y="836712"/>
            <a:ext cx="4602511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32" y="2132856"/>
            <a:ext cx="561712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61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F24D4-8C77-D5FE-EECD-1D04784DEC7A}"/>
              </a:ext>
            </a:extLst>
          </p:cNvPr>
          <p:cNvSpPr txBox="1"/>
          <p:nvPr/>
        </p:nvSpPr>
        <p:spPr>
          <a:xfrm>
            <a:off x="5914802" y="841954"/>
            <a:ext cx="5186931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изобразительной деятельности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74" t="-96" r="4965" b="1422"/>
          <a:stretch/>
        </p:blipFill>
        <p:spPr>
          <a:xfrm>
            <a:off x="1020003" y="3626678"/>
            <a:ext cx="4896543" cy="250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541" y="671917"/>
            <a:ext cx="3939681" cy="295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9288" t="20600" r="21651" b="17450"/>
          <a:stretch/>
        </p:blipFill>
        <p:spPr>
          <a:xfrm>
            <a:off x="5984941" y="1675563"/>
            <a:ext cx="5170539" cy="4067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86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A29C4-793C-1AC6-6B49-9F7E09AF1E6B}"/>
              </a:ext>
            </a:extLst>
          </p:cNvPr>
          <p:cNvSpPr txBox="1"/>
          <p:nvPr/>
        </p:nvSpPr>
        <p:spPr>
          <a:xfrm>
            <a:off x="2629030" y="1367123"/>
            <a:ext cx="356051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401" t="12201" r="19200" b="6949"/>
          <a:stretch/>
        </p:blipFill>
        <p:spPr>
          <a:xfrm>
            <a:off x="7874341" y="620688"/>
            <a:ext cx="3040604" cy="571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489" t="9013" r="10871"/>
          <a:stretch/>
        </p:blipFill>
        <p:spPr>
          <a:xfrm>
            <a:off x="1055440" y="2400183"/>
            <a:ext cx="6707699" cy="346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229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A29C4-793C-1AC6-6B49-9F7E09AF1E6B}"/>
              </a:ext>
            </a:extLst>
          </p:cNvPr>
          <p:cNvSpPr txBox="1"/>
          <p:nvPr/>
        </p:nvSpPr>
        <p:spPr>
          <a:xfrm>
            <a:off x="4185059" y="801851"/>
            <a:ext cx="414591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6601"/>
          <a:stretch/>
        </p:blipFill>
        <p:spPr>
          <a:xfrm>
            <a:off x="6788426" y="1275966"/>
            <a:ext cx="3398323" cy="485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001" t="15749" r="2401" b="252"/>
          <a:stretch/>
        </p:blipFill>
        <p:spPr>
          <a:xfrm>
            <a:off x="1673197" y="1284223"/>
            <a:ext cx="3926792" cy="490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71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A29C4-793C-1AC6-6B49-9F7E09AF1E6B}"/>
              </a:ext>
            </a:extLst>
          </p:cNvPr>
          <p:cNvSpPr txBox="1"/>
          <p:nvPr/>
        </p:nvSpPr>
        <p:spPr>
          <a:xfrm>
            <a:off x="4185059" y="801851"/>
            <a:ext cx="414591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398" t="10101" r="22000" b="14300"/>
          <a:stretch/>
        </p:blipFill>
        <p:spPr>
          <a:xfrm>
            <a:off x="4598461" y="2207704"/>
            <a:ext cx="2995078" cy="3850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778" b="7465"/>
          <a:stretch/>
        </p:blipFill>
        <p:spPr>
          <a:xfrm>
            <a:off x="983432" y="1356736"/>
            <a:ext cx="3314766" cy="392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9400" t="2750" b="10101"/>
          <a:stretch/>
        </p:blipFill>
        <p:spPr>
          <a:xfrm>
            <a:off x="7887049" y="1356736"/>
            <a:ext cx="3231471" cy="414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50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B44A8-A469-7701-CCD8-3A2E7A039BE4}"/>
              </a:ext>
            </a:extLst>
          </p:cNvPr>
          <p:cNvSpPr txBox="1"/>
          <p:nvPr/>
        </p:nvSpPr>
        <p:spPr>
          <a:xfrm>
            <a:off x="4892364" y="801851"/>
            <a:ext cx="240727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«Режим дня»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63861"/>
              </p:ext>
            </p:extLst>
          </p:nvPr>
        </p:nvGraphicFramePr>
        <p:xfrm>
          <a:off x="1055440" y="1312164"/>
          <a:ext cx="10081120" cy="4791643"/>
        </p:xfrm>
        <a:graphic>
          <a:graphicData uri="http://schemas.openxmlformats.org/drawingml/2006/table">
            <a:tbl>
              <a:tblPr firstRow="1" firstCol="1" bandRow="1"/>
              <a:tblGrid>
                <a:gridCol w="8453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8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деятельности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8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Приём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7.30 – 8.00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 гимнастика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8.00-8.10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83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(формирование КГН, культуры приёма пищи)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8.10-8.30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Утренний круг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8.30-8.50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 занятию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8.50-9.00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Познавательная, продуктивная, творческая деятель­ность детей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нод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9.00-10.00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Второй завтрак (формирование КГН, культуры приёма пищи)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10.00-10.20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00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прогулке. Прогулка. Возвращение с прогулки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10.20-12.20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02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обеду. Обед.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(формирование КГН, культуры приёма пищи)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12.30-13.00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56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ко сну. Дневной сон.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литературы, слушание аудиозаписей.</a:t>
                      </a: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Пробуждение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13.00-15.30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Полдник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(формирование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кгн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культуры приёма пищи)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15.30-15.45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деятельность по интересам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15.45-16.00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Познавательная, продуктивная, творческая деятель­ность детей (кружки)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16.00-16.25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Вечерний круг (обсуждение результативности деятельности детей в течение дня)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16.25-16.40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552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Прогулка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16.40-17.30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122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22200"/>
                        </a:spcBef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Ужин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(формирование культурно-гигиенических навыков, культуры приёма пищи)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17.30-18.00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 по выбору и уход домой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18.00-19.30</a:t>
                      </a:r>
                    </a:p>
                  </a:txBody>
                  <a:tcPr marL="40531" marR="40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74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2A8214-AEBF-D7F0-5653-DB0693891DA8}"/>
              </a:ext>
            </a:extLst>
          </p:cNvPr>
          <p:cNvSpPr txBox="1"/>
          <p:nvPr/>
        </p:nvSpPr>
        <p:spPr>
          <a:xfrm>
            <a:off x="4498194" y="750276"/>
            <a:ext cx="351964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«Сетка расписания»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516636"/>
              </p:ext>
            </p:extLst>
          </p:nvPr>
        </p:nvGraphicFramePr>
        <p:xfrm>
          <a:off x="1667507" y="1464205"/>
          <a:ext cx="8856985" cy="4341929"/>
        </p:xfrm>
        <a:graphic>
          <a:graphicData uri="http://schemas.openxmlformats.org/drawingml/2006/table">
            <a:tbl>
              <a:tblPr firstRow="1" firstCol="1" bandRow="1"/>
              <a:tblGrid>
                <a:gridCol w="2268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0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264"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окружающим миром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(2 этаж)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Математическое развитие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(2 этаж)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 с миром природы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(2 этаж)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речи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(2 этаж)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грамотности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-11</a:t>
                      </a:r>
                      <a:r>
                        <a:rPr lang="ru-RU" sz="18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(на прогулке)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Лепка/аппликация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Финансовая грамотность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505">
                <a:tc gridSpan="5"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НОД -14. Общее количество часов в неделю - 5 часов 50 минут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3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111" y="-2667890"/>
            <a:ext cx="6859778" cy="121920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7568" y="801204"/>
            <a:ext cx="754258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сад  «Оленёнок»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91735" y="2520839"/>
            <a:ext cx="6120680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тел./факс:8 (34940)2-00-15/2-00-10,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olenenok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@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tazovsky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yanao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http://taz-olenenok.ru/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3652" y="4251065"/>
            <a:ext cx="6264696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Административно-управленческий персонал</a:t>
            </a: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Зимина Елена Федоровна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Турченко Елена Александровна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ВМР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1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CECFB-A410-6BCF-34B3-D3F4282CB45C}"/>
              </a:ext>
            </a:extLst>
          </p:cNvPr>
          <p:cNvSpPr txBox="1"/>
          <p:nvPr/>
        </p:nvSpPr>
        <p:spPr>
          <a:xfrm>
            <a:off x="4475900" y="794703"/>
            <a:ext cx="32402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прогулки»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2151" b="20600"/>
          <a:stretch/>
        </p:blipFill>
        <p:spPr>
          <a:xfrm>
            <a:off x="1196417" y="2172107"/>
            <a:ext cx="9938471" cy="352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61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4E9413-63E9-17D5-FFCD-C433A67441D9}"/>
              </a:ext>
            </a:extLst>
          </p:cNvPr>
          <p:cNvSpPr txBox="1"/>
          <p:nvPr/>
        </p:nvSpPr>
        <p:spPr>
          <a:xfrm>
            <a:off x="6430195" y="801851"/>
            <a:ext cx="356175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праздники»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598" t="25257" r="9744" b="8616"/>
          <a:stretch/>
        </p:blipFill>
        <p:spPr>
          <a:xfrm>
            <a:off x="7034045" y="1245457"/>
            <a:ext cx="3888972" cy="220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443" r="9395"/>
          <a:stretch/>
        </p:blipFill>
        <p:spPr>
          <a:xfrm>
            <a:off x="5630227" y="3493293"/>
            <a:ext cx="4564416" cy="263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36681"/>
          <a:stretch/>
        </p:blipFill>
        <p:spPr>
          <a:xfrm>
            <a:off x="1698641" y="1201961"/>
            <a:ext cx="4672249" cy="221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10101"/>
          <a:stretch/>
        </p:blipFill>
        <p:spPr>
          <a:xfrm>
            <a:off x="906050" y="3414776"/>
            <a:ext cx="4052550" cy="2732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816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B287C-B3C4-2BED-7DD1-B01556832C0E}"/>
              </a:ext>
            </a:extLst>
          </p:cNvPr>
          <p:cNvSpPr txBox="1"/>
          <p:nvPr/>
        </p:nvSpPr>
        <p:spPr>
          <a:xfrm>
            <a:off x="4495142" y="807876"/>
            <a:ext cx="320171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«Наше творчество»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776" t="39501" r="5113" b="650"/>
          <a:stretch/>
        </p:blipFill>
        <p:spPr>
          <a:xfrm>
            <a:off x="1008126" y="1248526"/>
            <a:ext cx="5342258" cy="295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23750" b="13251"/>
          <a:stretch/>
        </p:blipFill>
        <p:spPr>
          <a:xfrm>
            <a:off x="5801505" y="3356992"/>
            <a:ext cx="541352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96" y="4114984"/>
            <a:ext cx="3593113" cy="20503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632" y="764424"/>
            <a:ext cx="3202399" cy="25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2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2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AF1C3-F7CD-A42D-A66E-4A417A48C575}"/>
              </a:ext>
            </a:extLst>
          </p:cNvPr>
          <p:cNvSpPr txBox="1"/>
          <p:nvPr/>
        </p:nvSpPr>
        <p:spPr>
          <a:xfrm>
            <a:off x="6727150" y="801851"/>
            <a:ext cx="363376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успехи и достижения»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88" y="711546"/>
            <a:ext cx="4502347" cy="337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607" y="3140968"/>
            <a:ext cx="5933059" cy="303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805" y="1310919"/>
            <a:ext cx="1419098" cy="1862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b="10101"/>
          <a:stretch/>
        </p:blipFill>
        <p:spPr>
          <a:xfrm>
            <a:off x="8508268" y="1298863"/>
            <a:ext cx="1580249" cy="18741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52" y="4133111"/>
            <a:ext cx="2387618" cy="20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6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4AF1C3-F7CD-A42D-A66E-4A417A48C575}"/>
              </a:ext>
            </a:extLst>
          </p:cNvPr>
          <p:cNvSpPr txBox="1"/>
          <p:nvPr/>
        </p:nvSpPr>
        <p:spPr>
          <a:xfrm>
            <a:off x="6752093" y="846102"/>
            <a:ext cx="207726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дежурим»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99" y="941588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401" t="17451" r="8000" b="10100"/>
          <a:stretch/>
        </p:blipFill>
        <p:spPr>
          <a:xfrm>
            <a:off x="6395773" y="1246212"/>
            <a:ext cx="424847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9350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3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9354F-BB86-9ABF-633D-CDE027F99811}"/>
              </a:ext>
            </a:extLst>
          </p:cNvPr>
          <p:cNvSpPr txBox="1"/>
          <p:nvPr/>
        </p:nvSpPr>
        <p:spPr>
          <a:xfrm>
            <a:off x="1343472" y="964833"/>
            <a:ext cx="453650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5350" b="8001"/>
          <a:stretch/>
        </p:blipFill>
        <p:spPr>
          <a:xfrm>
            <a:off x="1172239" y="1603702"/>
            <a:ext cx="4384477" cy="448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263" t="27951" b="6950"/>
          <a:stretch/>
        </p:blipFill>
        <p:spPr>
          <a:xfrm>
            <a:off x="5668474" y="3456992"/>
            <a:ext cx="4937014" cy="262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962" t="27951" r="9839" b="5901"/>
          <a:stretch/>
        </p:blipFill>
        <p:spPr>
          <a:xfrm>
            <a:off x="6739937" y="830368"/>
            <a:ext cx="4501804" cy="253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84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82911" y="895582"/>
            <a:ext cx="3826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работают: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8624" y="3619682"/>
            <a:ext cx="214198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Бардакова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2093" y="5345798"/>
            <a:ext cx="240944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Камшилова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Л.А.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5049" y="3705495"/>
            <a:ext cx="223224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Якубова Р.У.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BEDAB5-78CF-5484-E2C5-BB3E1B712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949" t="1701" b="24098"/>
          <a:stretch/>
        </p:blipFill>
        <p:spPr>
          <a:xfrm>
            <a:off x="824928" y="556629"/>
            <a:ext cx="2729377" cy="293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7621" b="30861"/>
          <a:stretch/>
        </p:blipFill>
        <p:spPr>
          <a:xfrm>
            <a:off x="3472569" y="2611533"/>
            <a:ext cx="2464202" cy="269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2217" t="6300" r="20377" b="35951"/>
          <a:stretch/>
        </p:blipFill>
        <p:spPr>
          <a:xfrm>
            <a:off x="8518170" y="716221"/>
            <a:ext cx="2786006" cy="291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025078" y="5349809"/>
            <a:ext cx="2475907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Яндо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Е.Г.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r="3800" b="21651"/>
          <a:stretch/>
        </p:blipFill>
        <p:spPr>
          <a:xfrm>
            <a:off x="6002662" y="2611533"/>
            <a:ext cx="2482223" cy="269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18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" y="0"/>
            <a:ext cx="1219200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63829" y="1189844"/>
            <a:ext cx="526445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работы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99612" y="2132856"/>
            <a:ext cx="7992888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психологическое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гуманизация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целей и принципов образовательной работы с детьми</a:t>
            </a:r>
          </a:p>
        </p:txBody>
      </p:sp>
    </p:spTree>
    <p:extLst>
      <p:ext uri="{BB962C8B-B14F-4D97-AF65-F5344CB8AC3E}">
        <p14:creationId xmlns:p14="http://schemas.microsoft.com/office/powerpoint/2010/main" val="160072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3157" y="769200"/>
            <a:ext cx="624568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старшей группе «</a:t>
            </a:r>
            <a:r>
              <a:rPr lang="ru-RU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Любознайки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замечательных девочек и 11 озорных мальчишек.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679" b="3908"/>
          <a:stretch/>
        </p:blipFill>
        <p:spPr>
          <a:xfrm>
            <a:off x="1874934" y="1662770"/>
            <a:ext cx="8442129" cy="43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7489" y="805934"/>
            <a:ext cx="950505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- пространственная среда (РППС) – это психологически благоприятная обстановка группы, помещений детского сада, а так же прилегающей территории, наполненная разнообразными предметами, игровыми и неоформленными материалами.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78" y="2852936"/>
            <a:ext cx="4310326" cy="323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933" y="2890516"/>
            <a:ext cx="4210112" cy="315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1331C-56E0-22AD-4335-1D5F6323BB3F}"/>
              </a:ext>
            </a:extLst>
          </p:cNvPr>
          <p:cNvSpPr txBox="1"/>
          <p:nvPr/>
        </p:nvSpPr>
        <p:spPr>
          <a:xfrm>
            <a:off x="4483451" y="1520473"/>
            <a:ext cx="2196245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3514200"/>
            <a:ext cx="546060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38" t="20601" r="2751" b="6950"/>
          <a:stretch/>
        </p:blipFill>
        <p:spPr>
          <a:xfrm>
            <a:off x="6749733" y="798589"/>
            <a:ext cx="4536504" cy="2630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0801" t="5900" r="17801" b="3801"/>
          <a:stretch/>
        </p:blipFill>
        <p:spPr>
          <a:xfrm>
            <a:off x="1309294" y="842263"/>
            <a:ext cx="2962986" cy="499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4C692-F98E-29F7-00AC-41ECF614DE86}"/>
              </a:ext>
            </a:extLst>
          </p:cNvPr>
          <p:cNvSpPr txBox="1"/>
          <p:nvPr/>
        </p:nvSpPr>
        <p:spPr>
          <a:xfrm>
            <a:off x="7392144" y="1034315"/>
            <a:ext cx="295232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речевого развития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7" y="745302"/>
            <a:ext cx="4783817" cy="358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3244"/>
          <a:stretch/>
        </p:blipFill>
        <p:spPr>
          <a:xfrm>
            <a:off x="5932260" y="2539233"/>
            <a:ext cx="5396268" cy="351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97" y="4333165"/>
            <a:ext cx="2625315" cy="18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4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BEFC2-F116-D2B3-0382-A46015B7D084}"/>
              </a:ext>
            </a:extLst>
          </p:cNvPr>
          <p:cNvSpPr txBox="1"/>
          <p:nvPr/>
        </p:nvSpPr>
        <p:spPr>
          <a:xfrm>
            <a:off x="1775520" y="863269"/>
            <a:ext cx="417646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воспитания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086" t="1422" r="13086"/>
          <a:stretch/>
        </p:blipFill>
        <p:spPr>
          <a:xfrm>
            <a:off x="6744072" y="825261"/>
            <a:ext cx="4324675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048" r="4702"/>
          <a:stretch/>
        </p:blipFill>
        <p:spPr>
          <a:xfrm>
            <a:off x="1127448" y="1845213"/>
            <a:ext cx="5472608" cy="4175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323" y="3633574"/>
            <a:ext cx="3682171" cy="25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18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579</Words>
  <Application>Microsoft Office PowerPoint</Application>
  <PresentationFormat>Широкоэкранный</PresentationFormat>
  <Paragraphs>179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Тема Office</vt:lpstr>
      <vt:lpstr>Визитная карточка старшей группы «Любознайки»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тазовский</cp:lastModifiedBy>
  <cp:revision>114</cp:revision>
  <dcterms:created xsi:type="dcterms:W3CDTF">2021-10-20T08:40:10Z</dcterms:created>
  <dcterms:modified xsi:type="dcterms:W3CDTF">2023-10-31T10:49:37Z</dcterms:modified>
</cp:coreProperties>
</file>