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0" r:id="rId4"/>
    <p:sldId id="261" r:id="rId5"/>
    <p:sldId id="262" r:id="rId6"/>
    <p:sldId id="263" r:id="rId7"/>
    <p:sldId id="266" r:id="rId8"/>
    <p:sldId id="269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/>
              <a:t>*</a:t>
            </a:r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/>
              <a:t>#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3F6B170-55C0-4038-9277-BC186EA7AEE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2061F5E-317E-4579-ADCE-76C791E67F8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1B0E0C0-E3E8-42DA-8ADF-D8F596537FB1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681FF8E-E854-43C7-B0B7-DC1F23F05F5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3B2EF6D-E805-4DB6-895D-4C4A8716AA3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8C4052E-3CA9-4885-88C8-6A2BB1E071D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3B2EF6D-E805-4DB6-895D-4C4A8716AA3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3B2EF6D-E805-4DB6-895D-4C4A8716AA3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3B2EF6D-E805-4DB6-895D-4C4A8716AA3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dreamstime.com/%D0%BA%D1%80%D0%B0%D1%81%D0%B8%D0%B2%D1%8B%D0%B5-%D0%B5%D0%B4%D0%B8%D0%BD%D0%BE%D1%80%D0%BE%D0%B3%D0%B8-%D0%B8-%D0%BB%D0%B5%D0%B1%D0%B5%D0%B4%D1%8C-%D1%84%D0%BE%D0%BD-%D1%81%D0%BA%D0%B0%D0%B7%D0%BA%D0%B8-%D1%81-%D0%B7%D0%B0%D0%BC%D0%BA%D0%BE%D0%BC-%D0%BB%D1%83%D0%B3%D0%B0-%D1%86%D0%B2%D0%B5%D1%82%D0%BE%D0%B2-%D0%B4%D0%BB%D1%8F-%D0%BE%D0%B7%D0%B5%D1%80%D0%B0-image18900214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2270822" y="-2206844"/>
            <a:ext cx="16556397" cy="10593975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2991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>
                <a:latin typeface="Gabriola" panose="04040605051002020D02" pitchFamily="82" charset="0"/>
                <a:cs typeface="Arial" panose="020B0604020202020204" pitchFamily="34" charset="0"/>
              </a:rPr>
              <a:t>МУНИЦИПАЛЬНЫЙ ОКРУГ ТАЗОВСКИЙ РАЙОН</a:t>
            </a:r>
          </a:p>
          <a:p>
            <a:pPr algn="ctr"/>
            <a:r>
              <a:rPr lang="ru-RU" altLang="ko-KR" sz="3200" dirty="0">
                <a:latin typeface="Gabriola" panose="04040605051002020D02" pitchFamily="82" charset="0"/>
                <a:cs typeface="Arial" panose="020B0604020202020204" pitchFamily="34" charset="0"/>
              </a:rPr>
              <a:t>Муниципальное бюджетное дошкольное образование</a:t>
            </a:r>
            <a:endParaRPr lang="ru-RU" altLang="ko-KR" sz="3200" dirty="0">
              <a:cs typeface="Arial" panose="020B0604020202020204" pitchFamily="34" charset="0"/>
            </a:endParaRPr>
          </a:p>
          <a:p>
            <a:pPr algn="ctr"/>
            <a:r>
              <a:rPr lang="ru-RU" altLang="ko-KR" sz="3200" dirty="0">
                <a:latin typeface="Gabriola" panose="04040605051002020D02" pitchFamily="82" charset="0"/>
                <a:cs typeface="Arial" panose="020B0604020202020204" pitchFamily="34" charset="0"/>
              </a:rPr>
              <a:t>Детский сад «Оленёнок»</a:t>
            </a:r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6" name="Текст. поле 5"/>
          <p:cNvSpPr txBox="1"/>
          <p:nvPr/>
        </p:nvSpPr>
        <p:spPr>
          <a:xfrm>
            <a:off x="1196833" y="2479328"/>
            <a:ext cx="10106217" cy="3325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7200" b="1" dirty="0">
                <a:solidFill>
                  <a:srgbClr val="C00000"/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Визитная карточка </a:t>
            </a:r>
          </a:p>
          <a:p>
            <a:pPr algn="ctr"/>
            <a:r>
              <a:rPr lang="ru-RU" altLang="ko-KR" sz="7200" b="1" dirty="0">
                <a:solidFill>
                  <a:srgbClr val="C00000"/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первой ранней группы «Сказка»</a:t>
            </a:r>
            <a:endParaRPr lang="ko-KR" altLang="en-US" sz="7200" b="1" dirty="0">
              <a:solidFill>
                <a:srgbClr val="86631C"/>
              </a:solidFill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2455549" y="-2299208"/>
            <a:ext cx="16556397" cy="10593975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6" name="Текст. поле 5"/>
          <p:cNvSpPr txBox="1"/>
          <p:nvPr/>
        </p:nvSpPr>
        <p:spPr>
          <a:xfrm>
            <a:off x="0" y="0"/>
            <a:ext cx="12192000" cy="662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Gabriola" panose="04040605051002020D02" pitchFamily="82" charset="0"/>
              </a:rPr>
              <a:t>МУНИЦИПАЛЬНЫЙ ОКРУГ ТАЗОВСКИЙ РАЙОН</a:t>
            </a:r>
          </a:p>
          <a:p>
            <a:pPr algn="ctr"/>
            <a:r>
              <a:rPr lang="ru-RU" sz="2800" b="1" dirty="0">
                <a:latin typeface="Gabriola" panose="04040605051002020D02" pitchFamily="82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800" b="1" dirty="0">
                <a:latin typeface="Gabriola" panose="04040605051002020D02" pitchFamily="82" charset="0"/>
              </a:rPr>
              <a:t>детский сад «Оленёнок»</a:t>
            </a:r>
          </a:p>
          <a:p>
            <a:endParaRPr lang="ru-RU" sz="2000" b="1" dirty="0">
              <a:latin typeface="Gabriola" panose="04040605051002020D02" pitchFamily="82" charset="0"/>
            </a:endParaRPr>
          </a:p>
          <a:p>
            <a:pPr algn="ctr"/>
            <a:r>
              <a:rPr lang="ru-RU" sz="2800" b="1" dirty="0">
                <a:latin typeface="Gabriola" panose="04040605051002020D02" pitchFamily="82" charset="0"/>
              </a:rPr>
              <a:t>ул. Северная, 5, п. Тазовский, Ямало-Ненецкий автономный округ, 629350</a:t>
            </a:r>
          </a:p>
          <a:p>
            <a:pPr algn="ctr"/>
            <a:r>
              <a:rPr lang="ru-RU" sz="2800" b="1" dirty="0">
                <a:latin typeface="Gabriola" panose="04040605051002020D02" pitchFamily="82" charset="0"/>
              </a:rPr>
              <a:t>тел./факс:8 (34940)2-00-15/2-00-10,</a:t>
            </a:r>
          </a:p>
          <a:p>
            <a:pPr algn="ctr"/>
            <a:r>
              <a:rPr lang="ru-RU" sz="2800" b="1" dirty="0" err="1">
                <a:latin typeface="Gabriola" panose="04040605051002020D02" pitchFamily="82" charset="0"/>
              </a:rPr>
              <a:t>olenenok@tazovsky.yanao.ru</a:t>
            </a:r>
            <a:endParaRPr lang="ru-RU" sz="2800" b="1" dirty="0">
              <a:latin typeface="Gabriola" panose="04040605051002020D02" pitchFamily="82" charset="0"/>
            </a:endParaRPr>
          </a:p>
          <a:p>
            <a:pPr algn="ctr"/>
            <a:r>
              <a:rPr lang="ru-RU" sz="2800" b="1" dirty="0">
                <a:latin typeface="Gabriola" panose="04040605051002020D02" pitchFamily="82" charset="0"/>
              </a:rPr>
              <a:t>http://taz-oenenok.ru/</a:t>
            </a:r>
          </a:p>
          <a:p>
            <a:pPr algn="ctr"/>
            <a:endParaRPr lang="ru-RU" dirty="0">
              <a:latin typeface="Gabriola" panose="04040605051002020D02" pitchFamily="82" charset="0"/>
            </a:endParaRPr>
          </a:p>
          <a:p>
            <a:pPr algn="ctr"/>
            <a:r>
              <a:rPr lang="ru-RU" sz="2800" dirty="0">
                <a:latin typeface="Gabriola" panose="04040605051002020D02" pitchFamily="82" charset="0"/>
              </a:rPr>
              <a:t>Административно-управленческий персонал</a:t>
            </a:r>
          </a:p>
          <a:p>
            <a:pPr algn="ctr"/>
            <a:endParaRPr lang="ru-RU" sz="2800" dirty="0">
              <a:latin typeface="Gabriola" panose="04040605051002020D02" pitchFamily="82" charset="0"/>
            </a:endParaRPr>
          </a:p>
          <a:p>
            <a:pPr algn="ctr"/>
            <a:r>
              <a:rPr lang="ru-RU" sz="2800" dirty="0">
                <a:latin typeface="Gabriola" panose="04040605051002020D02" pitchFamily="82" charset="0"/>
              </a:rPr>
              <a:t>Зимина Елена Федоровна –</a:t>
            </a:r>
          </a:p>
          <a:p>
            <a:pPr algn="ctr"/>
            <a:r>
              <a:rPr lang="ru-RU" sz="2800" dirty="0">
                <a:latin typeface="Gabriola" panose="04040605051002020D02" pitchFamily="82" charset="0"/>
              </a:rPr>
              <a:t>Заведующий детского сада «Оленёнок»</a:t>
            </a:r>
          </a:p>
          <a:p>
            <a:pPr algn="ctr"/>
            <a:endParaRPr lang="ru-RU" sz="2800" dirty="0">
              <a:latin typeface="Gabriola" panose="04040605051002020D02" pitchFamily="82" charset="0"/>
            </a:endParaRPr>
          </a:p>
          <a:p>
            <a:pPr algn="ctr"/>
            <a:r>
              <a:rPr lang="ru-RU" sz="2800" dirty="0" err="1">
                <a:latin typeface="Gabriola" panose="04040605051002020D02" pitchFamily="82" charset="0"/>
              </a:rPr>
              <a:t>Турченко</a:t>
            </a:r>
            <a:r>
              <a:rPr lang="ru-RU" sz="2800" dirty="0">
                <a:latin typeface="Gabriola" panose="04040605051002020D02" pitchFamily="82" charset="0"/>
              </a:rPr>
              <a:t> Елена Александровна –</a:t>
            </a:r>
          </a:p>
          <a:p>
            <a:pPr algn="ctr"/>
            <a:r>
              <a:rPr lang="ru-RU" sz="2800" dirty="0">
                <a:latin typeface="Gabriola" panose="04040605051002020D02" pitchFamily="82" charset="0"/>
              </a:rPr>
              <a:t>Заместитель заведующего по ВМР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2182200" y="-2262544"/>
            <a:ext cx="16556397" cy="10593975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-33494" y="0"/>
            <a:ext cx="12258989" cy="169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5400" b="1" u="sng" dirty="0">
                <a:latin typeface="Gabriola" panose="04040605051002020D02" pitchFamily="82" charset="0"/>
                <a:cs typeface="Arial" panose="020B0604020202020204" pitchFamily="34" charset="0"/>
              </a:rPr>
              <a:t>В группе работают:</a:t>
            </a:r>
          </a:p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9" name="Текст. поле 8"/>
          <p:cNvSpPr txBox="1"/>
          <p:nvPr/>
        </p:nvSpPr>
        <p:spPr>
          <a:xfrm>
            <a:off x="3068525" y="1122363"/>
            <a:ext cx="9123475" cy="1471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b="1" dirty="0">
                <a:latin typeface="Gabriola" panose="04040605051002020D02" pitchFamily="82" charset="0"/>
              </a:rPr>
              <a:t>1. </a:t>
            </a:r>
            <a:r>
              <a:rPr lang="en-US" altLang="ko-KR" sz="3600" b="1" dirty="0">
                <a:latin typeface="Gabriola" panose="04040605051002020D02" pitchFamily="82" charset="0"/>
              </a:rPr>
              <a:t>C</a:t>
            </a:r>
            <a:r>
              <a:rPr lang="ru-RU" altLang="ko-KR" sz="3600" b="1" dirty="0">
                <a:latin typeface="Gabriola" panose="04040605051002020D02" pitchFamily="82" charset="0"/>
              </a:rPr>
              <a:t>алиндер Валерия Васильевна</a:t>
            </a:r>
          </a:p>
          <a:p>
            <a:pPr algn="ctr"/>
            <a:r>
              <a:rPr lang="ru-RU" altLang="ko-KR" sz="2800" b="0" dirty="0">
                <a:latin typeface="Gabriola" panose="04040605051002020D02" pitchFamily="82" charset="0"/>
              </a:rPr>
              <a:t>    Воспитатель</a:t>
            </a:r>
          </a:p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</p:txBody>
      </p:sp>
      <p:sp>
        <p:nvSpPr>
          <p:cNvPr id="10" name="Текст. поле 9"/>
          <p:cNvSpPr txBox="1"/>
          <p:nvPr/>
        </p:nvSpPr>
        <p:spPr>
          <a:xfrm>
            <a:off x="127356" y="2835868"/>
            <a:ext cx="6875958" cy="1708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b="1" dirty="0">
                <a:latin typeface="Gabriola" panose="04040605051002020D02" pitchFamily="82" charset="0"/>
              </a:rPr>
              <a:t>2</a:t>
            </a:r>
            <a:r>
              <a:rPr lang="ru-RU" altLang="ko-KR" sz="3600" dirty="0">
                <a:latin typeface="Gabriola" panose="04040605051002020D02" pitchFamily="82" charset="0"/>
              </a:rPr>
              <a:t>.</a:t>
            </a:r>
            <a:r>
              <a:rPr lang="ru-RU" altLang="ko-KR" sz="3600" b="1" dirty="0">
                <a:latin typeface="Gabriola" panose="04040605051002020D02" pitchFamily="82" charset="0"/>
              </a:rPr>
              <a:t>Васильева Анна</a:t>
            </a:r>
            <a:r>
              <a:rPr lang="ru-RU" altLang="ko-KR" sz="3600" dirty="0">
                <a:latin typeface="Gabriola" panose="04040605051002020D02" pitchFamily="82" charset="0"/>
              </a:rPr>
              <a:t> </a:t>
            </a:r>
            <a:r>
              <a:rPr lang="ru-RU" altLang="ko-KR" sz="3600" b="1" dirty="0">
                <a:latin typeface="Gabriola" panose="04040605051002020D02" pitchFamily="82" charset="0"/>
              </a:rPr>
              <a:t>Александровна</a:t>
            </a:r>
          </a:p>
          <a:p>
            <a:pPr algn="ctr"/>
            <a:r>
              <a:rPr lang="ru-RU" altLang="ko-KR" sz="2800" dirty="0">
                <a:latin typeface="Gabriola" panose="04040605051002020D02" pitchFamily="82" charset="0"/>
              </a:rPr>
              <a:t>Воспитатель</a:t>
            </a:r>
            <a:r>
              <a:rPr lang="ru-RU" altLang="ko-KR" sz="3600" dirty="0">
                <a:latin typeface="Gabriola" panose="04040605051002020D02" pitchFamily="82" charset="0"/>
              </a:rPr>
              <a:t> </a:t>
            </a:r>
            <a:endParaRPr lang="en-US" altLang="ko-KR" sz="3600" dirty="0">
              <a:latin typeface="Gabriola" panose="04040605051002020D02" pitchFamily="82" charset="0"/>
            </a:endParaRPr>
          </a:p>
          <a:p>
            <a:pPr algn="ctr"/>
            <a:endParaRPr lang="en-US" altLang="ko-KR" sz="3600" dirty="0">
              <a:latin typeface="Gabriola" panose="04040605051002020D02" pitchFamily="82" charset="0"/>
            </a:endParaRPr>
          </a:p>
        </p:txBody>
      </p:sp>
      <p:sp>
        <p:nvSpPr>
          <p:cNvPr id="11" name="Текст. поле 10"/>
          <p:cNvSpPr txBox="1"/>
          <p:nvPr/>
        </p:nvSpPr>
        <p:spPr>
          <a:xfrm>
            <a:off x="5267634" y="4003199"/>
            <a:ext cx="6206913" cy="1044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latin typeface="Gabriola" panose="04040605051002020D02" pitchFamily="82" charset="0"/>
              </a:rPr>
              <a:t>3.</a:t>
            </a:r>
            <a:r>
              <a:rPr lang="ru-RU" altLang="ko-KR" sz="3600" b="1" dirty="0">
                <a:latin typeface="Gabriola" panose="04040605051002020D02" pitchFamily="82" charset="0"/>
              </a:rPr>
              <a:t> Пяк Ирина Савоненечевна</a:t>
            </a:r>
          </a:p>
          <a:p>
            <a:pPr algn="ctr"/>
            <a:r>
              <a:rPr lang="ru-RU" altLang="ko-KR" sz="2800" dirty="0">
                <a:latin typeface="Gabriola" panose="04040605051002020D02" pitchFamily="82" charset="0"/>
              </a:rPr>
              <a:t>Младший воспитатель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2182198" y="-2051481"/>
            <a:ext cx="16556397" cy="10593975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-33494" y="0"/>
            <a:ext cx="12258989" cy="169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9" name="Текст. поле 8"/>
          <p:cNvSpPr txBox="1"/>
          <p:nvPr/>
        </p:nvSpPr>
        <p:spPr>
          <a:xfrm>
            <a:off x="3068525" y="1122363"/>
            <a:ext cx="912347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</p:txBody>
      </p:sp>
      <p:sp>
        <p:nvSpPr>
          <p:cNvPr id="10" name="Текст. поле 9"/>
          <p:cNvSpPr txBox="1"/>
          <p:nvPr/>
        </p:nvSpPr>
        <p:spPr>
          <a:xfrm>
            <a:off x="127356" y="2835868"/>
            <a:ext cx="6875958" cy="115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dirty="0">
                <a:latin typeface="Gabriola" panose="04040605051002020D02" pitchFamily="82" charset="0"/>
              </a:rPr>
              <a:t> </a:t>
            </a:r>
            <a:endParaRPr lang="en-US" altLang="ko-KR" sz="3600" dirty="0">
              <a:latin typeface="Gabriola" panose="04040605051002020D02" pitchFamily="82" charset="0"/>
            </a:endParaRPr>
          </a:p>
          <a:p>
            <a:pPr algn="ctr"/>
            <a:endParaRPr lang="en-US" altLang="ko-KR" sz="3600" dirty="0">
              <a:latin typeface="Gabriola" panose="04040605051002020D02" pitchFamily="82" charset="0"/>
            </a:endParaRPr>
          </a:p>
        </p:txBody>
      </p:sp>
      <p:pic>
        <p:nvPicPr>
          <p:cNvPr id="12" name="Picture 2" descr="C:\Users\6DB9~1\AppData\Local\Temp\Rar$DRa12448.4846\стиль морошка\Эмблема.png"/>
          <p:cNvPicPr>
            <a:picLocks noChangeAspect="1" noChangeArrowheads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 bwMode="auto">
          <a:xfrm>
            <a:off x="10949693" y="-173040"/>
            <a:ext cx="2685169" cy="377507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Текст. поле 12"/>
          <p:cNvSpPr txBox="1"/>
          <p:nvPr/>
        </p:nvSpPr>
        <p:spPr>
          <a:xfrm>
            <a:off x="5512855" y="288425"/>
            <a:ext cx="6017923" cy="2786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Gabriola" panose="04040605051002020D02" pitchFamily="82" charset="0"/>
              </a:rPr>
              <a:t>Первая ранняя группа </a:t>
            </a:r>
          </a:p>
          <a:p>
            <a:pPr algn="ctr"/>
            <a:r>
              <a:rPr lang="ru-RU" sz="6000" b="1" dirty="0">
                <a:latin typeface="Gabriola" panose="04040605051002020D02" pitchFamily="82" charset="0"/>
              </a:rPr>
              <a:t>«Сказка»</a:t>
            </a:r>
          </a:p>
          <a:p>
            <a:pPr algn="ctr"/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15" name="Текст. поле 14"/>
          <p:cNvSpPr txBox="1"/>
          <p:nvPr/>
        </p:nvSpPr>
        <p:spPr>
          <a:xfrm>
            <a:off x="5579844" y="2316163"/>
            <a:ext cx="5545799" cy="407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Gabriola" panose="04040605051002020D02" pitchFamily="82" charset="0"/>
              </a:rPr>
              <a:t>Девиз группы:</a:t>
            </a:r>
          </a:p>
          <a:p>
            <a:r>
              <a:rPr lang="ru-RU" sz="4400" i="1" dirty="0">
                <a:latin typeface="Gabriola" panose="04040605051002020D02" pitchFamily="82" charset="0"/>
              </a:rPr>
              <a:t>Дружно сказочки читаем,</a:t>
            </a:r>
          </a:p>
          <a:p>
            <a:r>
              <a:rPr lang="ru-RU" sz="4400" i="1" dirty="0">
                <a:latin typeface="Gabriola" panose="04040605051002020D02" pitchFamily="82" charset="0"/>
              </a:rPr>
              <a:t>И считаем и поем.</a:t>
            </a:r>
          </a:p>
          <a:p>
            <a:r>
              <a:rPr lang="ru-RU" sz="4400" i="1" dirty="0">
                <a:latin typeface="Gabriola" panose="04040605051002020D02" pitchFamily="82" charset="0"/>
              </a:rPr>
              <a:t>Вместе нам совсем не скучно-</a:t>
            </a:r>
          </a:p>
          <a:p>
            <a:r>
              <a:rPr lang="ru-RU" sz="4400" i="1" dirty="0">
                <a:latin typeface="Gabriola" panose="04040605051002020D02" pitchFamily="82" charset="0"/>
              </a:rPr>
              <a:t>В группе " Сказка" мы живем!</a:t>
            </a:r>
          </a:p>
          <a:p>
            <a:endParaRPr lang="ru-RU" sz="4400" i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2092879" y="-1951925"/>
            <a:ext cx="15946672" cy="10494419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-33494" y="0"/>
            <a:ext cx="12258989" cy="169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9" name="Текст. поле 8"/>
          <p:cNvSpPr txBox="1"/>
          <p:nvPr/>
        </p:nvSpPr>
        <p:spPr>
          <a:xfrm>
            <a:off x="3068525" y="1122363"/>
            <a:ext cx="912347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</p:txBody>
      </p:sp>
      <p:sp>
        <p:nvSpPr>
          <p:cNvPr id="10" name="Текст. поле 9"/>
          <p:cNvSpPr txBox="1"/>
          <p:nvPr/>
        </p:nvSpPr>
        <p:spPr>
          <a:xfrm>
            <a:off x="127356" y="2835868"/>
            <a:ext cx="6875958" cy="115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dirty="0">
                <a:latin typeface="Gabriola" panose="04040605051002020D02" pitchFamily="82" charset="0"/>
              </a:rPr>
              <a:t> </a:t>
            </a:r>
            <a:endParaRPr lang="en-US" altLang="ko-KR" sz="3600" dirty="0">
              <a:latin typeface="Gabriola" panose="04040605051002020D02" pitchFamily="82" charset="0"/>
            </a:endParaRPr>
          </a:p>
          <a:p>
            <a:pPr algn="ctr"/>
            <a:endParaRPr lang="en-US" altLang="ko-KR" sz="3600" dirty="0">
              <a:latin typeface="Gabriola" panose="04040605051002020D02" pitchFamily="82" charset="0"/>
            </a:endParaRPr>
          </a:p>
        </p:txBody>
      </p:sp>
      <p:sp>
        <p:nvSpPr>
          <p:cNvPr id="13" name="Текст. поле 12"/>
          <p:cNvSpPr txBox="1"/>
          <p:nvPr/>
        </p:nvSpPr>
        <p:spPr>
          <a:xfrm>
            <a:off x="5512855" y="288425"/>
            <a:ext cx="6017923" cy="187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latin typeface="Gabriola" panose="04040605051002020D02" pitchFamily="82" charset="0"/>
            </a:endParaRPr>
          </a:p>
          <a:p>
            <a:pPr algn="ctr"/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15" name="Текст. поле 14"/>
          <p:cNvSpPr txBox="1"/>
          <p:nvPr/>
        </p:nvSpPr>
        <p:spPr>
          <a:xfrm>
            <a:off x="5579844" y="2316163"/>
            <a:ext cx="5545799" cy="139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i="1" dirty="0">
              <a:latin typeface="Gabriola" panose="04040605051002020D02" pitchFamily="82" charset="0"/>
            </a:endParaRPr>
          </a:p>
          <a:p>
            <a:endParaRPr lang="ru-RU" sz="4400" i="1" dirty="0">
              <a:latin typeface="Gabriola" panose="04040605051002020D02" pitchFamily="82" charset="0"/>
            </a:endParaRPr>
          </a:p>
        </p:txBody>
      </p:sp>
      <p:sp>
        <p:nvSpPr>
          <p:cNvPr id="16" name="Текст. поле 15"/>
          <p:cNvSpPr txBox="1"/>
          <p:nvPr/>
        </p:nvSpPr>
        <p:spPr>
          <a:xfrm>
            <a:off x="1918119" y="299590"/>
            <a:ext cx="8199455" cy="6405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400" b="1" dirty="0">
                <a:latin typeface="Gabriola" panose="04040605051002020D02" pitchFamily="82" charset="0"/>
              </a:rPr>
              <a:t>Приоритетные направления работы</a:t>
            </a:r>
          </a:p>
          <a:p>
            <a:pPr algn="ctr"/>
            <a:endParaRPr lang="ru-RU" altLang="ko-KR" sz="2000" dirty="0">
              <a:latin typeface="Gabriola" panose="04040605051002020D02" pitchFamily="82" charset="0"/>
            </a:endParaRPr>
          </a:p>
          <a:p>
            <a:pPr algn="ctr">
              <a:buFont typeface="Wingdings" pitchFamily="2" charset="0"/>
              <a:buChar char="ü"/>
            </a:pPr>
            <a:r>
              <a:rPr lang="ru-RU" altLang="ko-KR" sz="3200" dirty="0">
                <a:latin typeface="Gabriola" panose="04040605051002020D02" pitchFamily="82" charset="0"/>
              </a:rPr>
              <a:t>Сохранение и укрепление здоровья детей</a:t>
            </a:r>
          </a:p>
          <a:p>
            <a:pPr algn="ctr">
              <a:buFont typeface="Wingdings" pitchFamily="2" charset="0"/>
              <a:buChar char="ü"/>
            </a:pPr>
            <a:r>
              <a:rPr lang="ru-RU" altLang="ko-KR" sz="3200" dirty="0">
                <a:latin typeface="Gabriola" panose="04040605051002020D02" pitchFamily="82" charset="0"/>
              </a:rPr>
              <a:t>физическое и психологическое </a:t>
            </a:r>
            <a:r>
              <a:rPr lang="ru-RU" altLang="ko-KR" sz="3200" dirty="0" err="1">
                <a:latin typeface="Gabriola" panose="04040605051002020D02" pitchFamily="82" charset="0"/>
              </a:rPr>
              <a:t>здоровьесбережение</a:t>
            </a:r>
            <a:r>
              <a:rPr lang="ru-RU" altLang="ko-KR" sz="3200" dirty="0">
                <a:latin typeface="Gabriola" panose="04040605051002020D02" pitchFamily="82" charset="0"/>
              </a:rPr>
              <a:t> детей</a:t>
            </a:r>
          </a:p>
          <a:p>
            <a:pPr algn="ctr">
              <a:buFont typeface="Wingdings" pitchFamily="2" charset="0"/>
              <a:buChar char="ü"/>
            </a:pPr>
            <a:r>
              <a:rPr lang="ru-RU" altLang="ko-KR" sz="3200" dirty="0">
                <a:latin typeface="Gabriola" panose="04040605051002020D02" pitchFamily="82" charset="0"/>
              </a:rPr>
              <a:t>формирование навыков здорового образа жизни</a:t>
            </a:r>
          </a:p>
          <a:p>
            <a:pPr algn="ctr">
              <a:buFont typeface="Wingdings" pitchFamily="2" charset="0"/>
              <a:buChar char="ü"/>
            </a:pPr>
            <a:r>
              <a:rPr lang="ru-RU" altLang="ko-KR" sz="3200" dirty="0">
                <a:latin typeface="Gabriola" panose="04040605051002020D02" pitchFamily="82" charset="0"/>
              </a:rPr>
              <a:t>обеспечение условий безопасности</a:t>
            </a:r>
          </a:p>
          <a:p>
            <a:pPr algn="ctr"/>
            <a:r>
              <a:rPr lang="ru-RU" altLang="ko-KR" sz="3200" dirty="0">
                <a:latin typeface="Gabriola" panose="04040605051002020D02" pitchFamily="82" charset="0"/>
              </a:rPr>
              <a:t>жизнедеятельности детей в ДОУ</a:t>
            </a:r>
          </a:p>
          <a:p>
            <a:pPr algn="ctr">
              <a:buFont typeface="Wingdings" pitchFamily="2" charset="0"/>
              <a:buChar char="ü"/>
            </a:pPr>
            <a:r>
              <a:rPr lang="ru-RU" altLang="ko-KR" sz="3200" dirty="0">
                <a:latin typeface="Gabriola" panose="04040605051002020D02" pitchFamily="82" charset="0"/>
              </a:rPr>
              <a:t>формирование у воспитанников эмоционально-</a:t>
            </a:r>
          </a:p>
          <a:p>
            <a:pPr algn="ctr"/>
            <a:r>
              <a:rPr lang="ru-RU" altLang="ko-KR" sz="3200" dirty="0">
                <a:latin typeface="Gabriola" panose="04040605051002020D02" pitchFamily="82" charset="0"/>
              </a:rPr>
              <a:t>волевых качеств и общечеловеческих ценностей</a:t>
            </a:r>
          </a:p>
          <a:p>
            <a:pPr algn="ctr">
              <a:buFont typeface="Wingdings" pitchFamily="2" charset="0"/>
              <a:buChar char="ü"/>
            </a:pPr>
            <a:r>
              <a:rPr lang="ru-RU" altLang="ko-KR" sz="3200" dirty="0">
                <a:latin typeface="Gabriola" panose="04040605051002020D02" pitchFamily="82" charset="0"/>
              </a:rPr>
              <a:t>взаимодействие с семьями детей на правах партнерства</a:t>
            </a:r>
          </a:p>
          <a:p>
            <a:pPr algn="ctr">
              <a:buFont typeface="Wingdings" pitchFamily="2" charset="0"/>
              <a:buChar char="ü"/>
            </a:pPr>
            <a:r>
              <a:rPr lang="ru-RU" altLang="ko-KR" sz="3200" dirty="0" err="1">
                <a:latin typeface="Gabriola" panose="04040605051002020D02" pitchFamily="82" charset="0"/>
              </a:rPr>
              <a:t>гуманизация</a:t>
            </a:r>
            <a:r>
              <a:rPr lang="ru-RU" altLang="ko-KR" sz="3200" dirty="0">
                <a:latin typeface="Gabriola" panose="04040605051002020D02" pitchFamily="82" charset="0"/>
              </a:rPr>
              <a:t> целей и принципов образовательной</a:t>
            </a:r>
          </a:p>
          <a:p>
            <a:pPr algn="ctr"/>
            <a:r>
              <a:rPr lang="ru-RU" altLang="ko-KR" sz="3200" dirty="0">
                <a:latin typeface="Gabriola" panose="04040605051002020D02" pitchFamily="82" charset="0"/>
              </a:rPr>
              <a:t>работы с детьми</a:t>
            </a:r>
            <a:endParaRPr lang="ko-KR" altLang="en-US" sz="3200" dirty="0">
              <a:latin typeface="Gabriola" panose="04040605051002020D02" pitchFamily="82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1877336" y="-2030079"/>
            <a:ext cx="15946672" cy="10494419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-33494" y="0"/>
            <a:ext cx="12258989" cy="169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9" name="Текст. поле 8"/>
          <p:cNvSpPr txBox="1"/>
          <p:nvPr/>
        </p:nvSpPr>
        <p:spPr>
          <a:xfrm>
            <a:off x="3068525" y="1122363"/>
            <a:ext cx="912347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</p:txBody>
      </p:sp>
      <p:sp>
        <p:nvSpPr>
          <p:cNvPr id="10" name="Текст. поле 9"/>
          <p:cNvSpPr txBox="1"/>
          <p:nvPr/>
        </p:nvSpPr>
        <p:spPr>
          <a:xfrm>
            <a:off x="127356" y="2835868"/>
            <a:ext cx="6875958" cy="115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dirty="0">
                <a:latin typeface="Gabriola" panose="04040605051002020D02" pitchFamily="82" charset="0"/>
              </a:rPr>
              <a:t> </a:t>
            </a:r>
            <a:endParaRPr lang="en-US" altLang="ko-KR" sz="3600" dirty="0">
              <a:latin typeface="Gabriola" panose="04040605051002020D02" pitchFamily="82" charset="0"/>
            </a:endParaRPr>
          </a:p>
          <a:p>
            <a:pPr algn="ctr"/>
            <a:endParaRPr lang="en-US" altLang="ko-KR" sz="3600" dirty="0">
              <a:latin typeface="Gabriola" panose="04040605051002020D02" pitchFamily="82" charset="0"/>
            </a:endParaRPr>
          </a:p>
        </p:txBody>
      </p:sp>
      <p:sp>
        <p:nvSpPr>
          <p:cNvPr id="13" name="Текст. поле 12"/>
          <p:cNvSpPr txBox="1"/>
          <p:nvPr/>
        </p:nvSpPr>
        <p:spPr>
          <a:xfrm>
            <a:off x="5512855" y="288425"/>
            <a:ext cx="6017923" cy="187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latin typeface="Gabriola" panose="04040605051002020D02" pitchFamily="82" charset="0"/>
            </a:endParaRPr>
          </a:p>
          <a:p>
            <a:pPr algn="ctr"/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15" name="Текст. поле 14"/>
          <p:cNvSpPr txBox="1"/>
          <p:nvPr/>
        </p:nvSpPr>
        <p:spPr>
          <a:xfrm>
            <a:off x="5579844" y="2316163"/>
            <a:ext cx="5545799" cy="139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i="1" dirty="0">
              <a:latin typeface="Gabriola" panose="04040605051002020D02" pitchFamily="82" charset="0"/>
            </a:endParaRPr>
          </a:p>
          <a:p>
            <a:endParaRPr lang="ru-RU" sz="4400" i="1" dirty="0">
              <a:latin typeface="Gabriola" panose="04040605051002020D02" pitchFamily="82" charset="0"/>
            </a:endParaRPr>
          </a:p>
        </p:txBody>
      </p:sp>
      <p:sp>
        <p:nvSpPr>
          <p:cNvPr id="16" name="Текст. поле 15"/>
          <p:cNvSpPr txBox="1"/>
          <p:nvPr/>
        </p:nvSpPr>
        <p:spPr>
          <a:xfrm>
            <a:off x="1918119" y="299590"/>
            <a:ext cx="8199455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</a:endParaRPr>
          </a:p>
        </p:txBody>
      </p:sp>
      <p:sp>
        <p:nvSpPr>
          <p:cNvPr id="17" name="Текст. поле 16"/>
          <p:cNvSpPr txBox="1"/>
          <p:nvPr/>
        </p:nvSpPr>
        <p:spPr>
          <a:xfrm>
            <a:off x="2163745" y="369644"/>
            <a:ext cx="8199455" cy="1349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dirty="0">
                <a:latin typeface="Gabriola" panose="04040605051002020D02" pitchFamily="82" charset="0"/>
              </a:rPr>
              <a:t>В нашей первой ранней группе</a:t>
            </a:r>
          </a:p>
          <a:p>
            <a:pPr algn="ctr"/>
            <a:r>
              <a:rPr lang="ru-RU" altLang="ko-KR" sz="2800" dirty="0">
                <a:latin typeface="Gabriola" panose="04040605051002020D02" pitchFamily="82" charset="0"/>
              </a:rPr>
              <a:t>7 сказочных ребятишек.</a:t>
            </a:r>
          </a:p>
          <a:p>
            <a:pPr algn="ctr"/>
            <a:r>
              <a:rPr lang="ru-RU" altLang="ko-KR" sz="2800" dirty="0">
                <a:latin typeface="Gabriola" panose="04040605051002020D02" pitchFamily="82" charset="0"/>
              </a:rPr>
              <a:t>  </a:t>
            </a: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330853" y="1702343"/>
            <a:ext cx="2387600" cy="2794591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3243413" y="1165786"/>
            <a:ext cx="2129811" cy="2479585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5953048" y="1406410"/>
            <a:ext cx="1994762" cy="2050418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52745" y="1420999"/>
            <a:ext cx="2794591" cy="2226002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57004" y="3713361"/>
            <a:ext cx="3495740" cy="26886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2075840" y="-1951925"/>
            <a:ext cx="15946672" cy="10494419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-33494" y="0"/>
            <a:ext cx="12258989" cy="169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9" name="Текст. поле 8"/>
          <p:cNvSpPr txBox="1"/>
          <p:nvPr/>
        </p:nvSpPr>
        <p:spPr>
          <a:xfrm>
            <a:off x="3068525" y="1122363"/>
            <a:ext cx="912347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</p:txBody>
      </p:sp>
      <p:sp>
        <p:nvSpPr>
          <p:cNvPr id="10" name="Текст. поле 9"/>
          <p:cNvSpPr txBox="1"/>
          <p:nvPr/>
        </p:nvSpPr>
        <p:spPr>
          <a:xfrm>
            <a:off x="127356" y="2835868"/>
            <a:ext cx="6875958" cy="115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dirty="0">
                <a:latin typeface="Gabriola" panose="04040605051002020D02" pitchFamily="82" charset="0"/>
              </a:rPr>
              <a:t> </a:t>
            </a:r>
            <a:endParaRPr lang="en-US" altLang="ko-KR" sz="3600" dirty="0">
              <a:latin typeface="Gabriola" panose="04040605051002020D02" pitchFamily="82" charset="0"/>
            </a:endParaRPr>
          </a:p>
          <a:p>
            <a:pPr algn="ctr"/>
            <a:endParaRPr lang="en-US" altLang="ko-KR" sz="3600" dirty="0">
              <a:latin typeface="Gabriola" panose="04040605051002020D02" pitchFamily="82" charset="0"/>
            </a:endParaRPr>
          </a:p>
        </p:txBody>
      </p:sp>
      <p:sp>
        <p:nvSpPr>
          <p:cNvPr id="13" name="Текст. поле 12"/>
          <p:cNvSpPr txBox="1"/>
          <p:nvPr/>
        </p:nvSpPr>
        <p:spPr>
          <a:xfrm>
            <a:off x="5512855" y="288425"/>
            <a:ext cx="6017923" cy="187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latin typeface="Gabriola" panose="04040605051002020D02" pitchFamily="82" charset="0"/>
            </a:endParaRPr>
          </a:p>
          <a:p>
            <a:pPr algn="ctr"/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15" name="Текст. поле 14"/>
          <p:cNvSpPr txBox="1"/>
          <p:nvPr/>
        </p:nvSpPr>
        <p:spPr>
          <a:xfrm>
            <a:off x="5579844" y="2316163"/>
            <a:ext cx="5545799" cy="139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i="1" dirty="0">
              <a:latin typeface="Gabriola" panose="04040605051002020D02" pitchFamily="82" charset="0"/>
            </a:endParaRPr>
          </a:p>
          <a:p>
            <a:endParaRPr lang="ru-RU" sz="4400" i="1" dirty="0">
              <a:latin typeface="Gabriola" panose="04040605051002020D02" pitchFamily="82" charset="0"/>
            </a:endParaRPr>
          </a:p>
        </p:txBody>
      </p:sp>
      <p:sp>
        <p:nvSpPr>
          <p:cNvPr id="16" name="Текст. поле 15"/>
          <p:cNvSpPr txBox="1"/>
          <p:nvPr/>
        </p:nvSpPr>
        <p:spPr>
          <a:xfrm>
            <a:off x="435769" y="299590"/>
            <a:ext cx="11360098" cy="6469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Gabriola" panose="04040605051002020D02" pitchFamily="82" charset="0"/>
              </a:rPr>
              <a:t>РППС нашей группы построена в соответствии с ФГОС.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При ее организации я учитывала то, что ведущую роль в развитии детей играет игровая деятельность. Во время игры рождается мощный познавательный мотив, который является основой учебной деятельности. Через среду у ребенка формируется зона ближайшего развития.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РППС в нашей группе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-Соответствует возрастным особенностям детей ст. д. возраста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-Содержательно-насыщена (имеются средства обучения, материалы и оборудование, ИКТ, которые позволяют обеспечить все виды детской деятельности; эмоциональное благополучие детей; 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возможность самовыражения детей.)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-Трансформируема (выступает как динамичное, подвижное, легко изменяемое пространство)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Может изменяться в зависимости от образовательной ситуации, в зависимости от интересов и возможностей детей. Изменяется за счет различного использования ширм, стульев, столов, мягких модулей, передвижной мебели и передвижных</a:t>
            </a:r>
            <a:endParaRPr lang="ko-KR" altLang="en-US" sz="28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endParaRPr lang="ko-KR" altLang="en-US" sz="28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1903576" y="-2745995"/>
            <a:ext cx="15946672" cy="10494419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-33494" y="0"/>
            <a:ext cx="12258989" cy="169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9" name="Текст. поле 8"/>
          <p:cNvSpPr txBox="1"/>
          <p:nvPr/>
        </p:nvSpPr>
        <p:spPr>
          <a:xfrm>
            <a:off x="3068525" y="1122363"/>
            <a:ext cx="912347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</p:txBody>
      </p:sp>
      <p:sp>
        <p:nvSpPr>
          <p:cNvPr id="10" name="Текст. поле 9"/>
          <p:cNvSpPr txBox="1"/>
          <p:nvPr/>
        </p:nvSpPr>
        <p:spPr>
          <a:xfrm>
            <a:off x="127356" y="2835868"/>
            <a:ext cx="6875958" cy="115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dirty="0">
                <a:latin typeface="Gabriola" panose="04040605051002020D02" pitchFamily="82" charset="0"/>
              </a:rPr>
              <a:t> </a:t>
            </a:r>
            <a:endParaRPr lang="en-US" altLang="ko-KR" sz="3600" dirty="0">
              <a:latin typeface="Gabriola" panose="04040605051002020D02" pitchFamily="82" charset="0"/>
            </a:endParaRPr>
          </a:p>
          <a:p>
            <a:pPr algn="ctr"/>
            <a:endParaRPr lang="en-US" altLang="ko-KR" sz="3600" dirty="0">
              <a:latin typeface="Gabriola" panose="04040605051002020D02" pitchFamily="82" charset="0"/>
            </a:endParaRPr>
          </a:p>
        </p:txBody>
      </p:sp>
      <p:sp>
        <p:nvSpPr>
          <p:cNvPr id="13" name="Текст. поле 12"/>
          <p:cNvSpPr txBox="1"/>
          <p:nvPr/>
        </p:nvSpPr>
        <p:spPr>
          <a:xfrm>
            <a:off x="5512855" y="288425"/>
            <a:ext cx="6017923" cy="187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latin typeface="Gabriola" panose="04040605051002020D02" pitchFamily="82" charset="0"/>
            </a:endParaRPr>
          </a:p>
          <a:p>
            <a:pPr algn="ctr"/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15" name="Текст. поле 14"/>
          <p:cNvSpPr txBox="1"/>
          <p:nvPr/>
        </p:nvSpPr>
        <p:spPr>
          <a:xfrm>
            <a:off x="5579844" y="2316163"/>
            <a:ext cx="5545799" cy="139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i="1" dirty="0">
              <a:latin typeface="Gabriola" panose="04040605051002020D02" pitchFamily="82" charset="0"/>
            </a:endParaRPr>
          </a:p>
          <a:p>
            <a:endParaRPr lang="ru-RU" sz="4400" i="1" dirty="0">
              <a:latin typeface="Gabriola" panose="04040605051002020D02" pitchFamily="82" charset="0"/>
            </a:endParaRPr>
          </a:p>
        </p:txBody>
      </p:sp>
      <p:sp>
        <p:nvSpPr>
          <p:cNvPr id="16" name="Текст. поле 15"/>
          <p:cNvSpPr txBox="1"/>
          <p:nvPr/>
        </p:nvSpPr>
        <p:spPr>
          <a:xfrm>
            <a:off x="5036167" y="299590"/>
            <a:ext cx="189520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28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endParaRPr lang="ko-KR" altLang="en-US" sz="28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9760" y="134903"/>
            <a:ext cx="18215982" cy="614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дня в детском саду</a:t>
            </a:r>
          </a:p>
          <a:p>
            <a:pPr marL="0" marR="0" indent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группе раннего возраста (от 1,5 года до 2 лет)</a:t>
            </a:r>
          </a:p>
          <a:p>
            <a:pPr marL="0" marR="0" indent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Холодный период (сентябрь – май)</a:t>
            </a:r>
          </a:p>
        </p:txBody>
      </p:sp>
      <p:graphicFrame>
        <p:nvGraphicFramePr>
          <p:cNvPr id="18" name="Таблица 17"/>
          <p:cNvGraphicFramePr/>
          <p:nvPr/>
        </p:nvGraphicFramePr>
        <p:xfrm>
          <a:off x="1772005" y="221501"/>
          <a:ext cx="8522095" cy="6073134"/>
        </p:xfrm>
        <a:graphic>
          <a:graphicData uri="http://schemas.openxmlformats.org/drawingml/2006/table">
            <a:tbl>
              <a:tblPr firstRow="1" firstCol="1" bandRow="1"/>
              <a:tblGrid>
                <a:gridCol w="705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71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Утренний прием, осмотр, игры 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7.30 – 8.00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 гимнастика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8.00 – 8.10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завтраку, завтрак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8.10 - 8.40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Игры, подготовка к образовательной деятельности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8.40 - 9.00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деятельность, развивающие подгрупповые образовательные ситуации на игровой основе (НОД)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 – 9.17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 деятельность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9.17 - 9.50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Второй завтрак (фрукт, сок)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9.50 - 10.10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прогулке, прогулка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10.10 - 11.20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0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Возвращение с прогулки, игры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11.20 – 11.40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80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обеду, обед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11.40 – 12.10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80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ко сну</a:t>
                      </a:r>
                      <a:r>
                        <a:rPr lang="ru-RU" sz="1400" b="1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дневной сон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12.10 – 15.30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80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Постепенный подъем, воздушные процедуры, игровой массаж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15.30 – 16.00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80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Полдник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16.00 – 16.30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80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Игры, досуг, самостоятельная деятельность детей по интересам. Совместная деятельность педагога с детьми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16.30 - 17.30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Ужин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17.30 - 18.00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080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Игры, досуги, подготовка к прогулке, прогулка, уход домой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latin typeface="PT Astra Serif" panose="020A0603040505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18.00 – 19.30</a:t>
                      </a:r>
                    </a:p>
                  </a:txBody>
                  <a:tcPr marL="68580" marR="6858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lnTlToBr w="6350">
                      <a:noFill/>
                    </a:lnTlToBr>
                    <a:lnBlToTr w="635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1903576" y="-2745995"/>
            <a:ext cx="15946672" cy="10494419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 flipH="1">
            <a:off x="3068525" y="0"/>
            <a:ext cx="6875959" cy="104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ko-KR" altLang="en-US" sz="32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-33494" y="0"/>
            <a:ext cx="12258989" cy="169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algn="ctr"/>
            <a:endParaRPr lang="ru-RU" altLang="ko-KR" sz="5400" b="1" u="sng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9" name="Текст. поле 8"/>
          <p:cNvSpPr txBox="1"/>
          <p:nvPr/>
        </p:nvSpPr>
        <p:spPr>
          <a:xfrm>
            <a:off x="3068525" y="1122363"/>
            <a:ext cx="912347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  <a:p>
            <a:pPr algn="ctr"/>
            <a:endParaRPr lang="ru-RU" altLang="ko-KR" sz="2800" b="0" dirty="0">
              <a:latin typeface="Gabriola" panose="04040605051002020D02" pitchFamily="82" charset="0"/>
            </a:endParaRPr>
          </a:p>
        </p:txBody>
      </p:sp>
      <p:sp>
        <p:nvSpPr>
          <p:cNvPr id="10" name="Текст. поле 9"/>
          <p:cNvSpPr txBox="1"/>
          <p:nvPr/>
        </p:nvSpPr>
        <p:spPr>
          <a:xfrm>
            <a:off x="127356" y="2835868"/>
            <a:ext cx="6875958" cy="115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dirty="0">
                <a:latin typeface="Gabriola" panose="04040605051002020D02" pitchFamily="82" charset="0"/>
              </a:rPr>
              <a:t> </a:t>
            </a:r>
            <a:endParaRPr lang="en-US" altLang="ko-KR" sz="3600" dirty="0">
              <a:latin typeface="Gabriola" panose="04040605051002020D02" pitchFamily="82" charset="0"/>
            </a:endParaRPr>
          </a:p>
          <a:p>
            <a:pPr algn="ctr"/>
            <a:endParaRPr lang="en-US" altLang="ko-KR" sz="3600" dirty="0">
              <a:latin typeface="Gabriola" panose="04040605051002020D02" pitchFamily="82" charset="0"/>
            </a:endParaRPr>
          </a:p>
        </p:txBody>
      </p:sp>
      <p:sp>
        <p:nvSpPr>
          <p:cNvPr id="13" name="Текст. поле 12"/>
          <p:cNvSpPr txBox="1"/>
          <p:nvPr/>
        </p:nvSpPr>
        <p:spPr>
          <a:xfrm>
            <a:off x="5512855" y="288425"/>
            <a:ext cx="6017923" cy="187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latin typeface="Gabriola" panose="04040605051002020D02" pitchFamily="82" charset="0"/>
            </a:endParaRPr>
          </a:p>
          <a:p>
            <a:pPr algn="ctr"/>
            <a:endParaRPr lang="ru-RU" sz="6000" b="1" dirty="0">
              <a:latin typeface="Gabriola" panose="04040605051002020D02" pitchFamily="82" charset="0"/>
            </a:endParaRPr>
          </a:p>
        </p:txBody>
      </p:sp>
      <p:sp>
        <p:nvSpPr>
          <p:cNvPr id="15" name="Текст. поле 14"/>
          <p:cNvSpPr txBox="1"/>
          <p:nvPr/>
        </p:nvSpPr>
        <p:spPr>
          <a:xfrm>
            <a:off x="5579844" y="2316163"/>
            <a:ext cx="5545799" cy="139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i="1" dirty="0">
              <a:latin typeface="Gabriola" panose="04040605051002020D02" pitchFamily="82" charset="0"/>
            </a:endParaRPr>
          </a:p>
          <a:p>
            <a:endParaRPr lang="ru-RU" sz="4400" i="1" dirty="0">
              <a:latin typeface="Gabriola" panose="04040605051002020D02" pitchFamily="82" charset="0"/>
            </a:endParaRPr>
          </a:p>
        </p:txBody>
      </p:sp>
      <p:sp>
        <p:nvSpPr>
          <p:cNvPr id="16" name="Текст. поле 15"/>
          <p:cNvSpPr txBox="1"/>
          <p:nvPr/>
        </p:nvSpPr>
        <p:spPr>
          <a:xfrm>
            <a:off x="5036167" y="299590"/>
            <a:ext cx="189520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2800" dirty="0"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endParaRPr lang="ko-KR" altLang="en-US" sz="2800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9760" y="134903"/>
            <a:ext cx="18215982" cy="614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дня в детском саду</a:t>
            </a:r>
          </a:p>
          <a:p>
            <a:pPr marL="0" marR="0" indent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группе раннего возраста (от 1,5 года до 2 лет)</a:t>
            </a:r>
          </a:p>
          <a:p>
            <a:pPr marL="0" marR="0" indent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50" b="1" i="0" u="none" strike="noStrike">
                <a:latin typeface="PT Astra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Холодный период (сентябрь – май)</a:t>
            </a:r>
          </a:p>
        </p:txBody>
      </p:sp>
      <p:pic>
        <p:nvPicPr>
          <p:cNvPr id="52" name="Изображение 3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-1890115" y="-2232447"/>
            <a:ext cx="15946672" cy="10494419"/>
          </a:xfrm>
          <a:prstGeom prst="rect">
            <a:avLst/>
          </a:prstGeom>
        </p:spPr>
      </p:pic>
      <p:sp>
        <p:nvSpPr>
          <p:cNvPr id="53" name="Текст. поле 52"/>
          <p:cNvSpPr txBox="1"/>
          <p:nvPr/>
        </p:nvSpPr>
        <p:spPr>
          <a:xfrm>
            <a:off x="1828800" y="0"/>
            <a:ext cx="8508842" cy="2074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kumimoji="0" lang="ru-RU" sz="2400" b="1" i="0" u="none" strike="noStrike" cap="none" baseline="0" dirty="0">
                <a:ln>
                  <a:noFill/>
                </a:ln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непрерывной образовательной деятельности </a:t>
            </a:r>
            <a:endParaRPr kumimoji="0" lang="ru-RU" sz="2400" b="0" i="0" u="none" strike="noStrike" cap="none" baseline="0" dirty="0">
              <a:ln>
                <a:noFill/>
              </a:ln>
              <a:solidFill>
                <a:schemeClr val="tx1"/>
              </a:solidFill>
              <a:effectLst/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kumimoji="0" lang="ru-RU" sz="2400" b="1" i="0" u="none" strike="noStrike" cap="none" baseline="0" dirty="0">
                <a:ln>
                  <a:noFill/>
                </a:ln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в муниципальном бюджетном дошкольном образовательном учреждении детский сад «Оленёнок»</a:t>
            </a:r>
            <a:endParaRPr kumimoji="0" lang="ru-RU" sz="2400" b="0" i="0" u="none" strike="noStrike" cap="none" baseline="0" dirty="0">
              <a:ln>
                <a:noFill/>
              </a:ln>
              <a:solidFill>
                <a:schemeClr val="tx1"/>
              </a:solidFill>
              <a:effectLst/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kumimoji="0" lang="ru-RU" sz="2400" b="1" i="0" u="none" strike="noStrike" cap="none" baseline="0" dirty="0">
                <a:ln>
                  <a:noFill/>
                </a:ln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на второе полугодие 2023-2024 учебного года</a:t>
            </a:r>
            <a:endParaRPr kumimoji="0" lang="ru-RU" sz="3600" b="0" i="0" u="none" strike="noStrike" cap="none" baseline="0" dirty="0">
              <a:ln>
                <a:noFill/>
              </a:ln>
              <a:solidFill>
                <a:schemeClr val="tx1"/>
              </a:solidFill>
              <a:effectLst/>
              <a:latin typeface="Gabriola" panose="04040605051002020D02" pitchFamily="82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endParaRPr kumimoji="0" lang="ru-RU" sz="3600" b="0" i="0" u="none" strike="noStrike" cap="none" baseline="0" dirty="0">
              <a:ln>
                <a:noFill/>
              </a:ln>
              <a:solidFill>
                <a:schemeClr val="tx1"/>
              </a:solidFill>
              <a:effectLst/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graphicFrame>
        <p:nvGraphicFramePr>
          <p:cNvPr id="95" name="Таблица 94"/>
          <p:cNvGraphicFramePr>
            <a:graphicFrameLocks noGrp="1"/>
          </p:cNvGraphicFramePr>
          <p:nvPr/>
        </p:nvGraphicFramePr>
        <p:xfrm>
          <a:off x="2540883" y="1693962"/>
          <a:ext cx="1572592" cy="45531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53113">
                <a:tc>
                  <a:txBody>
                    <a:bodyPr/>
                    <a:lstStyle/>
                    <a:p>
                      <a:endParaRPr lang="ru-RU" sz="16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ранняя</a:t>
                      </a:r>
                    </a:p>
                    <a:p>
                      <a:r>
                        <a:rPr lang="ru-RU" sz="160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  (1,5-2 )</a:t>
                      </a:r>
                    </a:p>
                    <a:p>
                      <a:r>
                        <a:rPr lang="ru-RU" sz="160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"СКАЗКА"</a:t>
                      </a:r>
                    </a:p>
                    <a:p>
                      <a:r>
                        <a:rPr lang="ru-RU" sz="160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(группа № 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7" name="Таблица 96"/>
          <p:cNvGraphicFramePr>
            <a:graphicFrameLocks noGrp="1"/>
          </p:cNvGraphicFramePr>
          <p:nvPr/>
        </p:nvGraphicFramePr>
        <p:xfrm>
          <a:off x="4113475" y="1693962"/>
          <a:ext cx="6594282" cy="28943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2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7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4382">
                <a:tc>
                  <a:txBody>
                    <a:bodyPr/>
                    <a:lstStyle/>
                    <a:p>
                      <a:r>
                        <a:rPr lang="ru-RU" sz="1400"/>
                        <a:t>09:00-09:17</a:t>
                      </a:r>
                    </a:p>
                    <a:p>
                      <a:r>
                        <a:rPr lang="ru-RU" sz="1400"/>
                        <a:t>     </a:t>
                      </a:r>
                      <a:r>
                        <a:rPr lang="ru-RU" sz="1400" b="1"/>
                        <a:t>  по подгруппам</a:t>
                      </a:r>
                    </a:p>
                    <a:p>
                      <a:r>
                        <a:rPr lang="ru-RU" sz="1400" b="1"/>
                        <a:t> </a:t>
                      </a:r>
                    </a:p>
                    <a:p>
                      <a:r>
                        <a:rPr lang="ru-RU" sz="1400" b="0"/>
                        <a:t>Расширение  ориентировки                 в окружающем </a:t>
                      </a:r>
                    </a:p>
                    <a:p>
                      <a:r>
                        <a:rPr lang="ru-RU" sz="1400" b="1"/>
                        <a:t>      </a:t>
                      </a:r>
                      <a:r>
                        <a:rPr lang="ru-RU" sz="1400" b="0"/>
                        <a:t>и</a:t>
                      </a:r>
                    </a:p>
                    <a:p>
                      <a:r>
                        <a:rPr lang="ru-RU" sz="1400" b="0"/>
                        <a:t>развитие речи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09:00-09:17</a:t>
                      </a:r>
                    </a:p>
                    <a:p>
                      <a:r>
                        <a:rPr lang="ru-RU" sz="1400"/>
                        <a:t>      </a:t>
                      </a:r>
                      <a:r>
                        <a:rPr lang="ru-RU" sz="1400" b="1"/>
                        <a:t>по</a:t>
                      </a:r>
                    </a:p>
                    <a:p>
                      <a:r>
                        <a:rPr lang="ru-RU" sz="1400" b="1"/>
                        <a:t>подгруппам</a:t>
                      </a:r>
                    </a:p>
                    <a:p>
                      <a:r>
                        <a:rPr lang="ru-RU" sz="1400" b="0"/>
                        <a:t>Игра-занятие             со</a:t>
                      </a:r>
                    </a:p>
                    <a:p>
                      <a:r>
                        <a:rPr lang="ru-RU" sz="1400" b="0"/>
                        <a:t>строительным материалом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09:00-09:17</a:t>
                      </a:r>
                    </a:p>
                    <a:p>
                      <a:r>
                        <a:rPr lang="ru-RU" sz="1400"/>
                        <a:t>     </a:t>
                      </a:r>
                      <a:r>
                        <a:rPr lang="ru-RU" sz="1400" b="1"/>
                        <a:t>по</a:t>
                      </a:r>
                    </a:p>
                    <a:p>
                      <a:r>
                        <a:rPr lang="ru-RU" sz="1400" b="1"/>
                        <a:t>подгруппам</a:t>
                      </a:r>
                    </a:p>
                    <a:p>
                      <a:r>
                        <a:rPr lang="ru-RU" sz="1400" b="0"/>
                        <a:t>Расширение</a:t>
                      </a:r>
                    </a:p>
                    <a:p>
                      <a:r>
                        <a:rPr lang="ru-RU" sz="1400" b="0"/>
                        <a:t>ориентировки</a:t>
                      </a:r>
                    </a:p>
                    <a:p>
                      <a:r>
                        <a:rPr lang="ru-RU" sz="1400" b="0"/>
                        <a:t>    в</a:t>
                      </a:r>
                    </a:p>
                    <a:p>
                      <a:r>
                        <a:rPr lang="ru-RU" sz="1400" b="0"/>
                        <a:t>окружающем</a:t>
                      </a:r>
                    </a:p>
                    <a:p>
                      <a:r>
                        <a:rPr lang="ru-RU" sz="1400" b="0"/>
                        <a:t>         и</a:t>
                      </a:r>
                    </a:p>
                    <a:p>
                      <a:r>
                        <a:rPr lang="ru-RU" sz="1400" b="0"/>
                        <a:t>развитие речи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09:00-09:17</a:t>
                      </a:r>
                    </a:p>
                    <a:p>
                      <a:r>
                        <a:rPr lang="ru-RU" sz="1400"/>
                        <a:t>     </a:t>
                      </a:r>
                      <a:r>
                        <a:rPr lang="ru-RU" sz="1400" b="1"/>
                        <a:t> по</a:t>
                      </a:r>
                    </a:p>
                    <a:p>
                      <a:r>
                        <a:rPr lang="ru-RU" sz="1400" b="1"/>
                        <a:t>подгруппам</a:t>
                      </a:r>
                    </a:p>
                    <a:p>
                      <a:r>
                        <a:rPr lang="ru-RU" sz="1400" b="0"/>
                        <a:t>Игра-занятие со</a:t>
                      </a:r>
                    </a:p>
                    <a:p>
                      <a:r>
                        <a:rPr lang="ru-RU" sz="1400" b="0"/>
                        <a:t>строительным</a:t>
                      </a:r>
                    </a:p>
                    <a:p>
                      <a:r>
                        <a:rPr lang="ru-RU" sz="1400" b="0"/>
                        <a:t>материалом</a:t>
                      </a:r>
                    </a:p>
                    <a:p>
                      <a:endParaRPr lang="ru-RU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09:00-09:17</a:t>
                      </a:r>
                    </a:p>
                    <a:p>
                      <a:r>
                        <a:rPr lang="ru-RU" sz="1400"/>
                        <a:t>       </a:t>
                      </a:r>
                      <a:r>
                        <a:rPr lang="ru-RU" sz="1400" b="1"/>
                        <a:t>по</a:t>
                      </a:r>
                    </a:p>
                    <a:p>
                      <a:r>
                        <a:rPr lang="ru-RU" sz="1400" b="1"/>
                        <a:t>подгруппам</a:t>
                      </a:r>
                    </a:p>
                    <a:p>
                      <a:r>
                        <a:rPr lang="ru-RU" sz="1400" b="0"/>
                        <a:t>Расширение</a:t>
                      </a:r>
                    </a:p>
                    <a:p>
                      <a:r>
                        <a:rPr lang="ru-RU" sz="1400" b="0"/>
                        <a:t>ориентировки</a:t>
                      </a:r>
                    </a:p>
                    <a:p>
                      <a:r>
                        <a:rPr lang="ru-RU" sz="1400" b="0"/>
                        <a:t>  в</a:t>
                      </a:r>
                    </a:p>
                    <a:p>
                      <a:r>
                        <a:rPr lang="ru-RU" sz="1400" b="0"/>
                        <a:t>окружающем</a:t>
                      </a:r>
                    </a:p>
                    <a:p>
                      <a:r>
                        <a:rPr lang="ru-RU" sz="1400" b="0"/>
                        <a:t>           и</a:t>
                      </a:r>
                    </a:p>
                    <a:p>
                      <a:r>
                        <a:rPr lang="ru-RU" sz="1400" b="0"/>
                        <a:t>развитие речи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5" name="Таблица 104"/>
          <p:cNvGraphicFramePr>
            <a:graphicFrameLocks noGrp="1"/>
          </p:cNvGraphicFramePr>
          <p:nvPr/>
        </p:nvGraphicFramePr>
        <p:xfrm>
          <a:off x="4113475" y="3995656"/>
          <a:ext cx="6594282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6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7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1377">
                <a:tc>
                  <a:txBody>
                    <a:bodyPr/>
                    <a:lstStyle/>
                    <a:p>
                      <a:r>
                        <a:rPr lang="ru-RU" sz="1200"/>
                        <a:t>14:00-14:17</a:t>
                      </a:r>
                    </a:p>
                    <a:p>
                      <a:r>
                        <a:rPr lang="ru-RU" sz="1200"/>
                        <a:t>Игра-занятие с</a:t>
                      </a:r>
                    </a:p>
                    <a:p>
                      <a:r>
                        <a:rPr lang="ru-RU" sz="1200"/>
                        <a:t>дидактическим</a:t>
                      </a:r>
                    </a:p>
                    <a:p>
                      <a:r>
                        <a:rPr lang="ru-RU" sz="1200"/>
                        <a:t>материалом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14:00-14:17</a:t>
                      </a:r>
                    </a:p>
                    <a:p>
                      <a:endParaRPr lang="ru-RU" sz="1200"/>
                    </a:p>
                    <a:p>
                      <a:r>
                        <a:rPr lang="ru-RU" sz="1200"/>
                        <a:t>музыка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10:40-10:54</a:t>
                      </a:r>
                    </a:p>
                    <a:p>
                      <a:r>
                        <a:rPr lang="ru-RU" sz="1200"/>
                        <a:t>физическая культура</a:t>
                      </a:r>
                    </a:p>
                    <a:p>
                      <a:r>
                        <a:rPr lang="ru-RU" sz="1200"/>
                        <a:t>14:00-14:17</a:t>
                      </a:r>
                    </a:p>
                    <a:p>
                      <a:r>
                        <a:rPr lang="ru-RU" sz="1200"/>
                        <a:t>развитие движений</a:t>
                      </a:r>
                    </a:p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14:00-14:17</a:t>
                      </a:r>
                    </a:p>
                    <a:p>
                      <a:endParaRPr lang="ru-RU" sz="1200"/>
                    </a:p>
                    <a:p>
                      <a:r>
                        <a:rPr lang="ru-RU" sz="1200"/>
                        <a:t>музыка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10:40-10:54</a:t>
                      </a:r>
                    </a:p>
                    <a:p>
                      <a:r>
                        <a:rPr lang="ru-RU" sz="1200"/>
                        <a:t>физическая</a:t>
                      </a:r>
                    </a:p>
                    <a:p>
                      <a:r>
                        <a:rPr lang="ru-RU" sz="1200"/>
                        <a:t>культура</a:t>
                      </a:r>
                    </a:p>
                    <a:p>
                      <a:r>
                        <a:rPr lang="ru-RU" sz="1200"/>
                        <a:t>14:00-14:17</a:t>
                      </a:r>
                    </a:p>
                    <a:p>
                      <a:r>
                        <a:rPr lang="ru-RU" sz="1200"/>
                        <a:t>развитие</a:t>
                      </a:r>
                    </a:p>
                    <a:p>
                      <a:r>
                        <a:rPr lang="ru-RU" sz="1200"/>
                        <a:t>движений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1" name="Таблица 110"/>
          <p:cNvGraphicFramePr>
            <a:graphicFrameLocks noGrp="1"/>
          </p:cNvGraphicFramePr>
          <p:nvPr/>
        </p:nvGraphicFramePr>
        <p:xfrm>
          <a:off x="4113475" y="5367256"/>
          <a:ext cx="6594282" cy="8798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9818">
                <a:tc>
                  <a:txBody>
                    <a:bodyPr/>
                    <a:lstStyle/>
                    <a:p>
                      <a:r>
                        <a:rPr lang="ru-RU" sz="1400"/>
                        <a:t>Общее количество НОД-15. Общее количество часов в неделю-7часов 30 минут.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683</Words>
  <Application>Microsoft Office PowerPoint</Application>
  <PresentationFormat>Широкоэкранный</PresentationFormat>
  <Paragraphs>176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Gabriola</vt:lpstr>
      <vt:lpstr>PT Astra Serif</vt:lpstr>
      <vt:lpstr>Times New Roman</vt:lpstr>
      <vt:lpstr>Wingdings</vt:lpstr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валерия салиндер</dc:creator>
  <cp:lastModifiedBy>тазовский</cp:lastModifiedBy>
  <cp:revision>2</cp:revision>
  <dcterms:created xsi:type="dcterms:W3CDTF">2017-06-21T13:57:27Z</dcterms:created>
  <dcterms:modified xsi:type="dcterms:W3CDTF">2023-10-31T09:37:38Z</dcterms:modified>
</cp:coreProperties>
</file>