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74" r:id="rId10"/>
    <p:sldId id="261" r:id="rId11"/>
    <p:sldId id="266" r:id="rId12"/>
    <p:sldId id="267" r:id="rId13"/>
    <p:sldId id="268" r:id="rId14"/>
    <p:sldId id="269" r:id="rId15"/>
    <p:sldId id="271" r:id="rId16"/>
    <p:sldId id="273" r:id="rId17"/>
    <p:sldId id="26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66"/>
    <a:srgbClr val="FFFFFF"/>
    <a:srgbClr val="DF8017"/>
    <a:srgbClr val="FFFF00"/>
    <a:srgbClr val="CC0099"/>
    <a:srgbClr val="FFEE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33281-536D-4F20-B284-4CBBCD425D76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78565-92C9-4ED7-A455-E882F49B97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5907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78565-92C9-4ED7-A455-E882F49B978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838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7AB3-D674-4E5F-B982-2A4E723D4D5E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26DF-A360-472F-9D03-FFE25D52E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700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7AB3-D674-4E5F-B982-2A4E723D4D5E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26DF-A360-472F-9D03-FFE25D52E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93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7AB3-D674-4E5F-B982-2A4E723D4D5E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26DF-A360-472F-9D03-FFE25D52E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734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7AB3-D674-4E5F-B982-2A4E723D4D5E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26DF-A360-472F-9D03-FFE25D52E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190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7AB3-D674-4E5F-B982-2A4E723D4D5E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26DF-A360-472F-9D03-FFE25D52E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2934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7AB3-D674-4E5F-B982-2A4E723D4D5E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26DF-A360-472F-9D03-FFE25D52E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4681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7AB3-D674-4E5F-B982-2A4E723D4D5E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26DF-A360-472F-9D03-FFE25D52E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1444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7AB3-D674-4E5F-B982-2A4E723D4D5E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26DF-A360-472F-9D03-FFE25D52E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673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7AB3-D674-4E5F-B982-2A4E723D4D5E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26DF-A360-472F-9D03-FFE25D52E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8882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7AB3-D674-4E5F-B982-2A4E723D4D5E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26DF-A360-472F-9D03-FFE25D52E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4909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7AB3-D674-4E5F-B982-2A4E723D4D5E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26DF-A360-472F-9D03-FFE25D52E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7352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27AB3-D674-4E5F-B982-2A4E723D4D5E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926DF-A360-472F-9D03-FFE25D52E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38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4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microsoft.com/office/2007/relationships/hdphoto" Target="../media/hdphoto2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package" Target="../embeddings/_________Microsoft_Office_Word1.doc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microsoft.com/office/2007/relationships/hdphoto" Target="../media/hdphoto2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microsoft.com/office/2007/relationships/hdphoto" Target="../media/hdphoto25.wdp"/><Relationship Id="rId5" Type="http://schemas.openxmlformats.org/officeDocument/2006/relationships/image" Target="../media/image50.jpeg"/><Relationship Id="rId10" Type="http://schemas.openxmlformats.org/officeDocument/2006/relationships/image" Target="../media/image53.png"/><Relationship Id="rId4" Type="http://schemas.openxmlformats.org/officeDocument/2006/relationships/image" Target="../media/image49.jpe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olenenok@tazovsky.yanao.ru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23.png"/><Relationship Id="rId5" Type="http://schemas.openxmlformats.org/officeDocument/2006/relationships/image" Target="../media/image25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microsoft.com/office/2007/relationships/hdphoto" Target="../media/hdphoto1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6.wdp"/><Relationship Id="rId4" Type="http://schemas.openxmlformats.org/officeDocument/2006/relationships/image" Target="../media/image32.pn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72023" y="-2672021"/>
            <a:ext cx="6858000" cy="1220204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8953" y="1489773"/>
            <a:ext cx="10264140" cy="23876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Визитная карточка </a:t>
            </a:r>
            <a:br>
              <a:rPr lang="ru-RU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Младшей группы </a:t>
            </a:r>
            <a:br>
              <a:rPr lang="ru-RU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«Смешарики»</a:t>
            </a:r>
            <a:endParaRPr lang="ru-RU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74591" y="6413917"/>
            <a:ext cx="9144000" cy="1655762"/>
          </a:xfrm>
        </p:spPr>
        <p:txBody>
          <a:bodyPr/>
          <a:lstStyle/>
          <a:p>
            <a:r>
              <a:rPr lang="ru-RU" i="1" dirty="0" err="1">
                <a:latin typeface="Book Antiqua" panose="02040602050305030304" pitchFamily="18" charset="0"/>
              </a:rPr>
              <a:t>п</a:t>
            </a:r>
            <a:r>
              <a:rPr lang="ru-RU" i="1" dirty="0" err="1" smtClean="0">
                <a:latin typeface="Book Antiqua" panose="02040602050305030304" pitchFamily="18" charset="0"/>
              </a:rPr>
              <a:t>.Тазовский</a:t>
            </a:r>
            <a:r>
              <a:rPr lang="ru-RU" i="1" dirty="0" smtClean="0">
                <a:latin typeface="Book Antiqua" panose="02040602050305030304" pitchFamily="18" charset="0"/>
              </a:rPr>
              <a:t> 2023г.</a:t>
            </a:r>
            <a:endParaRPr lang="ru-RU" i="1" dirty="0">
              <a:latin typeface="Book Antiqua" panose="020406020503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1166" y="198959"/>
            <a:ext cx="8458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МУНИЦИПАЛЬНЫЙ ОКРУГ ТАЗОВСКИЙ РАЙОН</a:t>
            </a:r>
          </a:p>
          <a:p>
            <a:pPr algn="ctr"/>
            <a:r>
              <a:rPr lang="ru-RU" sz="1400" dirty="0" smtClean="0"/>
              <a:t>Муниципальное бюджетное дошкольное образование детский сад «Оленёнок»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1" r="-1549" b="-3123"/>
          <a:stretch/>
        </p:blipFill>
        <p:spPr>
          <a:xfrm>
            <a:off x="-68838" y="3189487"/>
            <a:ext cx="5751495" cy="36685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19720" y="3516164"/>
            <a:ext cx="3044534" cy="3044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506483">
            <a:off x="10709910" y="34130"/>
            <a:ext cx="1201016" cy="11583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17596" y="361698"/>
            <a:ext cx="1201016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734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44538"/>
          <a:stretch/>
        </p:blipFill>
        <p:spPr>
          <a:xfrm rot="16200000">
            <a:off x="2587128" y="-2746875"/>
            <a:ext cx="6858000" cy="123517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328" y="7597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i="1" u="sng" dirty="0" smtClean="0">
                <a:latin typeface="Book Antiqua" panose="02040602050305030304" pitchFamily="18" charset="0"/>
              </a:rPr>
              <a:t>Приоритетные направления:</a:t>
            </a:r>
            <a:endParaRPr lang="ru-RU" sz="4000" b="1" i="1" u="sng" dirty="0"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77708" y="-44369"/>
            <a:ext cx="4221738" cy="3140458"/>
          </a:xfrm>
          <a:prstGeom prst="rect">
            <a:avLst/>
          </a:prstGeom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814627" y="2345065"/>
            <a:ext cx="2542935" cy="1326606"/>
          </a:xfrm>
          <a:prstGeom prst="flowChartAlternateProcess">
            <a:avLst/>
          </a:prstGeom>
          <a:solidFill>
            <a:schemeClr val="accent2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Сохранение и укрепление здоровья детей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292678" y="2345065"/>
            <a:ext cx="2410690" cy="1367342"/>
          </a:xfrm>
          <a:prstGeom prst="flowChartAlternateProcess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Обеспечение условий безопасности жизнедеятельности детей в ДОУ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7572363" y="2345065"/>
            <a:ext cx="2410690" cy="1367342"/>
          </a:xfrm>
          <a:prstGeom prst="flowChartAlternateProcess">
            <a:avLst/>
          </a:prstGeom>
          <a:solidFill>
            <a:schemeClr val="accent2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Формирование у воспитанников эмоционально-волевых качеств 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814627" y="4352707"/>
            <a:ext cx="2542935" cy="1408078"/>
          </a:xfrm>
          <a:prstGeom prst="flowChartAlternateProcess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Взаимодействие с семьями детей на правах партнерства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217052" y="4393443"/>
            <a:ext cx="2564222" cy="1367342"/>
          </a:xfrm>
          <a:prstGeom prst="flowChartAlternateProcess">
            <a:avLst/>
          </a:prstGeom>
          <a:solidFill>
            <a:schemeClr val="accent2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Гуманизация</a:t>
            </a:r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целей и принципов образовательной работы с детьми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7572363" y="4393443"/>
            <a:ext cx="2410690" cy="1367342"/>
          </a:xfrm>
          <a:prstGeom prst="flowChartAlternateProcess">
            <a:avLst/>
          </a:prstGeom>
          <a:solidFill>
            <a:schemeClr val="accent2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Психологическое здоровье сбережение детей</a:t>
            </a:r>
            <a:endParaRPr lang="ru-RU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cxnSp>
        <p:nvCxnSpPr>
          <p:cNvPr id="14" name="Прямая соединительная линия 13"/>
          <p:cNvCxnSpPr>
            <a:stCxn id="5" idx="3"/>
            <a:endCxn id="7" idx="1"/>
          </p:cNvCxnSpPr>
          <p:nvPr/>
        </p:nvCxnSpPr>
        <p:spPr>
          <a:xfrm>
            <a:off x="3357562" y="3008368"/>
            <a:ext cx="935116" cy="203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7" idx="3"/>
            <a:endCxn id="9" idx="1"/>
          </p:cNvCxnSpPr>
          <p:nvPr/>
        </p:nvCxnSpPr>
        <p:spPr>
          <a:xfrm>
            <a:off x="6703368" y="3028736"/>
            <a:ext cx="8689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11" idx="3"/>
            <a:endCxn id="12" idx="1"/>
          </p:cNvCxnSpPr>
          <p:nvPr/>
        </p:nvCxnSpPr>
        <p:spPr>
          <a:xfrm>
            <a:off x="6781274" y="5077114"/>
            <a:ext cx="7910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endCxn id="11" idx="1"/>
          </p:cNvCxnSpPr>
          <p:nvPr/>
        </p:nvCxnSpPr>
        <p:spPr>
          <a:xfrm>
            <a:off x="3378850" y="5077114"/>
            <a:ext cx="8382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5" idx="2"/>
            <a:endCxn id="10" idx="0"/>
          </p:cNvCxnSpPr>
          <p:nvPr/>
        </p:nvCxnSpPr>
        <p:spPr>
          <a:xfrm>
            <a:off x="2086095" y="3671671"/>
            <a:ext cx="0" cy="681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9" idx="2"/>
            <a:endCxn id="12" idx="0"/>
          </p:cNvCxnSpPr>
          <p:nvPr/>
        </p:nvCxnSpPr>
        <p:spPr>
          <a:xfrm>
            <a:off x="8777708" y="3712407"/>
            <a:ext cx="0" cy="681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7" idx="2"/>
            <a:endCxn id="11" idx="0"/>
          </p:cNvCxnSpPr>
          <p:nvPr/>
        </p:nvCxnSpPr>
        <p:spPr>
          <a:xfrm>
            <a:off x="5498023" y="3712407"/>
            <a:ext cx="1140" cy="681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73420" y="3712407"/>
            <a:ext cx="1201016" cy="115834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860200">
            <a:off x="157820" y="264223"/>
            <a:ext cx="1201016" cy="115834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934090">
            <a:off x="374468" y="5669096"/>
            <a:ext cx="1201016" cy="115834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7655" y="-250962"/>
            <a:ext cx="1201016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621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5156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529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i="1" u="sng" dirty="0" smtClean="0">
                <a:latin typeface="Book Antiqua" panose="02040602050305030304" pitchFamily="18" charset="0"/>
              </a:rPr>
              <a:t>Предметно-развивающая среда: </a:t>
            </a:r>
            <a:endParaRPr lang="ru-RU" sz="3600" b="1" i="1" u="sng" dirty="0">
              <a:latin typeface="Book Antiqua" panose="0204060205030503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33000"/>
                    </a14:imgEffect>
                    <a14:imgEffect>
                      <a14:brightnessContrast bright="16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668" y="1289782"/>
            <a:ext cx="3343317" cy="4457756"/>
          </a:xfrm>
          <a:prstGeom prst="flowChartAlternateProcess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5000"/>
                    </a14:imgEffect>
                    <a14:imgEffect>
                      <a14:brightnessContrast bright="1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33686" y="3805935"/>
            <a:ext cx="4193250" cy="3144938"/>
          </a:xfrm>
          <a:prstGeom prst="flowChartAlternateProcess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43000"/>
                    </a14:imgEffect>
                    <a14:imgEffect>
                      <a14:brightnessContrast bright="8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1269" y="1113450"/>
            <a:ext cx="3850120" cy="2887590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36000"/>
                    </a14:imgEffect>
                    <a14:imgEffect>
                      <a14:brightnessContrast bright="14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5" t="14982" r="6645"/>
          <a:stretch/>
        </p:blipFill>
        <p:spPr>
          <a:xfrm>
            <a:off x="9231086" y="48306"/>
            <a:ext cx="3120481" cy="3952734"/>
          </a:xfrm>
          <a:prstGeom prst="flowChartAlternateProcess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28000"/>
                    </a14:imgEffect>
                    <a14:imgEffect>
                      <a14:brightnessContrast bright="9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49"/>
          <a:stretch/>
        </p:blipFill>
        <p:spPr>
          <a:xfrm>
            <a:off x="7426936" y="3120000"/>
            <a:ext cx="2976413" cy="3577675"/>
          </a:xfrm>
          <a:prstGeom prst="flowChartAlternateProcess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4564419">
            <a:off x="7719641" y="746393"/>
            <a:ext cx="1201016" cy="1158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0097273">
            <a:off x="10802979" y="5339293"/>
            <a:ext cx="1201016" cy="11583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3784870">
            <a:off x="685839" y="5660501"/>
            <a:ext cx="1201016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180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-4" y="0"/>
            <a:ext cx="1235156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8748" y="762155"/>
            <a:ext cx="7504126" cy="540881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ctr"/>
            <a:r>
              <a:rPr lang="ru-RU" sz="3200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Book Antiqua" panose="02040602050305030304" pitchFamily="18" charset="0"/>
              </a:rPr>
              <a:t>Режим </a:t>
            </a:r>
            <a:r>
              <a:rPr lang="ru-RU" sz="3200" b="1" i="1" u="sng" dirty="0"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Book Antiqua" panose="02040602050305030304" pitchFamily="18" charset="0"/>
              </a:rPr>
              <a:t>дня </a:t>
            </a:r>
            <a:r>
              <a:rPr lang="ru-RU" sz="3200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Book Antiqua" panose="02040602050305030304" pitchFamily="18" charset="0"/>
              </a:rPr>
              <a:t>в младшей группе</a:t>
            </a:r>
            <a:r>
              <a:rPr lang="ru-RU" sz="2800" i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/>
            </a:r>
            <a:br>
              <a:rPr lang="ru-RU" sz="2800" i="1" dirty="0" smtClean="0">
                <a:solidFill>
                  <a:schemeClr val="tx2"/>
                </a:solidFill>
                <a:latin typeface="Book Antiqua" panose="02040602050305030304" pitchFamily="18" charset="0"/>
              </a:rPr>
            </a:br>
            <a:endParaRPr lang="ru-RU" sz="2800" i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80850431"/>
              </p:ext>
            </p:extLst>
          </p:nvPr>
        </p:nvGraphicFramePr>
        <p:xfrm>
          <a:off x="1928424" y="1643863"/>
          <a:ext cx="8494713" cy="4873905"/>
        </p:xfrm>
        <a:graphic>
          <a:graphicData uri="http://schemas.openxmlformats.org/presentationml/2006/ole">
            <p:oleObj spid="_x0000_s1048" name="Документ" r:id="rId4" imgW="5940803" imgH="3407882" progId="Word.Document.12">
              <p:embed/>
            </p:oleObj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398071">
            <a:off x="429864" y="382462"/>
            <a:ext cx="774259" cy="920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31460" y="602119"/>
            <a:ext cx="1201016" cy="11583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590854">
            <a:off x="649452" y="5446165"/>
            <a:ext cx="1201016" cy="11583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802388">
            <a:off x="10885671" y="5446165"/>
            <a:ext cx="1201016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736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5049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i="1" u="sng" dirty="0" smtClean="0">
                <a:latin typeface="Book Antiqua" panose="02040602050305030304" pitchFamily="18" charset="0"/>
              </a:rPr>
              <a:t>«Сетка занятий»</a:t>
            </a:r>
            <a:endParaRPr lang="ru-RU" sz="3200" b="1" i="1" u="sng" dirty="0">
              <a:latin typeface="Book Antiqua" panose="0204060205030503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86039621"/>
              </p:ext>
            </p:extLst>
          </p:nvPr>
        </p:nvGraphicFramePr>
        <p:xfrm>
          <a:off x="152399" y="1167955"/>
          <a:ext cx="12039601" cy="545592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774494">
                  <a:extLst>
                    <a:ext uri="{9D8B030D-6E8A-4147-A177-3AD203B41FA5}">
                      <a16:colId xmlns:a16="http://schemas.microsoft.com/office/drawing/2014/main" xmlns="" val="1342772451"/>
                    </a:ext>
                  </a:extLst>
                </a:gridCol>
                <a:gridCol w="2003138">
                  <a:extLst>
                    <a:ext uri="{9D8B030D-6E8A-4147-A177-3AD203B41FA5}">
                      <a16:colId xmlns:a16="http://schemas.microsoft.com/office/drawing/2014/main" xmlns="" val="1994876380"/>
                    </a:ext>
                  </a:extLst>
                </a:gridCol>
                <a:gridCol w="2123356">
                  <a:extLst>
                    <a:ext uri="{9D8B030D-6E8A-4147-A177-3AD203B41FA5}">
                      <a16:colId xmlns:a16="http://schemas.microsoft.com/office/drawing/2014/main" xmlns="" val="2464392866"/>
                    </a:ext>
                  </a:extLst>
                </a:gridCol>
                <a:gridCol w="2343522">
                  <a:extLst>
                    <a:ext uri="{9D8B030D-6E8A-4147-A177-3AD203B41FA5}">
                      <a16:colId xmlns:a16="http://schemas.microsoft.com/office/drawing/2014/main" xmlns="" val="2833706483"/>
                    </a:ext>
                  </a:extLst>
                </a:gridCol>
                <a:gridCol w="1993111">
                  <a:extLst>
                    <a:ext uri="{9D8B030D-6E8A-4147-A177-3AD203B41FA5}">
                      <a16:colId xmlns:a16="http://schemas.microsoft.com/office/drawing/2014/main" xmlns="" val="769425563"/>
                    </a:ext>
                  </a:extLst>
                </a:gridCol>
                <a:gridCol w="1801980">
                  <a:extLst>
                    <a:ext uri="{9D8B030D-6E8A-4147-A177-3AD203B41FA5}">
                      <a16:colId xmlns:a16="http://schemas.microsoft.com/office/drawing/2014/main" xmlns="" val="1804462332"/>
                    </a:ext>
                  </a:extLst>
                </a:gridCol>
              </a:tblGrid>
              <a:tr h="784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Понедельник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Вторник</a:t>
                      </a:r>
                      <a:endParaRPr lang="ru-RU" sz="18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Среда</a:t>
                      </a:r>
                      <a:endParaRPr lang="ru-RU" sz="1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6200"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Четверг</a:t>
                      </a:r>
                      <a:endParaRPr lang="ru-RU" sz="1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Пятница</a:t>
                      </a:r>
                      <a:endParaRPr lang="ru-RU" sz="18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2432298"/>
                  </a:ext>
                </a:extLst>
              </a:tr>
              <a:tr h="4563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Младшая  группа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(3-4)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  «Смешарики»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(группа</a:t>
                      </a:r>
                      <a:r>
                        <a:rPr lang="ru-RU" sz="1800" baseline="0" dirty="0" smtClean="0">
                          <a:effectLst/>
                        </a:rPr>
                        <a:t> №7)</a:t>
                      </a:r>
                      <a:endParaRPr lang="ru-RU" sz="1800" dirty="0" smtClean="0">
                        <a:effectLst/>
                      </a:endParaRPr>
                    </a:p>
                    <a:p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09</a:t>
                      </a:r>
                      <a:r>
                        <a:rPr lang="ru-RU" sz="1600" b="1" spc="0" baseline="30000" dirty="0" smtClean="0">
                          <a:effectLst/>
                          <a:latin typeface="Book Antiqua" panose="02040602050305030304" pitchFamily="18" charset="0"/>
                        </a:rPr>
                        <a:t>00</a:t>
                      </a: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 -09</a:t>
                      </a:r>
                      <a:r>
                        <a:rPr lang="ru-RU" sz="1600" b="1" spc="0" baseline="30000" dirty="0" smtClean="0">
                          <a:effectLst/>
                          <a:latin typeface="Book Antiqua" panose="02040602050305030304" pitchFamily="18" charset="0"/>
                        </a:rPr>
                        <a:t>15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Развитие речи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Book Antiqua" panose="02040602050305030304" pitchFamily="18" charset="0"/>
                        </a:rPr>
                        <a:t>09</a:t>
                      </a:r>
                      <a:r>
                        <a:rPr lang="ru-RU" sz="1600" b="1" baseline="30000" dirty="0" smtClean="0">
                          <a:effectLst/>
                          <a:latin typeface="Book Antiqua" panose="02040602050305030304" pitchFamily="18" charset="0"/>
                        </a:rPr>
                        <a:t>30</a:t>
                      </a:r>
                      <a:r>
                        <a:rPr lang="ru-RU" sz="1600" b="1" dirty="0" smtClean="0">
                          <a:effectLst/>
                          <a:latin typeface="Book Antiqua" panose="02040602050305030304" pitchFamily="18" charset="0"/>
                        </a:rPr>
                        <a:t>-9</a:t>
                      </a:r>
                      <a:r>
                        <a:rPr lang="ru-RU" sz="1600" b="1" baseline="30000" dirty="0" smtClean="0">
                          <a:effectLst/>
                          <a:latin typeface="Book Antiqua" panose="02040602050305030304" pitchFamily="18" charset="0"/>
                        </a:rPr>
                        <a:t>45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Физкультура </a:t>
                      </a:r>
                      <a:endParaRPr lang="ru-RU" sz="1600" b="1" dirty="0">
                        <a:latin typeface="Book Antiqua" panose="0204060205030503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09</a:t>
                      </a:r>
                      <a:r>
                        <a:rPr lang="ru-RU" sz="1600" b="1" spc="0" baseline="30000" dirty="0" smtClean="0">
                          <a:effectLst/>
                          <a:latin typeface="Book Antiqua" panose="02040602050305030304" pitchFamily="18" charset="0"/>
                        </a:rPr>
                        <a:t>00</a:t>
                      </a: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 -09</a:t>
                      </a:r>
                      <a:r>
                        <a:rPr lang="ru-RU" sz="1600" b="1" spc="0" baseline="30000" dirty="0" smtClean="0">
                          <a:effectLst/>
                          <a:latin typeface="Book Antiqua" panose="02040602050305030304" pitchFamily="18" charset="0"/>
                        </a:rPr>
                        <a:t>15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Музыка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Book Antiqua" panose="02040602050305030304" pitchFamily="18" charset="0"/>
                        </a:rPr>
                        <a:t>09</a:t>
                      </a:r>
                      <a:r>
                        <a:rPr lang="ru-RU" sz="1600" b="1" baseline="30000" dirty="0" smtClean="0">
                          <a:effectLst/>
                          <a:latin typeface="Book Antiqua" panose="02040602050305030304" pitchFamily="18" charset="0"/>
                        </a:rPr>
                        <a:t>25</a:t>
                      </a:r>
                      <a:r>
                        <a:rPr lang="ru-RU" sz="1600" b="1" dirty="0" smtClean="0">
                          <a:effectLst/>
                          <a:latin typeface="Book Antiqua" panose="02040602050305030304" pitchFamily="18" charset="0"/>
                        </a:rPr>
                        <a:t>-9</a:t>
                      </a:r>
                      <a:r>
                        <a:rPr lang="ru-RU" sz="1600" b="1" baseline="30000" dirty="0" smtClean="0">
                          <a:effectLst/>
                          <a:latin typeface="Book Antiqua" panose="02040602050305030304" pitchFamily="18" charset="0"/>
                        </a:rPr>
                        <a:t>40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Book Antiqua" panose="02040602050305030304" pitchFamily="18" charset="0"/>
                        </a:rPr>
                        <a:t>Рисование</a:t>
                      </a:r>
                    </a:p>
                    <a:p>
                      <a:endParaRPr lang="ru-RU" sz="1600" b="1" dirty="0">
                        <a:latin typeface="Book Antiqua" panose="0204060205030503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09</a:t>
                      </a:r>
                      <a:r>
                        <a:rPr lang="ru-RU" sz="1600" b="1" spc="0" baseline="30000" dirty="0" smtClean="0">
                          <a:effectLst/>
                          <a:latin typeface="Book Antiqua" panose="02040602050305030304" pitchFamily="18" charset="0"/>
                        </a:rPr>
                        <a:t>00</a:t>
                      </a: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 -09</a:t>
                      </a:r>
                      <a:r>
                        <a:rPr lang="ru-RU" sz="1600" b="1" spc="0" baseline="30000" dirty="0" smtClean="0">
                          <a:effectLst/>
                          <a:latin typeface="Book Antiqua" panose="02040602050305030304" pitchFamily="18" charset="0"/>
                        </a:rPr>
                        <a:t>15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Математическое развитие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Book Antiqua" panose="02040602050305030304" pitchFamily="18" charset="0"/>
                        </a:rPr>
                        <a:t>09</a:t>
                      </a:r>
                      <a:r>
                        <a:rPr lang="ru-RU" sz="1600" b="1" baseline="30000" dirty="0" smtClean="0">
                          <a:effectLst/>
                          <a:latin typeface="Book Antiqua" panose="02040602050305030304" pitchFamily="18" charset="0"/>
                        </a:rPr>
                        <a:t>30</a:t>
                      </a:r>
                      <a:r>
                        <a:rPr lang="ru-RU" sz="1600" b="1" dirty="0" smtClean="0">
                          <a:effectLst/>
                          <a:latin typeface="Book Antiqua" panose="02040602050305030304" pitchFamily="18" charset="0"/>
                        </a:rPr>
                        <a:t>-9</a:t>
                      </a:r>
                      <a:r>
                        <a:rPr lang="ru-RU" sz="1600" b="1" baseline="30000" dirty="0" smtClean="0">
                          <a:effectLst/>
                          <a:latin typeface="Book Antiqua" panose="02040602050305030304" pitchFamily="18" charset="0"/>
                        </a:rPr>
                        <a:t>45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Физкультура </a:t>
                      </a:r>
                      <a:r>
                        <a:rPr lang="ru-RU" sz="1600" b="1" dirty="0" smtClean="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6200"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09</a:t>
                      </a:r>
                      <a:r>
                        <a:rPr lang="ru-RU" sz="1600" b="1" spc="0" baseline="30000" dirty="0" smtClean="0">
                          <a:effectLst/>
                          <a:latin typeface="Book Antiqua" panose="02040602050305030304" pitchFamily="18" charset="0"/>
                        </a:rPr>
                        <a:t>00</a:t>
                      </a: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 -09</a:t>
                      </a:r>
                      <a:r>
                        <a:rPr lang="ru-RU" sz="1600" b="1" spc="0" baseline="30000" dirty="0" smtClean="0">
                          <a:effectLst/>
                          <a:latin typeface="Book Antiqua" panose="02040602050305030304" pitchFamily="18" charset="0"/>
                        </a:rPr>
                        <a:t>15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Музыка </a:t>
                      </a:r>
                      <a:r>
                        <a:rPr lang="ru-RU" sz="1600" b="1" dirty="0" smtClean="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marL="76200"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Book Antiqua" panose="02040602050305030304" pitchFamily="18" charset="0"/>
                        </a:rPr>
                        <a:t>09</a:t>
                      </a:r>
                      <a:r>
                        <a:rPr lang="ru-RU" sz="1600" b="1" baseline="30000" dirty="0" smtClean="0">
                          <a:effectLst/>
                          <a:latin typeface="Book Antiqua" panose="02040602050305030304" pitchFamily="18" charset="0"/>
                        </a:rPr>
                        <a:t>25</a:t>
                      </a:r>
                      <a:r>
                        <a:rPr lang="ru-RU" sz="1600" b="1" dirty="0" smtClean="0">
                          <a:effectLst/>
                          <a:latin typeface="Book Antiqua" panose="02040602050305030304" pitchFamily="18" charset="0"/>
                        </a:rPr>
                        <a:t>-9</a:t>
                      </a:r>
                      <a:r>
                        <a:rPr lang="ru-RU" sz="1600" b="1" baseline="30000" dirty="0" smtClean="0">
                          <a:effectLst/>
                          <a:latin typeface="Book Antiqua" panose="02040602050305030304" pitchFamily="18" charset="0"/>
                        </a:rPr>
                        <a:t>40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Book Antiqua" panose="02040602050305030304" pitchFamily="18" charset="0"/>
                        </a:rPr>
                        <a:t>Основы грамотности</a:t>
                      </a:r>
                    </a:p>
                    <a:p>
                      <a:endParaRPr lang="ru-RU" sz="1600" b="1" dirty="0">
                        <a:latin typeface="Book Antiqua" panose="0204060205030503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09</a:t>
                      </a:r>
                      <a:r>
                        <a:rPr lang="ru-RU" sz="1600" b="1" spc="0" baseline="30000" dirty="0" smtClean="0">
                          <a:effectLst/>
                          <a:latin typeface="Book Antiqua" panose="02040602050305030304" pitchFamily="18" charset="0"/>
                        </a:rPr>
                        <a:t>00</a:t>
                      </a: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 -09</a:t>
                      </a:r>
                      <a:r>
                        <a:rPr lang="ru-RU" sz="1600" b="1" spc="0" baseline="30000" dirty="0" smtClean="0">
                          <a:effectLst/>
                          <a:latin typeface="Book Antiqua" panose="02040602050305030304" pitchFamily="18" charset="0"/>
                        </a:rPr>
                        <a:t>15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Ознакомление с окружающим миром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Book Antiqua" panose="02040602050305030304" pitchFamily="18" charset="0"/>
                        </a:rPr>
                        <a:t>09</a:t>
                      </a:r>
                      <a:r>
                        <a:rPr lang="ru-RU" sz="1600" b="1" baseline="30000" dirty="0" smtClean="0">
                          <a:effectLst/>
                          <a:latin typeface="Book Antiqua" panose="02040602050305030304" pitchFamily="18" charset="0"/>
                        </a:rPr>
                        <a:t>25</a:t>
                      </a:r>
                      <a:r>
                        <a:rPr lang="ru-RU" sz="1600" b="1" dirty="0" smtClean="0">
                          <a:effectLst/>
                          <a:latin typeface="Book Antiqua" panose="02040602050305030304" pitchFamily="18" charset="0"/>
                        </a:rPr>
                        <a:t>-9</a:t>
                      </a:r>
                      <a:r>
                        <a:rPr lang="ru-RU" sz="1600" b="1" baseline="30000" dirty="0" smtClean="0">
                          <a:effectLst/>
                          <a:latin typeface="Book Antiqua" panose="02040602050305030304" pitchFamily="18" charset="0"/>
                        </a:rPr>
                        <a:t>40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Лепка / аппликация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10</a:t>
                      </a:r>
                      <a:r>
                        <a:rPr lang="ru-RU" sz="1600" b="1" spc="0" baseline="30000" dirty="0" smtClean="0">
                          <a:effectLst/>
                          <a:latin typeface="Book Antiqua" panose="02040602050305030304" pitchFamily="18" charset="0"/>
                        </a:rPr>
                        <a:t>30</a:t>
                      </a: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 -10</a:t>
                      </a:r>
                      <a:r>
                        <a:rPr lang="ru-RU" sz="1600" b="1" spc="0" baseline="30000" dirty="0" smtClean="0">
                          <a:effectLst/>
                          <a:latin typeface="Book Antiqua" panose="02040602050305030304" pitchFamily="18" charset="0"/>
                        </a:rPr>
                        <a:t>40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Физкультура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marL="76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0" dirty="0" smtClean="0">
                          <a:effectLst/>
                          <a:latin typeface="Book Antiqua" panose="02040602050305030304" pitchFamily="18" charset="0"/>
                        </a:rPr>
                        <a:t> (на прогулке)</a:t>
                      </a:r>
                      <a:endParaRPr lang="ru-RU" sz="1600" b="1" dirty="0" smtClean="0">
                        <a:effectLst/>
                        <a:latin typeface="Book Antiqua" panose="02040602050305030304" pitchFamily="18" charset="0"/>
                      </a:endParaRPr>
                    </a:p>
                    <a:p>
                      <a:endParaRPr lang="ru-RU" sz="1600" b="1" dirty="0">
                        <a:latin typeface="Book Antiqua" panose="0204060205030503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5785269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245188">
            <a:off x="914400" y="202493"/>
            <a:ext cx="774259" cy="9205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992175">
            <a:off x="10468136" y="154679"/>
            <a:ext cx="774259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740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5156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7703" y="23644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i="1" u="sng" dirty="0" smtClean="0">
                <a:latin typeface="Book Antiqua" panose="02040602050305030304" pitchFamily="18" charset="0"/>
              </a:rPr>
              <a:t>Наши занятия</a:t>
            </a:r>
            <a:endParaRPr lang="ru-RU" sz="3200" b="1" i="1" u="sng" dirty="0">
              <a:latin typeface="Book Antiqua" panose="0204060205030503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38867" t="28507" b="6783"/>
          <a:stretch/>
        </p:blipFill>
        <p:spPr>
          <a:xfrm>
            <a:off x="7359439" y="0"/>
            <a:ext cx="3546801" cy="2815771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368" y="0"/>
            <a:ext cx="4877223" cy="3657917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59439" y="3182951"/>
            <a:ext cx="4752961" cy="3564721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92244" y="3690013"/>
            <a:ext cx="3931559" cy="2948669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5614" y="3806971"/>
            <a:ext cx="1201016" cy="11583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253717">
            <a:off x="5334487" y="425285"/>
            <a:ext cx="1201016" cy="11583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26316" y="1785280"/>
            <a:ext cx="1201016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407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1235156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916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u="sng" dirty="0" smtClean="0">
                <a:latin typeface="Book Antiqua" panose="02040602050305030304" pitchFamily="18" charset="0"/>
              </a:rPr>
              <a:t>Наши традиции:</a:t>
            </a:r>
            <a:endParaRPr lang="ru-RU" sz="3200" b="1" i="1" u="sng" dirty="0">
              <a:latin typeface="Book Antiqua" panose="020406020503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5938" y="6115763"/>
            <a:ext cx="4575629" cy="2398032"/>
          </a:xfrm>
        </p:spPr>
        <p:txBody>
          <a:bodyPr>
            <a:normAutofit/>
          </a:bodyPr>
          <a:lstStyle/>
          <a:p>
            <a:pPr algn="r"/>
            <a:r>
              <a:rPr lang="ru-RU" sz="1400" i="1" dirty="0" smtClean="0">
                <a:latin typeface="Book Antiqua" panose="02040602050305030304" pitchFamily="18" charset="0"/>
              </a:rPr>
              <a:t>Традиции- это та часть вашего прошлого, который мы помогаем перебраться в будущее.</a:t>
            </a:r>
          </a:p>
          <a:p>
            <a:pPr marL="0" indent="0" algn="r">
              <a:buNone/>
            </a:pPr>
            <a:r>
              <a:rPr lang="ru-RU" sz="1400" i="1" dirty="0" smtClean="0">
                <a:latin typeface="Book Antiqua" panose="02040602050305030304" pitchFamily="18" charset="0"/>
              </a:rPr>
              <a:t>Виктор Кротов</a:t>
            </a:r>
            <a:endParaRPr lang="ru-RU" sz="1400" i="1" dirty="0"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8633" y="1033944"/>
            <a:ext cx="74458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i="1" u="sng" dirty="0" smtClean="0">
                <a:latin typeface="Book Antiqua" panose="02040602050305030304" pitchFamily="18" charset="0"/>
              </a:rPr>
              <a:t>«День начинается с улыбки».</a:t>
            </a:r>
            <a:r>
              <a:rPr lang="ru-RU" sz="2000" b="1" i="1" dirty="0">
                <a:latin typeface="Book Antiqua" panose="02040602050305030304" pitchFamily="18" charset="0"/>
              </a:rPr>
              <a:t> </a:t>
            </a:r>
            <a:endParaRPr lang="ru-RU" sz="2000" b="1" i="1" dirty="0" smtClean="0">
              <a:latin typeface="Book Antiqua" panose="02040602050305030304" pitchFamily="18" charset="0"/>
            </a:endParaRPr>
          </a:p>
          <a:p>
            <a:pPr algn="ctr"/>
            <a:r>
              <a:rPr lang="ru-RU" sz="2000" b="1" i="1" dirty="0" smtClean="0">
                <a:latin typeface="Book Antiqua" panose="02040602050305030304" pitchFamily="18" charset="0"/>
              </a:rPr>
              <a:t>Цель</a:t>
            </a:r>
            <a:r>
              <a:rPr lang="ru-RU" sz="2000" b="1" i="1" dirty="0">
                <a:latin typeface="Book Antiqua" panose="02040602050305030304" pitchFamily="18" charset="0"/>
              </a:rPr>
              <a:t>: постепенное вхождение ребенка  в ритм жизни группы, создать хорошее настроение, настроить на доброжелательное общение со сверстниками</a:t>
            </a:r>
            <a:r>
              <a:rPr lang="ru-RU" sz="2000" b="1" i="1" dirty="0" smtClean="0">
                <a:latin typeface="Book Antiqua" panose="02040602050305030304" pitchFamily="18" charset="0"/>
              </a:rPr>
              <a:t>.</a:t>
            </a:r>
            <a:endParaRPr lang="ru-RU" sz="2000" b="1" i="1" u="sng" dirty="0" smtClean="0">
              <a:latin typeface="Book Antiqua" panose="0204060205030503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i="1" u="sng" dirty="0" smtClean="0">
                <a:latin typeface="Book Antiqua" panose="02040602050305030304" pitchFamily="18" charset="0"/>
              </a:rPr>
              <a:t> «Отмечаем праздники». </a:t>
            </a:r>
          </a:p>
          <a:p>
            <a:pPr algn="ctr"/>
            <a:r>
              <a:rPr lang="ru-RU" sz="2000" b="1" i="1" dirty="0" smtClean="0">
                <a:latin typeface="Book Antiqua" panose="02040602050305030304" pitchFamily="18" charset="0"/>
              </a:rPr>
              <a:t>Цель: развитие способности к опережению радостных событий, вызвать положительные эмоции, подчеркнуть значимость каждого ребенка в группе.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i="1" u="sng" dirty="0" smtClean="0">
                <a:latin typeface="Book Antiqua" panose="02040602050305030304" pitchFamily="18" charset="0"/>
              </a:rPr>
              <a:t>«Наши руки не для скуки». </a:t>
            </a:r>
          </a:p>
          <a:p>
            <a:pPr algn="ctr"/>
            <a:r>
              <a:rPr lang="ru-RU" sz="2000" b="1" i="1" dirty="0" smtClean="0">
                <a:latin typeface="Book Antiqua" panose="02040602050305030304" pitchFamily="18" charset="0"/>
              </a:rPr>
              <a:t>Цель: приобщение детей и родителей к совместному творчеству, с целью установления доброжелательной атмосферы в семье и расширение знаний детей о своих близких людях.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i="1" u="sng" dirty="0" smtClean="0">
                <a:latin typeface="Book Antiqua" panose="02040602050305030304" pitchFamily="18" charset="0"/>
              </a:rPr>
              <a:t>«Книжка перед сном» </a:t>
            </a:r>
          </a:p>
          <a:p>
            <a:pPr algn="ctr"/>
            <a:r>
              <a:rPr lang="ru-RU" sz="2000" b="1" i="1" dirty="0" smtClean="0">
                <a:latin typeface="Book Antiqua" panose="02040602050305030304" pitchFamily="18" charset="0"/>
              </a:rPr>
              <a:t>Цель: прививать детям культуру чтения книг, расширить кругозор, воспитывать любовь и бережное отношения к книгам.</a:t>
            </a:r>
          </a:p>
          <a:p>
            <a:pPr marL="342900" indent="-342900" algn="just">
              <a:buFont typeface="+mj-lt"/>
              <a:buAutoNum type="arabicPeriod"/>
            </a:pPr>
            <a:endParaRPr lang="ru-RU" sz="2000" b="1" i="1" dirty="0" smtClean="0"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24461" y="1033944"/>
            <a:ext cx="3883166" cy="4559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62661" y="175539"/>
            <a:ext cx="1201016" cy="11583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713107">
            <a:off x="450369" y="157412"/>
            <a:ext cx="1201016" cy="11583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731349">
            <a:off x="-111164" y="3924387"/>
            <a:ext cx="1201016" cy="11583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70409">
            <a:off x="10722013" y="5014264"/>
            <a:ext cx="1201016" cy="1158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0148" y="5794454"/>
            <a:ext cx="1201016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409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1235156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6100" y="61628"/>
            <a:ext cx="10515600" cy="1325563"/>
          </a:xfrm>
        </p:spPr>
        <p:txBody>
          <a:bodyPr/>
          <a:lstStyle/>
          <a:p>
            <a:r>
              <a:rPr lang="ru-RU" dirty="0" smtClean="0"/>
              <a:t>Семейные фотографии…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7736" y="270365"/>
            <a:ext cx="2365829" cy="3158338"/>
          </a:xfrm>
          <a:prstGeom prst="flowChartAlternateProcess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62" t="8677" r="3904" b="8360"/>
          <a:stretch/>
        </p:blipFill>
        <p:spPr>
          <a:xfrm>
            <a:off x="8702778" y="1943404"/>
            <a:ext cx="2656114" cy="3856283"/>
          </a:xfrm>
          <a:prstGeom prst="flowChartAlternateProcess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6" t="3809" r="5132" b="7514"/>
          <a:stretch/>
        </p:blipFill>
        <p:spPr>
          <a:xfrm>
            <a:off x="448646" y="3162598"/>
            <a:ext cx="2564144" cy="3232421"/>
          </a:xfrm>
          <a:prstGeom prst="flowChartAlternateProcess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12000"/>
                    </a14:imgEffect>
                    <a14:imgEffect>
                      <a14:brightnessContrast bright="4000" contrast="5000"/>
                    </a14:imgEffect>
                  </a14:imgLayer>
                </a14:imgProps>
              </a:ext>
            </a:extLst>
          </a:blip>
          <a:srcRect l="40280" r="8598" b="15188"/>
          <a:stretch/>
        </p:blipFill>
        <p:spPr>
          <a:xfrm>
            <a:off x="2849101" y="1021421"/>
            <a:ext cx="2837139" cy="3530121"/>
          </a:xfrm>
          <a:prstGeom prst="flowChartAlternateProcess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/>
          <a:srcRect t="28869" b="9320"/>
          <a:stretch/>
        </p:blipFill>
        <p:spPr>
          <a:xfrm>
            <a:off x="5774273" y="959569"/>
            <a:ext cx="2655217" cy="3552127"/>
          </a:xfrm>
          <a:prstGeom prst="flowChartAlternateProcess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115448">
            <a:off x="2164694" y="-50152"/>
            <a:ext cx="1201016" cy="11583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6778059">
            <a:off x="-270506" y="3292376"/>
            <a:ext cx="1201016" cy="1158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4837919">
            <a:off x="8224889" y="802175"/>
            <a:ext cx="1201016" cy="11583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37000"/>
                    </a14:imgEffect>
                    <a14:imgEffect>
                      <a14:brightnessContrast bright="-6000" contras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1773" y="4026823"/>
            <a:ext cx="3359017" cy="2516639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685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16" y="-59633"/>
            <a:ext cx="11823382" cy="6917989"/>
          </a:xfrm>
          <a:prstGeom prst="ellipse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476" y="27362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До новых встреч!</a:t>
            </a:r>
            <a:endParaRPr lang="ru-RU" sz="66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369128">
            <a:off x="333793" y="230440"/>
            <a:ext cx="1201016" cy="11583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211995">
            <a:off x="10622830" y="-1"/>
            <a:ext cx="1201016" cy="1158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401047">
            <a:off x="255968" y="5408498"/>
            <a:ext cx="1201016" cy="11583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921498">
            <a:off x="10787925" y="5571033"/>
            <a:ext cx="1201016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207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58" t="104" r="62657" b="62880"/>
          <a:stretch/>
        </p:blipFill>
        <p:spPr>
          <a:xfrm>
            <a:off x="-1" y="1"/>
            <a:ext cx="12224763" cy="68198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5712" y="3409950"/>
            <a:ext cx="7839050" cy="1325563"/>
          </a:xfrm>
        </p:spPr>
        <p:txBody>
          <a:bodyPr>
            <a:normAutofit/>
          </a:bodyPr>
          <a:lstStyle/>
          <a:p>
            <a:pPr algn="r"/>
            <a:r>
              <a:rPr lang="ru-RU" sz="2800" i="1" u="sng" dirty="0" smtClean="0">
                <a:latin typeface="Book Antiqua" panose="02040602050305030304" pitchFamily="18" charset="0"/>
              </a:rPr>
              <a:t>Административно-управленческий персонал</a:t>
            </a:r>
            <a:endParaRPr lang="ru-RU" sz="2800" i="1" u="sng" dirty="0">
              <a:latin typeface="Book Antiqua" panose="020406020503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5295" y="904275"/>
            <a:ext cx="9416714" cy="4299284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latin typeface="Book Antiqua" panose="02040602050305030304" pitchFamily="18" charset="0"/>
              </a:rPr>
              <a:t>Ямало-Ненецкий автономный округ,</a:t>
            </a:r>
          </a:p>
          <a:p>
            <a:pPr marL="0" indent="0">
              <a:buNone/>
            </a:pPr>
            <a:r>
              <a:rPr lang="ru-RU" sz="3200" i="1" dirty="0" smtClean="0">
                <a:latin typeface="Book Antiqua" panose="02040602050305030304" pitchFamily="18" charset="0"/>
              </a:rPr>
              <a:t>п.Тазовский, ул. Северная 5 (629350)</a:t>
            </a:r>
          </a:p>
          <a:p>
            <a:r>
              <a:rPr lang="ru-RU" sz="3200" i="1" dirty="0" smtClean="0">
                <a:latin typeface="Book Antiqua" panose="02040602050305030304" pitchFamily="18" charset="0"/>
              </a:rPr>
              <a:t>8(34940)2-00-15 / факс 2-00-10</a:t>
            </a:r>
          </a:p>
          <a:p>
            <a:r>
              <a:rPr lang="en-US" sz="3200" i="1" dirty="0" smtClean="0">
                <a:latin typeface="Book Antiqua" panose="02040602050305030304" pitchFamily="18" charset="0"/>
                <a:hlinkClick r:id="rId3"/>
              </a:rPr>
              <a:t>olenenok@tazovsky.yanao.ru</a:t>
            </a:r>
            <a:endParaRPr lang="en-US" sz="3200" i="1" dirty="0" smtClean="0">
              <a:latin typeface="Book Antiqua" panose="02040602050305030304" pitchFamily="18" charset="0"/>
            </a:endParaRPr>
          </a:p>
          <a:p>
            <a:r>
              <a:rPr lang="en-US" sz="3200" i="1" dirty="0" smtClean="0">
                <a:latin typeface="Book Antiqua" panose="02040602050305030304" pitchFamily="18" charset="0"/>
              </a:rPr>
              <a:t>http</a:t>
            </a:r>
            <a:r>
              <a:rPr lang="ru-RU" sz="3200" i="1" dirty="0" smtClean="0">
                <a:latin typeface="Book Antiqua" panose="02040602050305030304" pitchFamily="18" charset="0"/>
              </a:rPr>
              <a:t>:</a:t>
            </a:r>
            <a:r>
              <a:rPr lang="en-US" sz="3200" i="1" dirty="0" smtClean="0">
                <a:latin typeface="Book Antiqua" panose="02040602050305030304" pitchFamily="18" charset="0"/>
              </a:rPr>
              <a:t>//</a:t>
            </a:r>
            <a:r>
              <a:rPr lang="en-US" sz="3200" i="1" dirty="0" err="1" smtClean="0">
                <a:latin typeface="Book Antiqua" panose="02040602050305030304" pitchFamily="18" charset="0"/>
              </a:rPr>
              <a:t>taz-olenenok</a:t>
            </a:r>
            <a:r>
              <a:rPr lang="en-US" sz="3200" i="1" dirty="0" smtClean="0">
                <a:latin typeface="Book Antiqua" panose="02040602050305030304" pitchFamily="18" charset="0"/>
              </a:rPr>
              <a:t>/</a:t>
            </a:r>
            <a:r>
              <a:rPr lang="en-US" sz="3200" i="1" dirty="0" err="1" smtClean="0">
                <a:latin typeface="Book Antiqua" panose="02040602050305030304" pitchFamily="18" charset="0"/>
              </a:rPr>
              <a:t>ru</a:t>
            </a:r>
            <a:endParaRPr lang="ru-RU" sz="3200" i="1" dirty="0">
              <a:latin typeface="Book Antiqua" panose="020406020503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4532" y="220961"/>
            <a:ext cx="6224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Book Antiqua" panose="02040602050305030304" pitchFamily="18" charset="0"/>
              </a:rPr>
              <a:t>МУНИЦИПАЛЬНЫЙ ОКРУГ ТАЗОВСКИЙ РАЙОН</a:t>
            </a:r>
          </a:p>
          <a:p>
            <a:pPr algn="ctr"/>
            <a:r>
              <a:rPr lang="ru-RU" sz="1400" i="1" dirty="0" smtClean="0">
                <a:latin typeface="Book Antiqua" panose="02040602050305030304" pitchFamily="18" charset="0"/>
              </a:rPr>
              <a:t>Муниципальное бюджетное дошкольное образование детский сад «Оленёнок»</a:t>
            </a:r>
            <a:endParaRPr lang="ru-RU" sz="1400" i="1" dirty="0"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l="74390" t="37069" r="-176" b="36456"/>
          <a:stretch/>
        </p:blipFill>
        <p:spPr>
          <a:xfrm>
            <a:off x="1153880" y="744181"/>
            <a:ext cx="941418" cy="9243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73702" r="73798"/>
          <a:stretch/>
        </p:blipFill>
        <p:spPr>
          <a:xfrm>
            <a:off x="1240456" y="1719180"/>
            <a:ext cx="901307" cy="863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/>
          <a:srcRect l="-4776" t="34426" r="71273" b="35057"/>
          <a:stretch/>
        </p:blipFill>
        <p:spPr>
          <a:xfrm>
            <a:off x="1053903" y="2633389"/>
            <a:ext cx="1231392" cy="107077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43217" y="713650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71293" y="3799807"/>
            <a:ext cx="3290787" cy="304539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491217" y="4424759"/>
            <a:ext cx="608017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u="sng" dirty="0" smtClean="0">
                <a:latin typeface="Book Antiqua" panose="02040602050305030304" pitchFamily="18" charset="0"/>
              </a:rPr>
              <a:t>Заведующая</a:t>
            </a:r>
            <a:r>
              <a:rPr lang="ru-RU" i="1" dirty="0" smtClean="0">
                <a:latin typeface="Book Antiqua" panose="02040602050305030304" pitchFamily="18" charset="0"/>
              </a:rPr>
              <a:t> </a:t>
            </a:r>
          </a:p>
          <a:p>
            <a:r>
              <a:rPr lang="ru-RU" i="1" dirty="0" smtClean="0">
                <a:latin typeface="Book Antiqua" panose="02040602050305030304" pitchFamily="18" charset="0"/>
              </a:rPr>
              <a:t>Зимина Елена Федоровна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i="1" dirty="0" smtClean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u="sng" dirty="0" smtClean="0">
                <a:latin typeface="Book Antiqua" panose="02040602050305030304" pitchFamily="18" charset="0"/>
              </a:rPr>
              <a:t>Заместитель по заведующего по ВМР</a:t>
            </a:r>
          </a:p>
          <a:p>
            <a:r>
              <a:rPr lang="ru-RU" i="1" dirty="0" smtClean="0">
                <a:latin typeface="Book Antiqua" panose="02040602050305030304" pitchFamily="18" charset="0"/>
              </a:rPr>
              <a:t>Турченко Елена Александровна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i="1" dirty="0" smtClean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u="sng" dirty="0" smtClean="0">
                <a:latin typeface="Book Antiqua" panose="02040602050305030304" pitchFamily="18" charset="0"/>
              </a:rPr>
              <a:t>Старший воспитатель </a:t>
            </a:r>
          </a:p>
          <a:p>
            <a:r>
              <a:rPr lang="ru-RU" i="1" dirty="0" err="1" smtClean="0">
                <a:latin typeface="Book Antiqua" panose="02040602050305030304" pitchFamily="18" charset="0"/>
              </a:rPr>
              <a:t>Печникова</a:t>
            </a:r>
            <a:r>
              <a:rPr lang="ru-RU" i="1" dirty="0" smtClean="0">
                <a:latin typeface="Book Antiqua" panose="02040602050305030304" pitchFamily="18" charset="0"/>
              </a:rPr>
              <a:t> </a:t>
            </a:r>
            <a:r>
              <a:rPr lang="ru-RU" i="1" dirty="0" smtClean="0">
                <a:latin typeface="Book Antiqua" panose="02040602050305030304" pitchFamily="18" charset="0"/>
              </a:rPr>
              <a:t>Наталия </a:t>
            </a:r>
            <a:r>
              <a:rPr lang="ru-RU" i="1" dirty="0" smtClean="0">
                <a:latin typeface="Book Antiqua" panose="02040602050305030304" pitchFamily="18" charset="0"/>
              </a:rPr>
              <a:t>Николаевна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67787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r="53864" b="39184"/>
          <a:stretch/>
        </p:blipFill>
        <p:spPr>
          <a:xfrm rot="5400000">
            <a:off x="6250505" y="892083"/>
            <a:ext cx="6881943" cy="5097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-3017" t="68252" r="35297"/>
          <a:stretch/>
        </p:blipFill>
        <p:spPr>
          <a:xfrm rot="5400000">
            <a:off x="-2708667" y="2310674"/>
            <a:ext cx="7236276" cy="19062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pPr algn="ctr"/>
            <a:r>
              <a:rPr lang="ru-RU" b="1" i="1" u="sng" smtClean="0">
                <a:solidFill>
                  <a:srgbClr val="002060"/>
                </a:solidFill>
                <a:latin typeface="Book Antiqua" panose="02040602050305030304" pitchFamily="18" charset="0"/>
              </a:rPr>
              <a:t>В нашей группе работают:</a:t>
            </a:r>
            <a:endParaRPr lang="ru-RU" b="1" i="1" u="sng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952" y="3711692"/>
            <a:ext cx="6188016" cy="36870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i="1" u="sng" dirty="0" smtClean="0">
                <a:latin typeface="Book Antiqua" panose="02040602050305030304" pitchFamily="18" charset="0"/>
              </a:rPr>
              <a:t>Халилова Ульяна Юрьевна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i="1" dirty="0" smtClean="0">
                <a:latin typeface="Book Antiqua" panose="02040602050305030304" pitchFamily="18" charset="0"/>
              </a:rPr>
              <a:t>Воспитатель,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i="1" dirty="0" smtClean="0">
                <a:latin typeface="Book Antiqua" panose="02040602050305030304" pitchFamily="18" charset="0"/>
              </a:rPr>
              <a:t>1 квалификационная категория</a:t>
            </a:r>
            <a:endParaRPr lang="ru-RU" sz="2000" i="1" dirty="0"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533" y="3263806"/>
            <a:ext cx="5794808" cy="34768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416972" y="3646395"/>
            <a:ext cx="4465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 err="1" smtClean="0">
                <a:latin typeface="Book Antiqua" panose="02040602050305030304" pitchFamily="18" charset="0"/>
              </a:rPr>
              <a:t>Выздоагэ</a:t>
            </a:r>
            <a:r>
              <a:rPr lang="ru-RU" sz="2000" b="1" i="1" u="sng" dirty="0" smtClean="0">
                <a:latin typeface="Book Antiqua" panose="02040602050305030304" pitchFamily="18" charset="0"/>
              </a:rPr>
              <a:t> Дарья Вячеславовна</a:t>
            </a:r>
            <a:endParaRPr lang="ru-RU" sz="2000" b="1" i="1" u="sng" dirty="0">
              <a:latin typeface="Book Antiqua" panose="02040602050305030304" pitchFamily="18" charset="0"/>
            </a:endParaRPr>
          </a:p>
          <a:p>
            <a:pPr algn="ctr"/>
            <a:r>
              <a:rPr lang="ru-RU" sz="2000" i="1" dirty="0" smtClean="0">
                <a:latin typeface="Book Antiqua" panose="02040602050305030304" pitchFamily="18" charset="0"/>
              </a:rPr>
              <a:t>Воспитатель</a:t>
            </a:r>
            <a:endParaRPr lang="ru-RU" sz="2000" i="1" dirty="0"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13000"/>
                    </a14:imgEffect>
                    <a14:imgEffect>
                      <a14:brightnessContrast bright="8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59" t="6111" r="21667" b="57393"/>
          <a:stretch/>
        </p:blipFill>
        <p:spPr>
          <a:xfrm>
            <a:off x="8307856" y="1426931"/>
            <a:ext cx="2326152" cy="2219464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2376" y="5555200"/>
            <a:ext cx="1201016" cy="11583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721317">
            <a:off x="10429442" y="52941"/>
            <a:ext cx="1201016" cy="1158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744" y="-129111"/>
            <a:ext cx="1201016" cy="11583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8153578">
            <a:off x="10722302" y="4332638"/>
            <a:ext cx="1201016" cy="11583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1000"/>
                    </a14:imgEffect>
                    <a14:imgEffect>
                      <a14:brightnessContrast bright="2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18" t="12959" r="38523" b="25511"/>
          <a:stretch/>
        </p:blipFill>
        <p:spPr>
          <a:xfrm>
            <a:off x="2345987" y="1342471"/>
            <a:ext cx="2390639" cy="2289883"/>
          </a:xfrm>
          <a:prstGeom prst="ellipse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984971" y="531148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u="sng" dirty="0" smtClean="0">
                <a:latin typeface="Book Antiqua" panose="02040602050305030304" pitchFamily="18" charset="0"/>
              </a:rPr>
              <a:t>Полуэктова Людмила Юрьевна</a:t>
            </a:r>
            <a:endParaRPr lang="ru-RU" b="1" i="1" u="sng" dirty="0">
              <a:latin typeface="Book Antiqua" panose="02040602050305030304" pitchFamily="18" charset="0"/>
            </a:endParaRPr>
          </a:p>
          <a:p>
            <a:pPr algn="ctr"/>
            <a:r>
              <a:rPr lang="ru-RU" i="1" dirty="0" smtClean="0">
                <a:latin typeface="Book Antiqua" panose="02040602050305030304" pitchFamily="18" charset="0"/>
              </a:rPr>
              <a:t>Младший воспитатель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984971" y="59889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u="sng" dirty="0" err="1" smtClean="0">
                <a:latin typeface="Book Antiqua" panose="02040602050305030304" pitchFamily="18" charset="0"/>
              </a:rPr>
              <a:t>Лапсуй</a:t>
            </a:r>
            <a:r>
              <a:rPr lang="ru-RU" b="1" i="1" u="sng" dirty="0" smtClean="0">
                <a:latin typeface="Book Antiqua" panose="02040602050305030304" pitchFamily="18" charset="0"/>
              </a:rPr>
              <a:t> Оксана Сергеевна</a:t>
            </a:r>
            <a:endParaRPr lang="ru-RU" b="1" i="1" u="sng" dirty="0">
              <a:latin typeface="Book Antiqua" panose="02040602050305030304" pitchFamily="18" charset="0"/>
            </a:endParaRPr>
          </a:p>
          <a:p>
            <a:pPr algn="ctr"/>
            <a:r>
              <a:rPr lang="ru-RU" i="1" dirty="0">
                <a:latin typeface="Book Antiqua" panose="02040602050305030304" pitchFamily="18" charset="0"/>
              </a:rPr>
              <a:t>Младший воспитатель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28988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308338" y="472664"/>
            <a:ext cx="3407051" cy="749719"/>
          </a:xfrm>
          <a:prstGeom prst="roundRect">
            <a:avLst/>
          </a:prstGeom>
          <a:solidFill>
            <a:srgbClr val="FFEEE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-14721"/>
          <a:stretch/>
        </p:blipFill>
        <p:spPr>
          <a:xfrm rot="10800000">
            <a:off x="-13250" y="0"/>
            <a:ext cx="12205250" cy="78682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124" y="6473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i="1" u="sng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Наш девиз:</a:t>
            </a:r>
            <a:endParaRPr lang="ru-RU" sz="4800" b="1" i="1" u="sng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1210" t="5836" r="4588" b="4507"/>
          <a:stretch/>
        </p:blipFill>
        <p:spPr>
          <a:xfrm rot="20604386">
            <a:off x="1445238" y="2170172"/>
            <a:ext cx="3894966" cy="339810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5012" y="1964568"/>
            <a:ext cx="7096988" cy="4306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Смешарики лучшие наши друзья, 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С ними конечно мы дружим не зря: 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Нам помогают, учиться, трудиться,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Дружными быть, никогда не сердиться!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Не унывать, улыбаться, шутить.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Всем окружающим радость дарить!</a:t>
            </a:r>
            <a:endParaRPr lang="ru-RU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64891" y="718900"/>
            <a:ext cx="1201016" cy="1158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8185" y="5474517"/>
            <a:ext cx="1201016" cy="11583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192367">
            <a:off x="1025819" y="989201"/>
            <a:ext cx="1201016" cy="11583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260769">
            <a:off x="-55097" y="5646115"/>
            <a:ext cx="1201016" cy="11583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845145">
            <a:off x="10765046" y="5034438"/>
            <a:ext cx="1201016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44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0"/>
            <a:ext cx="1235156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7002" y="57758"/>
            <a:ext cx="10515600" cy="1325563"/>
          </a:xfrm>
        </p:spPr>
        <p:txBody>
          <a:bodyPr/>
          <a:lstStyle/>
          <a:p>
            <a:r>
              <a:rPr lang="ru-RU" dirty="0" smtClean="0"/>
              <a:t>В нашей младшей группе «Смешарики»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4322" y="5423236"/>
            <a:ext cx="2305050" cy="1108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Book Antiqua" panose="02040602050305030304" pitchFamily="18" charset="0"/>
              </a:rPr>
              <a:t>10 девочек</a:t>
            </a:r>
            <a:endParaRPr lang="ru-RU" sz="3200" dirty="0"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91332" y="5423236"/>
            <a:ext cx="2810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Book Antiqua" panose="02040602050305030304" pitchFamily="18" charset="0"/>
              </a:rPr>
              <a:t>6 мальчиков</a:t>
            </a:r>
            <a:endParaRPr lang="ru-RU" sz="3200" dirty="0"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64732" y="581690"/>
            <a:ext cx="2705100" cy="27051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609868">
            <a:off x="11067241" y="176679"/>
            <a:ext cx="1201016" cy="11583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086968">
            <a:off x="10866583" y="5398104"/>
            <a:ext cx="1201016" cy="1158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306" y="5373332"/>
            <a:ext cx="1201016" cy="11583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1000"/>
                    </a14:imgEffect>
                    <a14:imgEffect>
                      <a14:brightnessContrast bright="8000" contrast="13000"/>
                    </a14:imgEffect>
                  </a14:imgLayer>
                </a14:imgProps>
              </a:ext>
            </a:extLst>
          </a:blip>
          <a:srcRect l="1293" t="12997" b="19530"/>
          <a:stretch/>
        </p:blipFill>
        <p:spPr>
          <a:xfrm>
            <a:off x="1741714" y="1201680"/>
            <a:ext cx="8804510" cy="45139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890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9567" y="-12992"/>
            <a:ext cx="1235156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32" y="2989653"/>
            <a:ext cx="1272268" cy="655350"/>
          </a:xfrm>
        </p:spPr>
        <p:txBody>
          <a:bodyPr>
            <a:prstTxWarp prst="textArchDown">
              <a:avLst/>
            </a:prstTxWarp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>А</a:t>
            </a:r>
            <a:r>
              <a:rPr lang="ru-RU" sz="32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л</a:t>
            </a:r>
            <a:r>
              <a:rPr lang="ru-RU" sz="32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а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н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40000"/>
                    </a14:imgEffect>
                    <a14:imgEffect>
                      <a14:brightnessContrast bright="11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8" t="11456" r="12059" b="24928"/>
          <a:stretch/>
        </p:blipFill>
        <p:spPr>
          <a:xfrm>
            <a:off x="189326" y="-12992"/>
            <a:ext cx="3254094" cy="3430097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62000"/>
                    </a14:imgEffect>
                    <a14:imgEffect>
                      <a14:brightnessContrast bright="13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905"/>
          <a:stretch/>
        </p:blipFill>
        <p:spPr>
          <a:xfrm>
            <a:off x="2715936" y="3532156"/>
            <a:ext cx="3189880" cy="3329439"/>
          </a:xfrm>
          <a:prstGeom prst="ellipse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21665" y="3391934"/>
            <a:ext cx="2201244" cy="584775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  <a:effectLst>
                  <a:outerShdw blurRad="50800"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Е</a:t>
            </a:r>
            <a:r>
              <a:rPr lang="ru-RU" sz="3200" b="1" dirty="0" smtClean="0">
                <a:effectLst>
                  <a:outerShdw blurRad="50800"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л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50800"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</a:t>
            </a:r>
            <a:r>
              <a:rPr lang="ru-RU" sz="3200" b="1" dirty="0" smtClean="0">
                <a:solidFill>
                  <a:srgbClr val="00B050"/>
                </a:solidFill>
                <a:effectLst>
                  <a:outerShdw blurRad="50800"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50800"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а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</a:t>
            </a:r>
            <a:r>
              <a:rPr lang="ru-RU" sz="3200" b="1" dirty="0" smtClean="0">
                <a:effectLst>
                  <a:outerShdw blurRad="50800"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е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50800"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т</a:t>
            </a:r>
            <a:r>
              <a:rPr lang="ru-RU" sz="3200" b="1" dirty="0" smtClean="0">
                <a:solidFill>
                  <a:srgbClr val="92D050"/>
                </a:solidFill>
                <a:effectLst>
                  <a:outerShdw blurRad="50800" dist="50800" sx="1000" sy="1000" algn="ctr" rotWithShape="0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а</a:t>
            </a:r>
            <a:endParaRPr lang="ru-RU" sz="3200" dirty="0">
              <a:solidFill>
                <a:srgbClr val="92D050"/>
              </a:solidFill>
              <a:effectLst>
                <a:outerShdw blurRad="50800" dist="50800" sx="1000" sy="1000" algn="ctr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5000"/>
                    </a14:imgEffect>
                    <a14:imgEffect>
                      <a14:brightnessContrast bright="1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83"/>
          <a:stretch/>
        </p:blipFill>
        <p:spPr>
          <a:xfrm>
            <a:off x="5823246" y="-10666"/>
            <a:ext cx="3054912" cy="3226691"/>
          </a:xfrm>
          <a:prstGeom prst="ellipse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05558" y="2832330"/>
            <a:ext cx="1419856" cy="584775"/>
          </a:xfrm>
          <a:prstGeom prst="rect">
            <a:avLst/>
          </a:prstGeom>
        </p:spPr>
        <p:txBody>
          <a:bodyPr wrap="square">
            <a:prstTxWarp prst="textArchDown">
              <a:avLst>
                <a:gd name="adj" fmla="val 1275820"/>
              </a:avLst>
            </a:prstTxWarp>
            <a:spAutoFit/>
          </a:bodyPr>
          <a:lstStyle/>
          <a:p>
            <a:r>
              <a:rPr lang="ru-RU" sz="3200" b="1" dirty="0" err="1" smtClean="0">
                <a:solidFill>
                  <a:srgbClr val="00B0F0"/>
                </a:solidFill>
                <a:latin typeface="Book Antiqua" panose="02040602050305030304" pitchFamily="18" charset="0"/>
              </a:rPr>
              <a:t>У</a:t>
            </a:r>
            <a:r>
              <a:rPr lang="ru-RU" sz="3200" b="1" dirty="0" err="1" smtClean="0">
                <a:latin typeface="Book Antiqua" panose="02040602050305030304" pitchFamily="18" charset="0"/>
              </a:rPr>
              <a:t>м</a:t>
            </a:r>
            <a:r>
              <a:rPr lang="ru-RU" sz="3200" b="1" dirty="0" err="1" smtClean="0">
                <a:solidFill>
                  <a:srgbClr val="DF8017"/>
                </a:solidFill>
                <a:latin typeface="Book Antiqua" panose="02040602050305030304" pitchFamily="18" charset="0"/>
              </a:rPr>
              <a:t>у</a:t>
            </a:r>
            <a:r>
              <a:rPr lang="ru-RU" sz="3200" b="1" dirty="0" err="1" smtClean="0">
                <a:solidFill>
                  <a:srgbClr val="00B050"/>
                </a:solidFill>
                <a:latin typeface="Book Antiqua" panose="02040602050305030304" pitchFamily="18" charset="0"/>
              </a:rPr>
              <a:t>д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48000"/>
                    </a14:imgEffect>
                    <a14:imgEffect>
                      <a14:brightnessContrast bright="1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92" t="3612" r="4445" b="30277"/>
          <a:stretch/>
        </p:blipFill>
        <p:spPr>
          <a:xfrm>
            <a:off x="8651322" y="3317328"/>
            <a:ext cx="3094040" cy="3287417"/>
          </a:xfrm>
          <a:prstGeom prst="ellipse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310118" y="3099547"/>
            <a:ext cx="1776448" cy="584775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1622104"/>
              </a:avLst>
            </a:prstTxWarp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А</a:t>
            </a:r>
            <a:r>
              <a:rPr lang="ru-RU" sz="3200" b="1" dirty="0" err="1" smtClean="0">
                <a:solidFill>
                  <a:srgbClr val="00B050"/>
                </a:solidFill>
                <a:latin typeface="Book Antiqua" panose="02040602050305030304" pitchFamily="18" charset="0"/>
              </a:rPr>
              <a:t>м</a:t>
            </a:r>
            <a:r>
              <a:rPr lang="ru-RU" sz="3200" b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е</a:t>
            </a:r>
            <a:r>
              <a:rPr lang="ru-RU" sz="3200" b="1" dirty="0" err="1" smtClean="0">
                <a:latin typeface="Book Antiqua" panose="02040602050305030304" pitchFamily="18" charset="0"/>
              </a:rPr>
              <a:t>л</a:t>
            </a:r>
            <a:r>
              <a:rPr lang="ru-RU" sz="3200" b="1" dirty="0" err="1" smtClean="0">
                <a:solidFill>
                  <a:srgbClr val="00B050"/>
                </a:solidFill>
                <a:latin typeface="Book Antiqua" panose="02040602050305030304" pitchFamily="18" charset="0"/>
              </a:rPr>
              <a:t>и</a:t>
            </a:r>
            <a:r>
              <a:rPr lang="ru-RU" sz="3200" b="1" dirty="0" err="1" smtClean="0">
                <a:latin typeface="Book Antiqua" panose="02040602050305030304" pitchFamily="18" charset="0"/>
              </a:rPr>
              <a:t>я</a:t>
            </a:r>
            <a:endParaRPr lang="ru-RU" sz="32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62317" y="507048"/>
            <a:ext cx="774103" cy="9173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3963565">
            <a:off x="4631452" y="1903770"/>
            <a:ext cx="774259" cy="9205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483725" y="221102"/>
            <a:ext cx="774259" cy="9205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51155" y="4189670"/>
            <a:ext cx="774259" cy="9205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862359">
            <a:off x="9357339" y="1170773"/>
            <a:ext cx="774259" cy="92057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9326" y="3870287"/>
            <a:ext cx="774259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162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-594"/>
            <a:ext cx="1235156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3477429"/>
            <a:ext cx="2474706" cy="1325563"/>
          </a:xfrm>
        </p:spPr>
        <p:txBody>
          <a:bodyPr>
            <a:prstTxWarp prst="textArchUp">
              <a:avLst>
                <a:gd name="adj" fmla="val 12133853"/>
              </a:avLst>
            </a:prstTxWarp>
            <a:norm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А</a:t>
            </a:r>
            <a:r>
              <a:rPr lang="ru-RU" sz="3200" b="1" dirty="0" err="1" smtClean="0">
                <a:solidFill>
                  <a:srgbClr val="DF8017"/>
                </a:solidFill>
                <a:latin typeface="Book Antiqua" panose="02040602050305030304" pitchFamily="18" charset="0"/>
              </a:rPr>
              <a:t>д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е</a:t>
            </a:r>
            <a:r>
              <a:rPr lang="ru-RU" sz="3200" b="1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л</a:t>
            </a:r>
            <a:r>
              <a:rPr lang="ru-RU" sz="3200" b="1" dirty="0" err="1" smtClean="0">
                <a:latin typeface="Book Antiqua" panose="02040602050305030304" pitchFamily="18" charset="0"/>
              </a:rPr>
              <a:t>и</a:t>
            </a:r>
            <a:r>
              <a:rPr lang="ru-RU" sz="3200" b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н</a:t>
            </a:r>
            <a:r>
              <a:rPr lang="ru-RU" sz="3200" b="1" dirty="0" err="1" smtClean="0">
                <a:solidFill>
                  <a:srgbClr val="00B050"/>
                </a:solidFill>
                <a:latin typeface="Book Antiqua" panose="02040602050305030304" pitchFamily="18" charset="0"/>
              </a:rPr>
              <a:t>а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3000"/>
                    </a14:imgEffect>
                    <a14:imgEffect>
                      <a14:brightnessContrast bright="11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" t="5764" r="2134" b="24626"/>
          <a:stretch/>
        </p:blipFill>
        <p:spPr>
          <a:xfrm>
            <a:off x="190500" y="3629174"/>
            <a:ext cx="3181350" cy="3028950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33000"/>
                    </a14:imgEffect>
                    <a14:imgEffect>
                      <a14:brightnessContrast bright="20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3" t="4167" r="3333" b="26667"/>
          <a:stretch/>
        </p:blipFill>
        <p:spPr>
          <a:xfrm>
            <a:off x="8650492" y="365125"/>
            <a:ext cx="3162300" cy="3112304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60000"/>
                    </a14:imgEffect>
                    <a14:imgEffect>
                      <a14:brightnessContrast bright="12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5" t="13611" r="3704" b="13889"/>
          <a:stretch/>
        </p:blipFill>
        <p:spPr>
          <a:xfrm>
            <a:off x="2995055" y="79759"/>
            <a:ext cx="3105151" cy="3348944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35000"/>
                    </a14:imgEffect>
                    <a14:imgEffect>
                      <a14:brightnessContrast bright="11000" contrast="17000"/>
                    </a14:imgEffect>
                  </a14:imgLayer>
                </a14:imgProps>
              </a:ext>
            </a:extLst>
          </a:blip>
          <a:srcRect l="10028" t="7336" r="1949" b="23291"/>
          <a:stretch/>
        </p:blipFill>
        <p:spPr>
          <a:xfrm>
            <a:off x="5850141" y="3378856"/>
            <a:ext cx="3120616" cy="3279268"/>
          </a:xfrm>
          <a:prstGeom prst="ellipse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62283" y="3136612"/>
            <a:ext cx="2297424" cy="584775"/>
          </a:xfrm>
          <a:prstGeom prst="rect">
            <a:avLst/>
          </a:prstGeom>
        </p:spPr>
        <p:txBody>
          <a:bodyPr wrap="none">
            <a:prstTxWarp prst="textArchDown">
              <a:avLst>
                <a:gd name="adj" fmla="val 1023244"/>
              </a:avLst>
            </a:prstTxWarp>
            <a:sp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  <a:latin typeface="Book Antiqua" panose="02040602050305030304" pitchFamily="18" charset="0"/>
              </a:rPr>
              <a:t>Е</a:t>
            </a:r>
            <a:r>
              <a:rPr lang="ru-RU" sz="3200" b="1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>к</a:t>
            </a:r>
            <a:r>
              <a:rPr lang="ru-RU" sz="32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а</a:t>
            </a:r>
            <a:r>
              <a:rPr lang="ru-RU" sz="3200" b="1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>т</a:t>
            </a:r>
            <a:r>
              <a:rPr lang="ru-RU" sz="3200" b="1" dirty="0" smtClean="0">
                <a:solidFill>
                  <a:srgbClr val="FFC000"/>
                </a:solidFill>
                <a:latin typeface="Book Antiqua" panose="02040602050305030304" pitchFamily="18" charset="0"/>
              </a:rPr>
              <a:t>е</a:t>
            </a:r>
            <a:r>
              <a:rPr lang="ru-RU" sz="3200" b="1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>р</a:t>
            </a:r>
            <a:r>
              <a:rPr lang="ru-RU" sz="32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и</a:t>
            </a:r>
            <a:r>
              <a:rPr lang="ru-RU" sz="3200" b="1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>н</a:t>
            </a:r>
            <a:r>
              <a:rPr lang="ru-RU" sz="3200" b="1" dirty="0" smtClean="0">
                <a:solidFill>
                  <a:srgbClr val="DF8017"/>
                </a:solidFill>
                <a:latin typeface="Book Antiqua" panose="02040602050305030304" pitchFamily="18" charset="0"/>
              </a:rPr>
              <a:t>а</a:t>
            </a:r>
            <a:endParaRPr lang="ru-RU" sz="3200" dirty="0">
              <a:solidFill>
                <a:srgbClr val="DF8017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44222" y="3264144"/>
            <a:ext cx="2297424" cy="914486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1697757"/>
              </a:avLst>
            </a:prstTxWarp>
            <a:sp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  <a:latin typeface="Book Antiqua" panose="02040602050305030304" pitchFamily="18" charset="0"/>
              </a:rPr>
              <a:t>М</a:t>
            </a:r>
            <a:r>
              <a:rPr lang="ru-RU" sz="3200" b="1" dirty="0" smtClean="0">
                <a:solidFill>
                  <a:srgbClr val="FFC000"/>
                </a:solidFill>
                <a:latin typeface="Book Antiqua" panose="02040602050305030304" pitchFamily="18" charset="0"/>
              </a:rPr>
              <a:t>а</a:t>
            </a:r>
            <a:r>
              <a:rPr lang="ru-RU" sz="32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р</a:t>
            </a:r>
            <a:r>
              <a:rPr lang="ru-RU" sz="3200" b="1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>к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292891" y="3185041"/>
            <a:ext cx="1487908" cy="584775"/>
          </a:xfrm>
          <a:prstGeom prst="rect">
            <a:avLst/>
          </a:prstGeom>
        </p:spPr>
        <p:txBody>
          <a:bodyPr wrap="none">
            <a:prstTxWarp prst="textArchDown">
              <a:avLst>
                <a:gd name="adj" fmla="val 955750"/>
              </a:avLst>
            </a:prstTxWarp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И</a:t>
            </a:r>
            <a:r>
              <a:rPr lang="ru-RU" sz="3200" b="1" dirty="0" smtClean="0">
                <a:solidFill>
                  <a:srgbClr val="00B0F0"/>
                </a:solidFill>
                <a:latin typeface="Book Antiqua" panose="02040602050305030304" pitchFamily="18" charset="0"/>
              </a:rPr>
              <a:t>л</a:t>
            </a:r>
            <a:r>
              <a:rPr lang="ru-RU" sz="3200" b="1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>о</a:t>
            </a:r>
            <a:r>
              <a:rPr lang="ru-RU" sz="3200" b="1" dirty="0" smtClean="0">
                <a:solidFill>
                  <a:srgbClr val="FFC000"/>
                </a:solidFill>
                <a:latin typeface="Book Antiqua" panose="02040602050305030304" pitchFamily="18" charset="0"/>
              </a:rPr>
              <a:t>н</a:t>
            </a:r>
            <a:r>
              <a:rPr lang="ru-RU" sz="3200" b="1" dirty="0" smtClean="0">
                <a:solidFill>
                  <a:srgbClr val="00B0F0"/>
                </a:solidFill>
                <a:latin typeface="Book Antiqua" panose="02040602050305030304" pitchFamily="18" charset="0"/>
              </a:rPr>
              <a:t>а</a:t>
            </a:r>
            <a:endParaRPr lang="ru-RU" sz="3200" dirty="0">
              <a:solidFill>
                <a:srgbClr val="DF8017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4769" y="433426"/>
            <a:ext cx="774259" cy="9205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7456237">
            <a:off x="1474987" y="1793380"/>
            <a:ext cx="774259" cy="9205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674789" y="4097914"/>
            <a:ext cx="774259" cy="9205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24587" y="1214271"/>
            <a:ext cx="774259" cy="9205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65931" y="4178630"/>
            <a:ext cx="774259" cy="9205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6492459">
            <a:off x="4675125" y="5686267"/>
            <a:ext cx="774259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498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46032" r="28"/>
          <a:stretch/>
        </p:blipFill>
        <p:spPr>
          <a:xfrm rot="16200000">
            <a:off x="2749263" y="-2749667"/>
            <a:ext cx="6858000" cy="1219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39000"/>
                    </a14:imgEffect>
                    <a14:imgEffect>
                      <a14:brightnessContrast bright="19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81" t="11036" b="22419"/>
          <a:stretch/>
        </p:blipFill>
        <p:spPr>
          <a:xfrm>
            <a:off x="3267037" y="3501910"/>
            <a:ext cx="2905125" cy="2895600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47000"/>
                    </a14:imgEffect>
                    <a14:imgEffect>
                      <a14:brightnessContrast bright="16000" contrast="6000"/>
                    </a14:imgEffect>
                  </a14:imgLayer>
                </a14:imgProps>
              </a:ext>
            </a:extLst>
          </a:blip>
          <a:srcRect l="5521" t="10480" r="562" b="21217"/>
          <a:stretch/>
        </p:blipFill>
        <p:spPr>
          <a:xfrm>
            <a:off x="358167" y="0"/>
            <a:ext cx="3143250" cy="3048001"/>
          </a:xfrm>
          <a:prstGeom prst="ellips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79686" y="2455267"/>
            <a:ext cx="2173993" cy="804812"/>
          </a:xfrm>
          <a:prstGeom prst="rect">
            <a:avLst/>
          </a:prstGeom>
        </p:spPr>
        <p:txBody>
          <a:bodyPr wrap="none">
            <a:prstTxWarp prst="textArchDown">
              <a:avLst>
                <a:gd name="adj" fmla="val 596422"/>
              </a:avLst>
            </a:prstTxWarp>
            <a:sp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  <a:latin typeface="Book Antiqua" panose="02040602050305030304" pitchFamily="18" charset="0"/>
              </a:rPr>
              <a:t>В</a:t>
            </a:r>
            <a:r>
              <a:rPr lang="ru-RU" sz="3200" b="1" dirty="0">
                <a:solidFill>
                  <a:srgbClr val="FFC000"/>
                </a:solidFill>
                <a:latin typeface="Book Antiqua" panose="02040602050305030304" pitchFamily="18" charset="0"/>
              </a:rPr>
              <a:t>и</a:t>
            </a:r>
            <a:r>
              <a:rPr lang="ru-RU" sz="32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к</a:t>
            </a:r>
            <a:r>
              <a:rPr lang="ru-RU" sz="3200" b="1" dirty="0" smtClean="0">
                <a:solidFill>
                  <a:srgbClr val="00B0F0"/>
                </a:solidFill>
                <a:latin typeface="Book Antiqua" panose="02040602050305030304" pitchFamily="18" charset="0"/>
              </a:rPr>
              <a:t>т</a:t>
            </a:r>
            <a:r>
              <a:rPr lang="ru-RU" sz="3200" b="1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>о</a:t>
            </a:r>
            <a:r>
              <a:rPr lang="ru-RU" sz="3200" b="1" dirty="0" smtClean="0">
                <a:latin typeface="Book Antiqua" panose="02040602050305030304" pitchFamily="18" charset="0"/>
              </a:rPr>
              <a:t>р</a:t>
            </a:r>
            <a:r>
              <a:rPr lang="ru-RU" sz="3200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и</a:t>
            </a:r>
            <a:r>
              <a:rPr lang="ru-RU" sz="3200" b="1" dirty="0" smtClean="0">
                <a:solidFill>
                  <a:srgbClr val="00CC00"/>
                </a:solidFill>
                <a:latin typeface="Book Antiqua" panose="02040602050305030304" pitchFamily="18" charset="0"/>
              </a:rPr>
              <a:t>я</a:t>
            </a:r>
            <a:endParaRPr lang="ru-RU" sz="3200" dirty="0">
              <a:solidFill>
                <a:srgbClr val="00CC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17138" y="3300322"/>
            <a:ext cx="1763624" cy="584775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1043463"/>
              </a:avLst>
            </a:prstTxWarp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latin typeface="Book Antiqua" panose="02040602050305030304" pitchFamily="18" charset="0"/>
              </a:rPr>
              <a:t>Л</a:t>
            </a:r>
            <a:r>
              <a:rPr lang="ru-RU" sz="32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ю</a:t>
            </a:r>
            <a:r>
              <a:rPr lang="ru-RU" sz="32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б</a:t>
            </a:r>
            <a:r>
              <a:rPr lang="ru-RU" sz="3200" b="1" dirty="0" smtClean="0">
                <a:solidFill>
                  <a:srgbClr val="00B0F0"/>
                </a:solidFill>
                <a:latin typeface="Book Antiqua" panose="02040602050305030304" pitchFamily="18" charset="0"/>
              </a:rPr>
              <a:t>о</a:t>
            </a:r>
            <a:r>
              <a:rPr lang="ru-RU" sz="3200" b="1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>в</a:t>
            </a:r>
            <a:r>
              <a:rPr lang="ru-RU" sz="3200" b="1" dirty="0" smtClean="0">
                <a:solidFill>
                  <a:srgbClr val="00B0F0"/>
                </a:solidFill>
                <a:latin typeface="Book Antiqua" panose="02040602050305030304" pitchFamily="18" charset="0"/>
              </a:rPr>
              <a:t>ь</a:t>
            </a:r>
            <a:endParaRPr lang="ru-RU" sz="3200" dirty="0">
              <a:solidFill>
                <a:srgbClr val="DF8017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6461" y="4214986"/>
            <a:ext cx="774259" cy="9205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7679924">
            <a:off x="2222890" y="5466895"/>
            <a:ext cx="774259" cy="9205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27734" y="444500"/>
            <a:ext cx="774259" cy="9205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7018311">
            <a:off x="5153456" y="1936041"/>
            <a:ext cx="774259" cy="9205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79541" y="852773"/>
            <a:ext cx="774259" cy="9205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14406" y="5040310"/>
            <a:ext cx="774259" cy="920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38000"/>
                    </a14:imgEffect>
                    <a14:imgEffect>
                      <a14:brightnessContrast bright="1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1" r="6543" b="31641"/>
          <a:stretch/>
        </p:blipFill>
        <p:spPr>
          <a:xfrm>
            <a:off x="5948189" y="123739"/>
            <a:ext cx="3130776" cy="3130776"/>
          </a:xfrm>
          <a:prstGeom prst="ellipse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668333" y="3018847"/>
            <a:ext cx="1576072" cy="477054"/>
          </a:xfrm>
          <a:prstGeom prst="rect">
            <a:avLst/>
          </a:prstGeom>
        </p:spPr>
        <p:txBody>
          <a:bodyPr wrap="none">
            <a:prstTxWarp prst="textArchDown">
              <a:avLst>
                <a:gd name="adj" fmla="val 987804"/>
              </a:avLst>
            </a:prstTxWarp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Р</a:t>
            </a:r>
            <a:r>
              <a:rPr lang="ru-RU" sz="3200" b="1" dirty="0" smtClean="0">
                <a:solidFill>
                  <a:srgbClr val="00B0F0"/>
                </a:solidFill>
                <a:latin typeface="Book Antiqua" panose="02040602050305030304" pitchFamily="18" charset="0"/>
              </a:rPr>
              <a:t>у</a:t>
            </a:r>
            <a:r>
              <a:rPr lang="ru-RU" sz="3200" b="1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>с</a:t>
            </a:r>
            <a:r>
              <a:rPr lang="ru-RU" sz="3200" b="1" dirty="0" smtClean="0">
                <a:latin typeface="Book Antiqua" panose="02040602050305030304" pitchFamily="18" charset="0"/>
              </a:rPr>
              <a:t>л</a:t>
            </a:r>
            <a:r>
              <a:rPr lang="ru-RU" sz="3200" b="1" dirty="0" smtClean="0">
                <a:solidFill>
                  <a:srgbClr val="FFC000"/>
                </a:solidFill>
                <a:latin typeface="Book Antiqua" panose="02040602050305030304" pitchFamily="18" charset="0"/>
              </a:rPr>
              <a:t>а</a:t>
            </a:r>
            <a:r>
              <a:rPr lang="ru-RU" sz="3200" b="1" dirty="0" smtClean="0">
                <a:solidFill>
                  <a:srgbClr val="00CC00"/>
                </a:solidFill>
                <a:latin typeface="Book Antiqua" panose="02040602050305030304" pitchFamily="18" charset="0"/>
              </a:rPr>
              <a:t>н</a:t>
            </a:r>
            <a:endParaRPr lang="ru-RU" sz="3200" dirty="0">
              <a:solidFill>
                <a:srgbClr val="00CC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38000"/>
                    </a14:imgEffect>
                    <a14:imgEffect>
                      <a14:brightnessContrast bright="19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83" t="10582" r="6543" b="27620"/>
          <a:stretch/>
        </p:blipFill>
        <p:spPr>
          <a:xfrm>
            <a:off x="8580692" y="3385629"/>
            <a:ext cx="3201543" cy="3126590"/>
          </a:xfrm>
          <a:prstGeom prst="ellipse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72092" y="3254515"/>
            <a:ext cx="1683581" cy="584775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1171179"/>
              </a:avLst>
            </a:prstTxWarp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М</a:t>
            </a:r>
            <a:r>
              <a:rPr lang="ru-RU" sz="3200" b="1" dirty="0" err="1" smtClean="0">
                <a:solidFill>
                  <a:srgbClr val="00B0F0"/>
                </a:solidFill>
                <a:latin typeface="Book Antiqua" panose="02040602050305030304" pitchFamily="18" charset="0"/>
              </a:rPr>
              <a:t>е</a:t>
            </a:r>
            <a:r>
              <a:rPr lang="ru-RU" sz="3200" b="1" dirty="0" err="1" smtClean="0">
                <a:latin typeface="Book Antiqua" panose="02040602050305030304" pitchFamily="18" charset="0"/>
              </a:rPr>
              <a:t>л</a:t>
            </a:r>
            <a:r>
              <a:rPr lang="ru-RU" sz="3200" b="1" dirty="0" err="1" smtClean="0">
                <a:solidFill>
                  <a:srgbClr val="FF0066"/>
                </a:solidFill>
                <a:latin typeface="Book Antiqua" panose="02040602050305030304" pitchFamily="18" charset="0"/>
              </a:rPr>
              <a:t>и</a:t>
            </a:r>
            <a:r>
              <a:rPr lang="ru-RU" sz="3200" b="1" dirty="0" err="1" smtClean="0">
                <a:solidFill>
                  <a:srgbClr val="00B0F0"/>
                </a:solidFill>
                <a:latin typeface="Book Antiqua" panose="02040602050305030304" pitchFamily="18" charset="0"/>
              </a:rPr>
              <a:t>н</a:t>
            </a:r>
            <a:r>
              <a:rPr lang="ru-RU" sz="3200" b="1" dirty="0" err="1" smtClean="0">
                <a:solidFill>
                  <a:srgbClr val="DF8017"/>
                </a:solidFill>
                <a:latin typeface="Book Antiqua" panose="02040602050305030304" pitchFamily="18" charset="0"/>
              </a:rPr>
              <a:t>а</a:t>
            </a:r>
            <a:endParaRPr lang="ru-RU" sz="3200" dirty="0">
              <a:solidFill>
                <a:srgbClr val="DF80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30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46032" r="28"/>
          <a:stretch/>
        </p:blipFill>
        <p:spPr>
          <a:xfrm rot="16200000">
            <a:off x="2740762" y="-2667001"/>
            <a:ext cx="6858000" cy="12192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25345" y="2983476"/>
            <a:ext cx="2173993" cy="804812"/>
          </a:xfrm>
          <a:prstGeom prst="rect">
            <a:avLst/>
          </a:prstGeom>
        </p:spPr>
        <p:txBody>
          <a:bodyPr wrap="none">
            <a:prstTxWarp prst="textArchDown">
              <a:avLst>
                <a:gd name="adj" fmla="val 2026996"/>
              </a:avLst>
            </a:prstTxWarp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М</a:t>
            </a:r>
            <a:r>
              <a:rPr lang="ru-RU" sz="3200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и</a:t>
            </a:r>
            <a:r>
              <a:rPr lang="ru-RU" sz="3200" b="1" dirty="0" smtClean="0">
                <a:solidFill>
                  <a:srgbClr val="00CC00"/>
                </a:solidFill>
                <a:latin typeface="Book Antiqua" panose="02040602050305030304" pitchFamily="18" charset="0"/>
              </a:rPr>
              <a:t>х</a:t>
            </a:r>
            <a:r>
              <a:rPr lang="ru-RU" sz="32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а</a:t>
            </a:r>
            <a:r>
              <a:rPr lang="ru-RU" sz="3200" b="1" dirty="0" smtClean="0">
                <a:latin typeface="Book Antiqua" panose="02040602050305030304" pitchFamily="18" charset="0"/>
              </a:rPr>
              <a:t>и</a:t>
            </a:r>
            <a:r>
              <a:rPr lang="ru-RU" sz="32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л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5838" y="3203513"/>
            <a:ext cx="1763624" cy="584775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1043463"/>
              </a:avLst>
            </a:prstTxWarp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В</a:t>
            </a:r>
            <a:r>
              <a:rPr lang="ru-RU" sz="32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а</a:t>
            </a:r>
            <a:r>
              <a:rPr lang="ru-RU" sz="3200" b="1" dirty="0" smtClean="0">
                <a:solidFill>
                  <a:srgbClr val="FFC000"/>
                </a:solidFill>
                <a:latin typeface="Book Antiqua" panose="02040602050305030304" pitchFamily="18" charset="0"/>
              </a:rPr>
              <a:t>с</a:t>
            </a:r>
            <a:r>
              <a:rPr lang="ru-RU" sz="3200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и</a:t>
            </a:r>
            <a:r>
              <a:rPr lang="ru-RU" sz="3200" b="1" dirty="0" smtClean="0">
                <a:solidFill>
                  <a:srgbClr val="00CC00"/>
                </a:solidFill>
                <a:latin typeface="Book Antiqua" panose="02040602050305030304" pitchFamily="18" charset="0"/>
              </a:rPr>
              <a:t>л</a:t>
            </a:r>
            <a:r>
              <a:rPr lang="ru-RU" sz="3200" b="1" dirty="0" smtClean="0">
                <a:solidFill>
                  <a:srgbClr val="00B0F0"/>
                </a:solidFill>
                <a:latin typeface="Book Antiqua" panose="02040602050305030304" pitchFamily="18" charset="0"/>
              </a:rPr>
              <a:t>и</a:t>
            </a:r>
            <a:r>
              <a:rPr lang="ru-RU" sz="3200" b="1" dirty="0" smtClean="0">
                <a:latin typeface="Book Antiqua" panose="02040602050305030304" pitchFamily="18" charset="0"/>
              </a:rPr>
              <a:t>с</a:t>
            </a:r>
            <a:r>
              <a:rPr lang="ru-RU" sz="3200" b="1" dirty="0" smtClean="0">
                <a:solidFill>
                  <a:srgbClr val="FFC000"/>
                </a:solidFill>
                <a:latin typeface="Book Antiqua" panose="02040602050305030304" pitchFamily="18" charset="0"/>
              </a:rPr>
              <a:t>а</a:t>
            </a:r>
            <a:endParaRPr lang="ru-RU" sz="3200" dirty="0">
              <a:solidFill>
                <a:srgbClr val="DF8017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0683" y="5760135"/>
            <a:ext cx="774259" cy="9205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679924">
            <a:off x="523462" y="852773"/>
            <a:ext cx="774259" cy="9205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0313" y="459796"/>
            <a:ext cx="774259" cy="9205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018311">
            <a:off x="10648640" y="4830212"/>
            <a:ext cx="774259" cy="9205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79541" y="852773"/>
            <a:ext cx="774259" cy="9205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6610" y="5035856"/>
            <a:ext cx="774259" cy="9205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38000"/>
                    </a14:imgEffect>
                    <a14:imgEffect>
                      <a14:brightnessContrast bright="15000" contrast="22000"/>
                    </a14:imgEffect>
                  </a14:imgLayer>
                </a14:imgProps>
              </a:ext>
            </a:extLst>
          </a:blip>
          <a:srcRect l="13826" t="8722" r="8662" b="32684"/>
          <a:stretch/>
        </p:blipFill>
        <p:spPr>
          <a:xfrm>
            <a:off x="73762" y="3525515"/>
            <a:ext cx="3130449" cy="3155196"/>
          </a:xfrm>
          <a:prstGeom prst="ellipse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9000"/>
                    </a14:imgEffect>
                    <a14:imgEffect>
                      <a14:brightnessContrast bright="14000" contrast="20000"/>
                    </a14:imgEffect>
                  </a14:imgLayer>
                </a14:imgProps>
              </a:ext>
            </a:extLst>
          </a:blip>
          <a:srcRect l="1003" t="5270" r="5315" b="27304"/>
          <a:stretch/>
        </p:blipFill>
        <p:spPr>
          <a:xfrm>
            <a:off x="2728685" y="197631"/>
            <a:ext cx="3367314" cy="3231368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35000"/>
                    </a14:imgEffect>
                    <a14:imgEffect>
                      <a14:brightnessContrast bright="5000" contrast="18000"/>
                    </a14:imgEffect>
                  </a14:imgLayer>
                </a14:imgProps>
              </a:ext>
            </a:extLst>
          </a:blip>
          <a:srcRect l="-12276" t="1344" r="-19452" b="-2038"/>
          <a:stretch/>
        </p:blipFill>
        <p:spPr>
          <a:xfrm>
            <a:off x="5943589" y="3203513"/>
            <a:ext cx="2612400" cy="3582599"/>
          </a:xfrm>
          <a:prstGeom prst="ellipse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91588" y="3093279"/>
            <a:ext cx="1459297" cy="681639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1657165"/>
              </a:avLst>
            </a:prstTxWarp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М</a:t>
            </a:r>
            <a:r>
              <a:rPr lang="ru-RU" sz="32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а</a:t>
            </a:r>
            <a:r>
              <a:rPr lang="ru-RU" sz="3200" b="1" dirty="0" smtClean="0">
                <a:solidFill>
                  <a:srgbClr val="FFC000"/>
                </a:solidFill>
                <a:latin typeface="Book Antiqua" panose="02040602050305030304" pitchFamily="18" charset="0"/>
              </a:rPr>
              <a:t>к</a:t>
            </a:r>
            <a:r>
              <a:rPr lang="ru-RU" sz="3200" b="1" dirty="0" smtClean="0">
                <a:solidFill>
                  <a:srgbClr val="00CC00"/>
                </a:solidFill>
                <a:latin typeface="Book Antiqua" panose="02040602050305030304" pitchFamily="18" charset="0"/>
              </a:rPr>
              <a:t>а</a:t>
            </a:r>
            <a:r>
              <a:rPr lang="ru-RU" sz="3200" b="1" dirty="0" smtClean="0">
                <a:latin typeface="Book Antiqua" panose="02040602050305030304" pitchFamily="18" charset="0"/>
              </a:rPr>
              <a:t>р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37603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402</Words>
  <Application>Microsoft Office PowerPoint</Application>
  <PresentationFormat>Произвольный</PresentationFormat>
  <Paragraphs>126</Paragraphs>
  <Slides>17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Документ</vt:lpstr>
      <vt:lpstr>Визитная карточка  Младшей группы  «Смешарики»</vt:lpstr>
      <vt:lpstr>Административно-управленческий персонал</vt:lpstr>
      <vt:lpstr>В нашей группе работают:</vt:lpstr>
      <vt:lpstr>Наш девиз:</vt:lpstr>
      <vt:lpstr>В нашей младшей группе «Смешарики»</vt:lpstr>
      <vt:lpstr>Алан</vt:lpstr>
      <vt:lpstr>Аделина</vt:lpstr>
      <vt:lpstr>Слайд 8</vt:lpstr>
      <vt:lpstr>Слайд 9</vt:lpstr>
      <vt:lpstr>Приоритетные направления:</vt:lpstr>
      <vt:lpstr>Предметно-развивающая среда: </vt:lpstr>
      <vt:lpstr>Режим дня в младшей группе </vt:lpstr>
      <vt:lpstr>«Сетка занятий»</vt:lpstr>
      <vt:lpstr>Наши занятия</vt:lpstr>
      <vt:lpstr>Наши традиции:</vt:lpstr>
      <vt:lpstr>Семейные фотографии…</vt:lpstr>
      <vt:lpstr>До новых встреч!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Визитная карточка  Младшей группы  «Смешарики»</dc:title>
  <dc:creator>Воспитатель</dc:creator>
  <cp:lastModifiedBy>про</cp:lastModifiedBy>
  <cp:revision>49</cp:revision>
  <dcterms:created xsi:type="dcterms:W3CDTF">2023-09-28T13:14:44Z</dcterms:created>
  <dcterms:modified xsi:type="dcterms:W3CDTF">2023-10-26T13:32:41Z</dcterms:modified>
</cp:coreProperties>
</file>