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77" r:id="rId2"/>
    <p:sldId id="257" r:id="rId3"/>
    <p:sldId id="435" r:id="rId4"/>
    <p:sldId id="487" r:id="rId5"/>
    <p:sldId id="464" r:id="rId6"/>
    <p:sldId id="475" r:id="rId7"/>
    <p:sldId id="452" r:id="rId8"/>
    <p:sldId id="483" r:id="rId9"/>
    <p:sldId id="488" r:id="rId10"/>
    <p:sldId id="489" r:id="rId11"/>
    <p:sldId id="490" r:id="rId12"/>
    <p:sldId id="491" r:id="rId13"/>
    <p:sldId id="492" r:id="rId14"/>
    <p:sldId id="493" r:id="rId15"/>
    <p:sldId id="485" r:id="rId16"/>
    <p:sldId id="494" r:id="rId17"/>
    <p:sldId id="495" r:id="rId18"/>
    <p:sldId id="497" r:id="rId19"/>
    <p:sldId id="496" r:id="rId20"/>
    <p:sldId id="499" r:id="rId21"/>
    <p:sldId id="498" r:id="rId22"/>
    <p:sldId id="500" r:id="rId23"/>
  </p:sldIdLst>
  <p:sldSz cx="12192000" cy="6858000"/>
  <p:notesSz cx="6858000" cy="9144000"/>
  <p:embeddedFontLst>
    <p:embeddedFont>
      <p:font typeface="Gabriola" pitchFamily="82" charset="0"/>
      <p:regular r:id="rId26"/>
    </p:embeddedFont>
    <p:embeddedFont>
      <p:font typeface="Arial Unicode MS" pitchFamily="34" charset="-128"/>
      <p:regular r:id="rId27"/>
    </p:embeddedFont>
    <p:embeddedFont>
      <p:font typeface="Rubik Light" charset="-79"/>
      <p:regular r:id="rId28"/>
      <p:italic r:id="rId29"/>
    </p:embeddedFont>
    <p:embeddedFont>
      <p:font typeface="Calibri" pitchFamily="34" charset="0"/>
      <p:regular r:id="rId30"/>
      <p:bold r:id="rId31"/>
      <p:italic r:id="rId32"/>
      <p:boldItalic r:id="rId33"/>
    </p:embeddedFont>
    <p:embeddedFont>
      <p:font typeface="맑은 고딕" pitchFamily="34" charset="-127"/>
      <p:regular r:id="rId34"/>
      <p:bold r:id="rId35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DED4"/>
    <a:srgbClr val="86631C"/>
    <a:srgbClr val="5F6C38"/>
    <a:srgbClr val="183B3D"/>
    <a:srgbClr val="989A6E"/>
    <a:srgbClr val="F9CB2F"/>
    <a:srgbClr val="E7E6DD"/>
    <a:srgbClr val="D3CBA6"/>
    <a:srgbClr val="FDEBD6"/>
    <a:srgbClr val="015841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66" autoAdjust="0"/>
    <p:restoredTop sz="94660"/>
  </p:normalViewPr>
  <p:slideViewPr>
    <p:cSldViewPr snapToGrid="0">
      <p:cViewPr varScale="1">
        <p:scale>
          <a:sx n="68" d="100"/>
          <a:sy n="68" d="100"/>
        </p:scale>
        <p:origin x="-72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8" d="100"/>
          <a:sy n="58" d="100"/>
        </p:scale>
        <p:origin x="3024" y="84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xmlns="" id="{59230B0E-39ED-45EA-AD95-669D0616B39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xmlns="" id="{AA82B798-201A-4B14-B1F0-6A660C5C727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xmlns="" id="{EE2F5857-B39B-4284-A086-C6DE2719C94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E3EF34-7656-4396-AEBE-2B554E5E934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6987821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A49F08-9100-4AF5-BC0A-FC6A093BE3CC}" type="datetimeFigureOut">
              <a:rPr lang="ko-KR" altLang="en-US" smtClean="0"/>
              <a:pPr/>
              <a:t>2022-12-16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8FC7D2-309F-4B1D-AF63-DB3D4B54485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717933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8FC7D2-309F-4B1D-AF63-DB3D4B544859}" type="slidenum">
              <a:rPr lang="ko-KR" altLang="en-US" smtClean="0"/>
              <a:pPr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239481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5.png"/><Relationship Id="rId4" Type="http://schemas.openxmlformats.org/officeDocument/2006/relationships/image" Target="../media/image2.svg"/><Relationship Id="rId9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2.sv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8.png"/><Relationship Id="rId4" Type="http://schemas.openxmlformats.org/officeDocument/2006/relationships/image" Target="../media/image2.svg"/><Relationship Id="rId9" Type="http://schemas.openxmlformats.org/officeDocument/2006/relationships/image" Target="../media/image14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2.sv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2.sv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0.png"/><Relationship Id="rId4" Type="http://schemas.openxmlformats.org/officeDocument/2006/relationships/image" Target="../media/image2.svg"/><Relationship Id="rId9" Type="http://schemas.openxmlformats.org/officeDocument/2006/relationships/image" Target="../media/image16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5.png"/><Relationship Id="rId4" Type="http://schemas.openxmlformats.org/officeDocument/2006/relationships/image" Target="../media/image2.svg"/><Relationship Id="rId9" Type="http://schemas.openxmlformats.org/officeDocument/2006/relationships/image" Target="../media/image8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6.png"/><Relationship Id="rId4" Type="http://schemas.openxmlformats.org/officeDocument/2006/relationships/image" Target="../media/image2.svg"/><Relationship Id="rId9" Type="http://schemas.openxmlformats.org/officeDocument/2006/relationships/image" Target="../media/image12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5.png"/><Relationship Id="rId4" Type="http://schemas.openxmlformats.org/officeDocument/2006/relationships/image" Target="../media/image2.svg"/><Relationship Id="rId9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5.png"/><Relationship Id="rId4" Type="http://schemas.openxmlformats.org/officeDocument/2006/relationships/image" Target="../media/image2.svg"/><Relationship Id="rId9" Type="http://schemas.openxmlformats.org/officeDocument/2006/relationships/image" Target="../media/image8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2.sv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2.svg"/><Relationship Id="rId9" Type="http://schemas.openxmlformats.org/officeDocument/2006/relationships/image" Target="../media/image8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2.sv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2.png"/><Relationship Id="rId4" Type="http://schemas.openxmlformats.org/officeDocument/2006/relationships/image" Target="../media/image2.svg"/><Relationship Id="rId9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2.png"/><Relationship Id="rId4" Type="http://schemas.openxmlformats.org/officeDocument/2006/relationships/image" Target="../media/image2.svg"/><Relationship Id="rId9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6.png"/><Relationship Id="rId4" Type="http://schemas.openxmlformats.org/officeDocument/2006/relationships/image" Target="../media/image2.svg"/><Relationship Id="rId9" Type="http://schemas.openxmlformats.org/officeDocument/2006/relationships/image" Target="../media/image15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5.png"/><Relationship Id="rId4" Type="http://schemas.openxmlformats.org/officeDocument/2006/relationships/image" Target="../media/image2.sv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5.png"/><Relationship Id="rId4" Type="http://schemas.openxmlformats.org/officeDocument/2006/relationships/image" Target="../media/image2.svg"/><Relationship Id="rId9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6.png"/><Relationship Id="rId4" Type="http://schemas.openxmlformats.org/officeDocument/2006/relationships/image" Target="../media/image2.svg"/><Relationship Id="rId9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2.svg"/><Relationship Id="rId9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phic 3">
            <a:hlinkClick r:id="rId2"/>
            <a:extLst>
              <a:ext uri="{FF2B5EF4-FFF2-40B4-BE49-F238E27FC236}">
                <a16:creationId xmlns:a16="http://schemas.microsoft.com/office/drawing/2014/main" xmlns="" id="{77B5FAE4-A16F-4FA3-A5AC-AAD8159DB2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34" name="TextBox 33">
            <a:hlinkClick r:id="rId5"/>
            <a:extLst>
              <a:ext uri="{FF2B5EF4-FFF2-40B4-BE49-F238E27FC236}">
                <a16:creationId xmlns:a16="http://schemas.microsoft.com/office/drawing/2014/main" xmlns="" id="{DC8960C4-2F27-4EF8-888B-2F207203AA83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그림 35">
            <a:extLst>
              <a:ext uri="{FF2B5EF4-FFF2-40B4-BE49-F238E27FC236}">
                <a16:creationId xmlns:a16="http://schemas.microsoft.com/office/drawing/2014/main" xmlns="" id="{5CA78EB0-6875-4B07-8AB9-98491D9C665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590057"/>
            <a:ext cx="5995383" cy="2267943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xmlns="" id="{5B54AC86-AAA2-4632-80F9-4075CC18D49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07038" y="0"/>
            <a:ext cx="1884962" cy="4178515"/>
          </a:xfrm>
          <a:prstGeom prst="rect">
            <a:avLst/>
          </a:prstGeom>
        </p:spPr>
      </p:pic>
      <p:pic>
        <p:nvPicPr>
          <p:cNvPr id="45" name="그림 44">
            <a:extLst>
              <a:ext uri="{FF2B5EF4-FFF2-40B4-BE49-F238E27FC236}">
                <a16:creationId xmlns:a16="http://schemas.microsoft.com/office/drawing/2014/main" xmlns="" id="{B449AB0F-E14F-4BB7-A984-8C196FA0F1AC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30896" y="4971865"/>
            <a:ext cx="4161104" cy="1886135"/>
          </a:xfrm>
          <a:prstGeom prst="rect">
            <a:avLst/>
          </a:prstGeom>
        </p:spPr>
      </p:pic>
      <p:pic>
        <p:nvPicPr>
          <p:cNvPr id="51" name="그림 50">
            <a:extLst>
              <a:ext uri="{FF2B5EF4-FFF2-40B4-BE49-F238E27FC236}">
                <a16:creationId xmlns:a16="http://schemas.microsoft.com/office/drawing/2014/main" xmlns="" id="{EBBF7CD9-5B2C-40AB-925B-C44A5DF9C4D9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2669607" cy="161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49487871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그림 개체 틀 4">
            <a:extLst>
              <a:ext uri="{FF2B5EF4-FFF2-40B4-BE49-F238E27FC236}">
                <a16:creationId xmlns:a16="http://schemas.microsoft.com/office/drawing/2014/main" xmlns="" id="{72B8FD18-BADF-48DD-B5EC-FDFB37CCB74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4095" y="870857"/>
            <a:ext cx="4547810" cy="5116286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>
              <a:defRPr lang="ko-KR" altLang="en-US" sz="1800" dirty="0"/>
            </a:lvl1pPr>
          </a:lstStyle>
          <a:p>
            <a:pPr marL="0" lvl="0" indent="0">
              <a:buNone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1" name="Graphic 3">
            <a:hlinkClick r:id="rId2"/>
            <a:extLst>
              <a:ext uri="{FF2B5EF4-FFF2-40B4-BE49-F238E27FC236}">
                <a16:creationId xmlns:a16="http://schemas.microsoft.com/office/drawing/2014/main" xmlns="" id="{A2373A44-123C-4F71-AE63-06B54D0F7D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4" name="TextBox 13">
            <a:hlinkClick r:id="rId5"/>
            <a:extLst>
              <a:ext uri="{FF2B5EF4-FFF2-40B4-BE49-F238E27FC236}">
                <a16:creationId xmlns:a16="http://schemas.microsoft.com/office/drawing/2014/main" xmlns="" id="{009DC6F1-0F77-4A23-814C-239CB50BDE27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xmlns="" id="{FFEC26B5-A58F-4590-863A-94EBA029F56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V="1">
            <a:off x="9168380" y="5714712"/>
            <a:ext cx="3023620" cy="1143288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xmlns="" id="{1A908EFF-5EB1-4486-B0EF-C7300F7C00D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 flipV="1">
            <a:off x="8978419" y="-1"/>
            <a:ext cx="3213581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53988493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bg>
      <p:bgPr>
        <a:solidFill>
          <a:srgbClr val="D3CB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그림 개체 틀 4">
            <a:extLst>
              <a:ext uri="{FF2B5EF4-FFF2-40B4-BE49-F238E27FC236}">
                <a16:creationId xmlns:a16="http://schemas.microsoft.com/office/drawing/2014/main" xmlns="" id="{82FB8DEA-EE65-46BE-82D9-647B2F124D1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300142" y="0"/>
            <a:ext cx="4349080" cy="685800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>
              <a:defRPr lang="ko-KR" altLang="en-US" sz="1800" dirty="0"/>
            </a:lvl1pPr>
          </a:lstStyle>
          <a:p>
            <a:pPr marL="0" lvl="0" indent="0">
              <a:buNone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" name="Graphic 3">
            <a:hlinkClick r:id="rId2"/>
            <a:extLst>
              <a:ext uri="{FF2B5EF4-FFF2-40B4-BE49-F238E27FC236}">
                <a16:creationId xmlns:a16="http://schemas.microsoft.com/office/drawing/2014/main" xmlns="" id="{7DC592D4-F97B-4BA8-AF4D-9DB6F039A4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3" name="TextBox 12">
            <a:hlinkClick r:id="rId5"/>
            <a:extLst>
              <a:ext uri="{FF2B5EF4-FFF2-40B4-BE49-F238E27FC236}">
                <a16:creationId xmlns:a16="http://schemas.microsoft.com/office/drawing/2014/main" xmlns="" id="{6446A7E8-C6C6-456D-876B-394CA0A1294F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xmlns="" id="{D6D608C3-FB0D-4FDE-A7B6-2C8D1EBE385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1654130" y="5757288"/>
            <a:ext cx="1658712" cy="1100712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xmlns="" id="{A29E1BE2-E1F3-4F15-8F31-724C3B6C54E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0" y="0"/>
            <a:ext cx="2293151" cy="863753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xmlns="" id="{2B4FE3FE-3B85-40BB-8931-27639DFF20D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7636522" y="0"/>
            <a:ext cx="2358123" cy="1654890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xmlns="" id="{BF5B3991-5000-4AB6-8E0C-1A286BABF19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 flipV="1">
            <a:off x="10277219" y="5764931"/>
            <a:ext cx="1914781" cy="1093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8040828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그림 개체 틀 4">
            <a:extLst>
              <a:ext uri="{FF2B5EF4-FFF2-40B4-BE49-F238E27FC236}">
                <a16:creationId xmlns:a16="http://schemas.microsoft.com/office/drawing/2014/main" xmlns="" id="{990E54ED-4D28-4361-8E6F-5A5F127231C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>
              <a:defRPr lang="ko-KR" altLang="en-US" sz="1800" dirty="0"/>
            </a:lvl1pPr>
          </a:lstStyle>
          <a:p>
            <a:pPr marL="0" lvl="0" indent="0">
              <a:buNone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1" name="Graphic 3">
            <a:hlinkClick r:id="rId2"/>
            <a:extLst>
              <a:ext uri="{FF2B5EF4-FFF2-40B4-BE49-F238E27FC236}">
                <a16:creationId xmlns:a16="http://schemas.microsoft.com/office/drawing/2014/main" xmlns="" id="{BD74230A-7279-425C-964B-F6E4B0B761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2" name="TextBox 11">
            <a:hlinkClick r:id="rId5"/>
            <a:extLst>
              <a:ext uri="{FF2B5EF4-FFF2-40B4-BE49-F238E27FC236}">
                <a16:creationId xmlns:a16="http://schemas.microsoft.com/office/drawing/2014/main" xmlns="" id="{9F0A50A4-9F94-477B-9826-A4A0E666BDC5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xmlns="" id="{E592E3ED-1D05-40D3-A657-301383EE373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 flipH="1">
            <a:off x="6096000" y="5650273"/>
            <a:ext cx="2690630" cy="1207726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xmlns="" id="{045F21B6-E6B0-48E8-90FF-0CE57ED8586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7328673" y="0"/>
            <a:ext cx="4863327" cy="1839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01305423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그림 개체 틀 4">
            <a:extLst>
              <a:ext uri="{FF2B5EF4-FFF2-40B4-BE49-F238E27FC236}">
                <a16:creationId xmlns:a16="http://schemas.microsoft.com/office/drawing/2014/main" xmlns="" id="{4C950EF5-4FBC-471E-84A3-ECCEEECDF06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8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3" name="그림 개체 틀 17">
            <a:extLst>
              <a:ext uri="{FF2B5EF4-FFF2-40B4-BE49-F238E27FC236}">
                <a16:creationId xmlns:a16="http://schemas.microsoft.com/office/drawing/2014/main" xmlns="" id="{23AAF2EA-E4C6-4528-9206-B442BB5CC9C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81071" y="1287029"/>
            <a:ext cx="2533858" cy="2533856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>
              <a:defRPr lang="ko-KR" altLang="en-US" sz="1800" dirty="0"/>
            </a:lvl1pPr>
          </a:lstStyle>
          <a:p>
            <a:pPr marL="0" lvl="0" indent="0">
              <a:buNone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0" name="Graphic 3">
            <a:hlinkClick r:id="rId2"/>
            <a:extLst>
              <a:ext uri="{FF2B5EF4-FFF2-40B4-BE49-F238E27FC236}">
                <a16:creationId xmlns:a16="http://schemas.microsoft.com/office/drawing/2014/main" xmlns="" id="{CCE76DC0-4E20-4D37-B4AF-1339FF463A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2" name="TextBox 11">
            <a:hlinkClick r:id="rId5"/>
            <a:extLst>
              <a:ext uri="{FF2B5EF4-FFF2-40B4-BE49-F238E27FC236}">
                <a16:creationId xmlns:a16="http://schemas.microsoft.com/office/drawing/2014/main" xmlns="" id="{858548C8-027A-4543-B610-4A26CBD80244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그림 24">
            <a:extLst>
              <a:ext uri="{FF2B5EF4-FFF2-40B4-BE49-F238E27FC236}">
                <a16:creationId xmlns:a16="http://schemas.microsoft.com/office/drawing/2014/main" xmlns="" id="{283BD2DC-E66A-44B5-89F7-1E5614B46A3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2146300" cy="1610850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xmlns="" id="{0E812AFD-61BF-4CE3-9559-421741E203C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4211038" y="5571120"/>
            <a:ext cx="2254290" cy="128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87181838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PTMON slide">
    <p:bg>
      <p:bgPr>
        <a:solidFill>
          <a:srgbClr val="D3CB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그림 개체 틀 7">
            <a:extLst>
              <a:ext uri="{FF2B5EF4-FFF2-40B4-BE49-F238E27FC236}">
                <a16:creationId xmlns:a16="http://schemas.microsoft.com/office/drawing/2014/main" xmlns="" id="{36D29C65-3D79-4006-9740-69C8B0983CE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775201" y="1139371"/>
            <a:ext cx="7416800" cy="4579258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>
              <a:defRPr lang="ko-KR" altLang="en-US" sz="1800" dirty="0"/>
            </a:lvl1pPr>
          </a:lstStyle>
          <a:p>
            <a:pPr marL="0" lvl="0" indent="0">
              <a:buNone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3" name="Graphic 3">
            <a:hlinkClick r:id="rId2"/>
            <a:extLst>
              <a:ext uri="{FF2B5EF4-FFF2-40B4-BE49-F238E27FC236}">
                <a16:creationId xmlns:a16="http://schemas.microsoft.com/office/drawing/2014/main" xmlns="" id="{D6525F2D-3B4A-4DEA-9BB8-CF1239E607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6" name="TextBox 15">
            <a:hlinkClick r:id="rId5"/>
            <a:extLst>
              <a:ext uri="{FF2B5EF4-FFF2-40B4-BE49-F238E27FC236}">
                <a16:creationId xmlns:a16="http://schemas.microsoft.com/office/drawing/2014/main" xmlns="" id="{C4A661F6-BDA8-4232-9177-26C8E1F7B248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xmlns="" id="{6C8C6E0A-DFB1-406D-9F02-37127556FDF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 flipV="1">
            <a:off x="0" y="5441618"/>
            <a:ext cx="2102301" cy="1416381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xmlns="" id="{17D92529-D795-4883-B1C7-5B98C72ECAF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10049613" y="0"/>
            <a:ext cx="2142387" cy="939799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xmlns="" id="{B56BE94A-094B-4353-96B4-59FBB5CB44AC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1" y="0"/>
            <a:ext cx="1149139" cy="1269398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xmlns="" id="{695FA92E-AF79-4815-B836-2DB16C719606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V="1">
            <a:off x="9168380" y="5714712"/>
            <a:ext cx="3023620" cy="114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26082400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그림 개체 틀 17">
            <a:extLst>
              <a:ext uri="{FF2B5EF4-FFF2-40B4-BE49-F238E27FC236}">
                <a16:creationId xmlns:a16="http://schemas.microsoft.com/office/drawing/2014/main" xmlns="" id="{598CAE68-08B7-4184-9794-F2DCF6CE08E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03130" y="1155123"/>
            <a:ext cx="1976212" cy="197621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  <a:ln w="31750">
            <a:noFill/>
          </a:ln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5" name="그림 개체 틀 17">
            <a:extLst>
              <a:ext uri="{FF2B5EF4-FFF2-40B4-BE49-F238E27FC236}">
                <a16:creationId xmlns:a16="http://schemas.microsoft.com/office/drawing/2014/main" xmlns="" id="{C37DC24A-5EB4-4D14-B50E-13720C7B0E9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103130" y="3726667"/>
            <a:ext cx="1976212" cy="197621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  <a:ln w="31750">
            <a:noFill/>
          </a:ln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6" name="그림 개체 틀 17">
            <a:extLst>
              <a:ext uri="{FF2B5EF4-FFF2-40B4-BE49-F238E27FC236}">
                <a16:creationId xmlns:a16="http://schemas.microsoft.com/office/drawing/2014/main" xmlns="" id="{8994C962-A917-4D7E-B62C-CE44E2138A9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46630" y="1155123"/>
            <a:ext cx="1976212" cy="197621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  <a:ln w="31750">
            <a:noFill/>
          </a:ln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7" name="그림 개체 틀 17">
            <a:extLst>
              <a:ext uri="{FF2B5EF4-FFF2-40B4-BE49-F238E27FC236}">
                <a16:creationId xmlns:a16="http://schemas.microsoft.com/office/drawing/2014/main" xmlns="" id="{4874921F-3045-4A59-8700-9C3179E417F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46630" y="3726667"/>
            <a:ext cx="1976212" cy="197621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  <a:ln w="31750">
            <a:noFill/>
          </a:ln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8" name="Graphic 3">
            <a:hlinkClick r:id="rId2"/>
            <a:extLst>
              <a:ext uri="{FF2B5EF4-FFF2-40B4-BE49-F238E27FC236}">
                <a16:creationId xmlns:a16="http://schemas.microsoft.com/office/drawing/2014/main" xmlns="" id="{D9C3D448-8169-46C1-AF16-2225311051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9" name="TextBox 18">
            <a:hlinkClick r:id="rId5"/>
            <a:extLst>
              <a:ext uri="{FF2B5EF4-FFF2-40B4-BE49-F238E27FC236}">
                <a16:creationId xmlns:a16="http://schemas.microsoft.com/office/drawing/2014/main" xmlns="" id="{1A0CC3D0-7947-416A-B722-0857D4F41775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xmlns="" id="{52D27E1D-EFEC-4CDE-A941-45141FFEC69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 flipV="1">
            <a:off x="8709904" y="0"/>
            <a:ext cx="3482096" cy="1311589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xmlns="" id="{EB9DB13C-1B4A-4AD7-9992-C79581B9B366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11245" y="4345088"/>
            <a:ext cx="3580755" cy="2512912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xmlns="" id="{F5B4729D-51D0-4CEB-818B-031F3ACF7F7C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198201"/>
            <a:ext cx="2907550" cy="1659799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xmlns="" id="{D6484AE3-888E-468D-ABBA-92E5EDA3CF47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0" y="0"/>
            <a:ext cx="3209332" cy="218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26793228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그림 개체 틀 11">
            <a:extLst>
              <a:ext uri="{FF2B5EF4-FFF2-40B4-BE49-F238E27FC236}">
                <a16:creationId xmlns:a16="http://schemas.microsoft.com/office/drawing/2014/main" xmlns="" id="{FE0AF22C-D07B-4EAD-BB25-CBC10B6176A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048152" y="748842"/>
            <a:ext cx="2422446" cy="5256000"/>
          </a:xfrm>
          <a:prstGeom prst="roundRect">
            <a:avLst>
              <a:gd name="adj" fmla="val 1413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 marL="228600" marR="0" indent="-22860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4" name="Graphic 3">
            <a:hlinkClick r:id="rId2"/>
            <a:extLst>
              <a:ext uri="{FF2B5EF4-FFF2-40B4-BE49-F238E27FC236}">
                <a16:creationId xmlns:a16="http://schemas.microsoft.com/office/drawing/2014/main" xmlns="" id="{439218D6-BC5E-4B0E-BDCC-2C0C81EC1B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6" name="TextBox 15">
            <a:hlinkClick r:id="rId5"/>
            <a:extLst>
              <a:ext uri="{FF2B5EF4-FFF2-40B4-BE49-F238E27FC236}">
                <a16:creationId xmlns:a16="http://schemas.microsoft.com/office/drawing/2014/main" xmlns="" id="{A8E775FE-01D1-4C55-A76A-992588000D33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xmlns="" id="{D9120306-DF7E-48FE-9127-AEF8D0D5FC8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9673284" y="0"/>
            <a:ext cx="2518716" cy="1671406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xmlns="" id="{17CA15DD-2EF6-448B-B006-3650A605CF1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2494" y="5546411"/>
            <a:ext cx="3482096" cy="1311589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xmlns="" id="{13A35746-79A6-4B9C-ABB8-5C8B0691501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V="1">
            <a:off x="0" y="0"/>
            <a:ext cx="2791480" cy="1224537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xmlns="" id="{75FCB850-D2CD-4515-B08F-A2A645E1FD3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70804" y="5204005"/>
            <a:ext cx="1497301" cy="165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97226903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3">
            <a:hlinkClick r:id="rId2"/>
            <a:extLst>
              <a:ext uri="{FF2B5EF4-FFF2-40B4-BE49-F238E27FC236}">
                <a16:creationId xmlns:a16="http://schemas.microsoft.com/office/drawing/2014/main" xmlns="" id="{31B0069D-5093-41BA-B0C7-16698BC3BD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4" name="TextBox 13">
            <a:hlinkClick r:id="rId5"/>
            <a:extLst>
              <a:ext uri="{FF2B5EF4-FFF2-40B4-BE49-F238E27FC236}">
                <a16:creationId xmlns:a16="http://schemas.microsoft.com/office/drawing/2014/main" xmlns="" id="{C454277F-20F0-4D26-A8B5-7E28E6A8B8AE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xmlns="" id="{A891F15C-66A8-4CFB-8206-5EB886FEB04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0" y="5012489"/>
            <a:ext cx="2739249" cy="1845511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xmlns="" id="{A8F39258-3470-4930-9558-192E15A9D74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68380" y="0"/>
            <a:ext cx="3023620" cy="1143288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xmlns="" id="{75778CA7-23C5-45AE-9D24-4B6844B58039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1146777" y="-1146776"/>
            <a:ext cx="1884962" cy="4178515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xmlns="" id="{1A74F9D8-7340-4BA2-8F50-03E1C566660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9522393" y="5244629"/>
            <a:ext cx="2669607" cy="1613371"/>
          </a:xfrm>
          <a:prstGeom prst="rect">
            <a:avLst/>
          </a:prstGeom>
        </p:spPr>
      </p:pic>
      <p:sp>
        <p:nvSpPr>
          <p:cNvPr id="11" name="그림 개체 틀 5">
            <a:extLst>
              <a:ext uri="{FF2B5EF4-FFF2-40B4-BE49-F238E27FC236}">
                <a16:creationId xmlns:a16="http://schemas.microsoft.com/office/drawing/2014/main" xmlns="" id="{852C7B0C-770D-461D-BB75-2AC76AE6615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388257" y="715953"/>
            <a:ext cx="3997870" cy="5332422"/>
          </a:xfrm>
          <a:prstGeom prst="roundRect">
            <a:avLst>
              <a:gd name="adj" fmla="val 137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2723298551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그림 개체 틀 8">
            <a:extLst>
              <a:ext uri="{FF2B5EF4-FFF2-40B4-BE49-F238E27FC236}">
                <a16:creationId xmlns:a16="http://schemas.microsoft.com/office/drawing/2014/main" xmlns="" id="{8EDA414B-9D4B-4317-A8DF-5B3DAFB0201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796206" y="1325444"/>
            <a:ext cx="5209432" cy="322274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4" name="Graphic 3">
            <a:hlinkClick r:id="rId2"/>
            <a:extLst>
              <a:ext uri="{FF2B5EF4-FFF2-40B4-BE49-F238E27FC236}">
                <a16:creationId xmlns:a16="http://schemas.microsoft.com/office/drawing/2014/main" xmlns="" id="{531F0A06-BE53-49FB-A783-1273817882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5" name="TextBox 14">
            <a:hlinkClick r:id="rId5"/>
            <a:extLst>
              <a:ext uri="{FF2B5EF4-FFF2-40B4-BE49-F238E27FC236}">
                <a16:creationId xmlns:a16="http://schemas.microsoft.com/office/drawing/2014/main" xmlns="" id="{74FAB2EE-B037-44F0-B0F9-7A7A7D46314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xmlns="" id="{78B1BFCA-73B0-41A0-8C13-BD90F98682D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8106341" y="5024095"/>
            <a:ext cx="4085659" cy="1833904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xmlns="" id="{45982358-2F42-4214-B768-66B82ACFAC5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018293"/>
            <a:ext cx="4863327" cy="1839707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xmlns="" id="{D561BB90-AE27-4B2E-BF37-B8E510A5478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V="1">
            <a:off x="0" y="0"/>
            <a:ext cx="2907550" cy="1659799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xmlns="" id="{6B3B25E4-9515-4F49-95EA-E159CF5E2670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 flipH="1" flipV="1">
            <a:off x="8982668" y="1"/>
            <a:ext cx="3209332" cy="218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1174332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3">
            <a:hlinkClick r:id="rId2"/>
            <a:extLst>
              <a:ext uri="{FF2B5EF4-FFF2-40B4-BE49-F238E27FC236}">
                <a16:creationId xmlns:a16="http://schemas.microsoft.com/office/drawing/2014/main" xmlns="" id="{578531BE-75FE-43A2-8140-F27CB32F57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6" name="TextBox 5">
            <a:hlinkClick r:id="rId5"/>
            <a:extLst>
              <a:ext uri="{FF2B5EF4-FFF2-40B4-BE49-F238E27FC236}">
                <a16:creationId xmlns:a16="http://schemas.microsoft.com/office/drawing/2014/main" xmlns="" id="{31F10FC5-E0B6-48B2-BB85-5FEFF3DB769D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71165801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3">
            <a:hlinkClick r:id="rId2"/>
            <a:extLst>
              <a:ext uri="{FF2B5EF4-FFF2-40B4-BE49-F238E27FC236}">
                <a16:creationId xmlns:a16="http://schemas.microsoft.com/office/drawing/2014/main" xmlns="" id="{E1976C51-365B-40B8-9F44-219433D8BD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3" name="TextBox 12">
            <a:hlinkClick r:id="rId5"/>
            <a:extLst>
              <a:ext uri="{FF2B5EF4-FFF2-40B4-BE49-F238E27FC236}">
                <a16:creationId xmlns:a16="http://schemas.microsoft.com/office/drawing/2014/main" xmlns="" id="{6D19452A-E619-4D02-BEC8-1FAC7474B6AE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xmlns="" id="{A602276C-4BEA-4602-8FCE-2F7CA415F34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09904" y="5546411"/>
            <a:ext cx="3482096" cy="1311589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xmlns="" id="{DD4062E9-8E4E-4611-90E4-88EABDDD232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2768266" cy="2077650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xmlns="" id="{0CEE38E7-E8AE-4106-9B22-760EB5CAFCA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198201"/>
            <a:ext cx="2907550" cy="165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28682505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custo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xmlns="" id="{FBB495C7-E146-4A97-AF04-3A23B15B79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xmlns="" id="{0E50D852-A212-41AF-8136-B7AD7095E446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7278005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3">
            <a:hlinkClick r:id="rId2"/>
            <a:extLst>
              <a:ext uri="{FF2B5EF4-FFF2-40B4-BE49-F238E27FC236}">
                <a16:creationId xmlns:a16="http://schemas.microsoft.com/office/drawing/2014/main" xmlns="" id="{5D0EB46E-EF47-447C-8B9C-16C8454FFD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4" name="TextBox 13">
            <a:hlinkClick r:id="rId5"/>
            <a:extLst>
              <a:ext uri="{FF2B5EF4-FFF2-40B4-BE49-F238E27FC236}">
                <a16:creationId xmlns:a16="http://schemas.microsoft.com/office/drawing/2014/main" xmlns="" id="{044AD167-BAA9-4F5A-B500-420370D2AC9F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xmlns="" id="{EEDD70CD-AF8C-4A93-96A8-7CC67DA0E75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52751" y="5012489"/>
            <a:ext cx="2739249" cy="1845511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xmlns="" id="{0BDF1510-95CD-4218-A188-3448621B928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68380" y="0"/>
            <a:ext cx="3023620" cy="1143288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xmlns="" id="{26193027-B363-4626-A8A8-18910F6005E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3581400" cy="1607560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xmlns="" id="{63657154-F201-475B-8FA1-F749CB2079D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633463"/>
            <a:ext cx="2791480" cy="1224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55941017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bg>
      <p:bgPr>
        <a:solidFill>
          <a:srgbClr val="D3CB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3">
            <a:hlinkClick r:id="rId2"/>
            <a:extLst>
              <a:ext uri="{FF2B5EF4-FFF2-40B4-BE49-F238E27FC236}">
                <a16:creationId xmlns:a16="http://schemas.microsoft.com/office/drawing/2014/main" xmlns="" id="{81E8C302-3356-4D00-A367-E875088FA9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2" name="TextBox 11">
            <a:hlinkClick r:id="rId5"/>
            <a:extLst>
              <a:ext uri="{FF2B5EF4-FFF2-40B4-BE49-F238E27FC236}">
                <a16:creationId xmlns:a16="http://schemas.microsoft.com/office/drawing/2014/main" xmlns="" id="{6BFBB1B4-2D17-499E-944D-4494C7713B0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xmlns="" id="{38423BD9-735E-4F51-BC6C-1427E399E56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 flipV="1">
            <a:off x="0" y="6039371"/>
            <a:ext cx="2165005" cy="818629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xmlns="" id="{997338F8-D531-415D-B3F0-85C7C9C301B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2979479" cy="1350532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xmlns="" id="{ADCBA5FE-0B04-40E3-A765-7886A740D9FF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 flipV="1">
            <a:off x="10280478" y="5702775"/>
            <a:ext cx="1911522" cy="1155225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xmlns="" id="{C5BB3D94-2D4C-40BC-96EF-960CED39A797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 flipV="1">
            <a:off x="9423400" y="0"/>
            <a:ext cx="2768600" cy="12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02322482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3">
            <a:hlinkClick r:id="rId2"/>
            <a:extLst>
              <a:ext uri="{FF2B5EF4-FFF2-40B4-BE49-F238E27FC236}">
                <a16:creationId xmlns:a16="http://schemas.microsoft.com/office/drawing/2014/main" xmlns="" id="{8630FF0D-F985-4108-B310-017DD3AA22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4" name="TextBox 13">
            <a:hlinkClick r:id="rId5"/>
            <a:extLst>
              <a:ext uri="{FF2B5EF4-FFF2-40B4-BE49-F238E27FC236}">
                <a16:creationId xmlns:a16="http://schemas.microsoft.com/office/drawing/2014/main" xmlns="" id="{9683A446-9194-492D-A2B3-7F9ED8608FFD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xmlns="" id="{E3B73AC5-63EE-4CF1-B249-3F65479FE12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2518716" cy="1671406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xmlns="" id="{96327886-5C85-4FAC-BC42-845498D1689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11245" y="4345088"/>
            <a:ext cx="3580755" cy="2512912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xmlns="" id="{3C0BA343-131F-462E-AB1B-FE9B9858B79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82668" y="0"/>
            <a:ext cx="3209332" cy="2187917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xmlns="" id="{17E46F88-4FD5-40AC-A822-99C53B16B88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0" y="5204005"/>
            <a:ext cx="1497301" cy="165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85808456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3">
            <a:hlinkClick r:id="rId2"/>
            <a:extLst>
              <a:ext uri="{FF2B5EF4-FFF2-40B4-BE49-F238E27FC236}">
                <a16:creationId xmlns:a16="http://schemas.microsoft.com/office/drawing/2014/main" xmlns="" id="{E27595A4-10D6-4044-B5AA-F33B1CE2C4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3" name="TextBox 12">
            <a:hlinkClick r:id="rId5"/>
            <a:extLst>
              <a:ext uri="{FF2B5EF4-FFF2-40B4-BE49-F238E27FC236}">
                <a16:creationId xmlns:a16="http://schemas.microsoft.com/office/drawing/2014/main" xmlns="" id="{A4933C4E-F9A6-4C83-90B1-54360A8F857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xmlns="" id="{AF30D274-449B-407C-A1D3-611519C5DF3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 flipV="1">
            <a:off x="10388522" y="5661221"/>
            <a:ext cx="1803478" cy="1196779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xmlns="" id="{4A539BA6-5810-4BAA-BA19-38CA9A650CB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 flipV="1">
            <a:off x="9698711" y="0"/>
            <a:ext cx="2493289" cy="939139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xmlns="" id="{E506B76C-72C8-47BC-BFC3-105C2A50511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V="1">
            <a:off x="0" y="0"/>
            <a:ext cx="2081895" cy="1188468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xmlns="" id="{ED0FECFE-8426-4410-900B-97B0B92723A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 flipV="1">
            <a:off x="0" y="5291384"/>
            <a:ext cx="2297981" cy="156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72288463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bg>
      <p:bgPr>
        <a:solidFill>
          <a:srgbClr val="D3CB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3">
            <a:hlinkClick r:id="rId2"/>
            <a:extLst>
              <a:ext uri="{FF2B5EF4-FFF2-40B4-BE49-F238E27FC236}">
                <a16:creationId xmlns:a16="http://schemas.microsoft.com/office/drawing/2014/main" xmlns="" id="{ECB8EB50-C5EE-45B3-B0B1-B3472DC8D6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3" name="TextBox 12">
            <a:hlinkClick r:id="rId5"/>
            <a:extLst>
              <a:ext uri="{FF2B5EF4-FFF2-40B4-BE49-F238E27FC236}">
                <a16:creationId xmlns:a16="http://schemas.microsoft.com/office/drawing/2014/main" xmlns="" id="{88DCD11F-DC46-48E1-9A92-2BC2BE5BB044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xmlns="" id="{8A1C7593-2511-4464-B313-6EDD0133B34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 flipH="1" flipV="1">
            <a:off x="9168380" y="1"/>
            <a:ext cx="3023620" cy="1143288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xmlns="" id="{9415F170-620E-4023-9A8A-F15D01C71B2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 flipV="1">
            <a:off x="0" y="4971865"/>
            <a:ext cx="4161104" cy="1886135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xmlns="" id="{0CEE1EA8-1D7F-4B4A-979D-C8349D895B1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 flipH="1" flipV="1">
            <a:off x="1" y="0"/>
            <a:ext cx="2768266" cy="2077650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xmlns="" id="{928A6E7D-71E2-44F7-9A19-31C16446223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9522393" y="5244629"/>
            <a:ext cx="2669607" cy="161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68957072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3">
            <a:hlinkClick r:id="rId2"/>
            <a:extLst>
              <a:ext uri="{FF2B5EF4-FFF2-40B4-BE49-F238E27FC236}">
                <a16:creationId xmlns:a16="http://schemas.microsoft.com/office/drawing/2014/main" xmlns="" id="{D27DBD3B-D345-4F62-89D1-34F4A14FF5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4" name="TextBox 13">
            <a:hlinkClick r:id="rId5"/>
            <a:extLst>
              <a:ext uri="{FF2B5EF4-FFF2-40B4-BE49-F238E27FC236}">
                <a16:creationId xmlns:a16="http://schemas.microsoft.com/office/drawing/2014/main" xmlns="" id="{56308D07-6EDE-4378-99CB-50D02C7A916E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xmlns="" id="{9C655C7B-A347-4F1C-9B39-3EA8ABB4EA3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0" y="5536557"/>
            <a:ext cx="1961387" cy="1321443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xmlns="" id="{87F6F7BB-0A1C-439B-B160-BCA4BEAFF85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V="1">
            <a:off x="9628070" y="0"/>
            <a:ext cx="2563930" cy="1799322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xmlns="" id="{4BCE17B5-9BA4-429D-8710-9F6EF187388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7667118" y="5146321"/>
            <a:ext cx="4524882" cy="1711679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xmlns="" id="{8124744C-DFA6-4946-B20F-2898FBDDFA49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072113" cy="1184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44231905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그림 개체 틀 4">
            <a:extLst>
              <a:ext uri="{FF2B5EF4-FFF2-40B4-BE49-F238E27FC236}">
                <a16:creationId xmlns:a16="http://schemas.microsoft.com/office/drawing/2014/main" xmlns="" id="{DB3C3847-DCB0-4CF4-B8E4-073D865D32E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118974" y="0"/>
            <a:ext cx="4073026" cy="685800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>
              <a:defRPr lang="ko-KR" altLang="en-US" sz="1800" dirty="0"/>
            </a:lvl1pPr>
          </a:lstStyle>
          <a:p>
            <a:pPr marL="0" lvl="0" indent="0">
              <a:buNone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9" name="Graphic 3">
            <a:hlinkClick r:id="rId2"/>
            <a:extLst>
              <a:ext uri="{FF2B5EF4-FFF2-40B4-BE49-F238E27FC236}">
                <a16:creationId xmlns:a16="http://schemas.microsoft.com/office/drawing/2014/main" xmlns="" id="{42C6B30D-ECA4-4457-8FC6-9635DF9E91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0" name="TextBox 9">
            <a:hlinkClick r:id="rId5"/>
            <a:extLst>
              <a:ext uri="{FF2B5EF4-FFF2-40B4-BE49-F238E27FC236}">
                <a16:creationId xmlns:a16="http://schemas.microsoft.com/office/drawing/2014/main" xmlns="" id="{26920C38-462C-42B1-9AB5-DE4C5225ED6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F7D9DC4B-E570-41B2-BF1C-48388B678AE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V="1">
            <a:off x="0" y="5544869"/>
            <a:ext cx="2925456" cy="1313131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xmlns="" id="{F0E0406C-FE65-4A9D-A069-8822648BA54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V="1">
            <a:off x="6781984" y="3866056"/>
            <a:ext cx="1349690" cy="2991944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xmlns="" id="{65A0380A-305D-4371-99F6-96D8928597B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982163" cy="148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24944426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6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83319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687" r:id="rId19"/>
    <p:sldLayoutId id="2147483664" r:id="rId20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Relationship Id="rId9" Type="http://schemas.openxmlformats.org/officeDocument/2006/relationships/image" Target="../media/image7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DDC5FEF-247A-4C4B-8103-10833153A378}"/>
              </a:ext>
            </a:extLst>
          </p:cNvPr>
          <p:cNvSpPr txBox="1"/>
          <p:nvPr/>
        </p:nvSpPr>
        <p:spPr>
          <a:xfrm>
            <a:off x="895350" y="1543049"/>
            <a:ext cx="10039350" cy="341632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altLang="ko-KR" sz="7200" b="1" dirty="0" smtClean="0">
                <a:solidFill>
                  <a:srgbClr val="86631C"/>
                </a:solidFill>
                <a:latin typeface="Gabriola" pitchFamily="82" charset="0"/>
                <a:cs typeface="Arial" panose="020B0604020202020204" pitchFamily="34" charset="0"/>
              </a:rPr>
              <a:t>Визитная карточка подготовительной группы «Морошка»</a:t>
            </a:r>
            <a:endParaRPr lang="ko-KR" altLang="en-US" sz="7200" b="1" dirty="0">
              <a:solidFill>
                <a:srgbClr val="86631C"/>
              </a:solidFill>
              <a:latin typeface="Gabriola" pitchFamily="82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99A1185-0D73-451F-BF39-B6952B60C7C2}"/>
              </a:ext>
            </a:extLst>
          </p:cNvPr>
          <p:cNvSpPr txBox="1"/>
          <p:nvPr/>
        </p:nvSpPr>
        <p:spPr>
          <a:xfrm>
            <a:off x="2724150" y="0"/>
            <a:ext cx="73533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3200" dirty="0" smtClean="0">
                <a:latin typeface="Gabriola" pitchFamily="82" charset="0"/>
                <a:cs typeface="Arial" panose="020B0604020202020204" pitchFamily="34" charset="0"/>
              </a:rPr>
              <a:t>МУНИЦИПАЛЬНЫЙ ОКРУГ ТАЗОВСКИЙ РАЙОН</a:t>
            </a:r>
          </a:p>
          <a:p>
            <a:pPr algn="ctr"/>
            <a:r>
              <a:rPr lang="ru-RU" altLang="ko-KR" sz="3200" dirty="0" smtClean="0">
                <a:latin typeface="Gabriola" pitchFamily="82" charset="0"/>
                <a:cs typeface="Arial" panose="020B0604020202020204" pitchFamily="34" charset="0"/>
              </a:rPr>
              <a:t>Муниципальное бюджетное дошкольное образование</a:t>
            </a:r>
            <a:endParaRPr lang="ru-RU" altLang="ko-KR" sz="3200" dirty="0" smtClean="0">
              <a:cs typeface="Arial" panose="020B0604020202020204" pitchFamily="34" charset="0"/>
            </a:endParaRPr>
          </a:p>
          <a:p>
            <a:pPr algn="ctr"/>
            <a:r>
              <a:rPr lang="ru-RU" altLang="ko-KR" sz="3200" dirty="0" smtClean="0">
                <a:latin typeface="Gabriola" pitchFamily="82" charset="0"/>
                <a:cs typeface="Arial" panose="020B0604020202020204" pitchFamily="34" charset="0"/>
              </a:rPr>
              <a:t>Детский сад «Оленёнок»</a:t>
            </a:r>
            <a:endParaRPr lang="ko-KR" altLang="en-US" sz="3200" dirty="0">
              <a:latin typeface="Gabriola" pitchFamily="8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65140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photo_2022-12-14_19-23-50.jpg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/>
          <a:srcRect l="2308" r="24040"/>
          <a:stretch>
            <a:fillRect/>
          </a:stretch>
        </p:blipFill>
        <p:spPr>
          <a:xfrm>
            <a:off x="1191826" y="1188772"/>
            <a:ext cx="1939158" cy="19762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photo_2022-12-14_19-23-14.jpg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/>
          <a:srcRect t="12530" b="12530"/>
          <a:stretch>
            <a:fillRect/>
          </a:stretch>
        </p:blipFill>
        <p:spPr>
          <a:xfrm>
            <a:off x="1154661" y="3799142"/>
            <a:ext cx="1976212" cy="19762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photo_2022-12-14_19-23-45.jpg"/>
          <p:cNvPicPr>
            <a:picLocks noGrp="1" noChangeAspect="1"/>
          </p:cNvPicPr>
          <p:nvPr>
            <p:ph type="pic" sz="quarter" idx="13"/>
          </p:nvPr>
        </p:nvPicPr>
        <p:blipFill>
          <a:blip r:embed="rId4" cstate="print"/>
          <a:srcRect t="6989" b="346"/>
          <a:stretch>
            <a:fillRect/>
          </a:stretch>
        </p:blipFill>
        <p:spPr>
          <a:xfrm>
            <a:off x="6246630" y="1008993"/>
            <a:ext cx="1976212" cy="24436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 descr="photo_2022-12-14_19-22-50.jpg"/>
          <p:cNvPicPr>
            <a:picLocks noGrp="1" noChangeAspect="1"/>
          </p:cNvPicPr>
          <p:nvPr>
            <p:ph type="pic" sz="quarter" idx="14"/>
          </p:nvPr>
        </p:nvPicPr>
        <p:blipFill>
          <a:blip r:embed="rId5" cstate="print"/>
          <a:srcRect t="12530" b="12530"/>
          <a:stretch>
            <a:fillRect/>
          </a:stretch>
        </p:blipFill>
        <p:spPr/>
      </p:pic>
      <p:sp>
        <p:nvSpPr>
          <p:cNvPr id="6" name="직사각형 22">
            <a:extLst>
              <a:ext uri="{FF2B5EF4-FFF2-40B4-BE49-F238E27FC236}">
                <a16:creationId xmlns:a16="http://schemas.microsoft.com/office/drawing/2014/main" xmlns="" id="{283BA440-0C6E-4389-970A-CA8BFDE11BC3}"/>
              </a:ext>
            </a:extLst>
          </p:cNvPr>
          <p:cNvSpPr/>
          <p:nvPr/>
        </p:nvSpPr>
        <p:spPr>
          <a:xfrm>
            <a:off x="3142404" y="1218185"/>
            <a:ext cx="2866029" cy="1976210"/>
          </a:xfrm>
          <a:prstGeom prst="rect">
            <a:avLst/>
          </a:prstGeom>
          <a:solidFill>
            <a:srgbClr val="989A6E"/>
          </a:solidFill>
          <a:ln w="635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ko-KR" altLang="en-US" dirty="0"/>
          </a:p>
        </p:txBody>
      </p:sp>
      <p:sp>
        <p:nvSpPr>
          <p:cNvPr id="7" name="직사각형 22">
            <a:extLst>
              <a:ext uri="{FF2B5EF4-FFF2-40B4-BE49-F238E27FC236}">
                <a16:creationId xmlns:a16="http://schemas.microsoft.com/office/drawing/2014/main" xmlns="" id="{283BA440-0C6E-4389-970A-CA8BFDE11BC3}"/>
              </a:ext>
            </a:extLst>
          </p:cNvPr>
          <p:cNvSpPr/>
          <p:nvPr/>
        </p:nvSpPr>
        <p:spPr>
          <a:xfrm>
            <a:off x="3089852" y="3814240"/>
            <a:ext cx="2866029" cy="1976210"/>
          </a:xfrm>
          <a:prstGeom prst="rect">
            <a:avLst/>
          </a:prstGeom>
          <a:solidFill>
            <a:srgbClr val="989A6E"/>
          </a:solidFill>
          <a:ln w="635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ko-KR" alt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373820" y="1686939"/>
            <a:ext cx="217564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ko-KR" sz="2800" dirty="0" smtClean="0">
                <a:solidFill>
                  <a:schemeClr val="bg1"/>
                </a:solidFill>
              </a:rPr>
              <a:t>ЦЕНТР </a:t>
            </a:r>
          </a:p>
          <a:p>
            <a:r>
              <a:rPr lang="ru-RU" altLang="ko-KR" sz="2800" dirty="0" smtClean="0">
                <a:solidFill>
                  <a:schemeClr val="bg1"/>
                </a:solidFill>
              </a:rPr>
              <a:t>МУЗЫКИ</a:t>
            </a:r>
            <a:endParaRPr lang="ko-KR" altLang="en-US" sz="2800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111062" y="4351311"/>
            <a:ext cx="28167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ko-KR" sz="2800" dirty="0" smtClean="0">
                <a:solidFill>
                  <a:schemeClr val="bg1"/>
                </a:solidFill>
              </a:rPr>
              <a:t>САЛОН </a:t>
            </a:r>
          </a:p>
          <a:p>
            <a:r>
              <a:rPr lang="ru-RU" altLang="ko-KR" sz="2800" dirty="0" smtClean="0">
                <a:solidFill>
                  <a:schemeClr val="bg1"/>
                </a:solidFill>
              </a:rPr>
              <a:t>КРАСОТЫ</a:t>
            </a:r>
          </a:p>
        </p:txBody>
      </p:sp>
      <p:sp>
        <p:nvSpPr>
          <p:cNvPr id="14" name="직사각형 22">
            <a:extLst>
              <a:ext uri="{FF2B5EF4-FFF2-40B4-BE49-F238E27FC236}">
                <a16:creationId xmlns:a16="http://schemas.microsoft.com/office/drawing/2014/main" xmlns="" id="{283BA440-0C6E-4389-970A-CA8BFDE11BC3}"/>
              </a:ext>
            </a:extLst>
          </p:cNvPr>
          <p:cNvSpPr/>
          <p:nvPr/>
        </p:nvSpPr>
        <p:spPr>
          <a:xfrm>
            <a:off x="8250980" y="3748276"/>
            <a:ext cx="2866029" cy="1976210"/>
          </a:xfrm>
          <a:prstGeom prst="rect">
            <a:avLst/>
          </a:prstGeom>
          <a:solidFill>
            <a:srgbClr val="989A6E"/>
          </a:solidFill>
          <a:ln w="635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ko-KR" altLang="en-US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8272190" y="4217108"/>
            <a:ext cx="28167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ko-KR" sz="2800" dirty="0" smtClean="0">
                <a:solidFill>
                  <a:schemeClr val="bg1"/>
                </a:solidFill>
              </a:rPr>
              <a:t>АПТЕКА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photo_2022-12-14_19-22-35.jpg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/>
          <a:srcRect t="296" r="3888" b="854"/>
          <a:stretch>
            <a:fillRect/>
          </a:stretch>
        </p:blipFill>
        <p:spPr>
          <a:xfrm>
            <a:off x="1512563" y="764273"/>
            <a:ext cx="1899377" cy="2606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photo_2022-12-14_19-22-07.jpg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/>
          <a:srcRect t="1113" b="12530"/>
          <a:stretch>
            <a:fillRect/>
          </a:stretch>
        </p:blipFill>
        <p:spPr>
          <a:xfrm>
            <a:off x="1512562" y="3862316"/>
            <a:ext cx="1976212" cy="2277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photo_2022-12-14_19-21-37.jpg"/>
          <p:cNvPicPr>
            <a:picLocks noGrp="1" noChangeAspect="1"/>
          </p:cNvPicPr>
          <p:nvPr>
            <p:ph type="pic" sz="quarter" idx="13"/>
          </p:nvPr>
        </p:nvPicPr>
        <p:blipFill>
          <a:blip r:embed="rId4" cstate="print"/>
          <a:srcRect t="814" b="7064"/>
          <a:stretch>
            <a:fillRect/>
          </a:stretch>
        </p:blipFill>
        <p:spPr>
          <a:xfrm>
            <a:off x="6792540" y="873457"/>
            <a:ext cx="1976212" cy="24293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photo_2022-12-14_19-21-55.jpg"/>
          <p:cNvPicPr>
            <a:picLocks noGrp="1" noChangeAspect="1"/>
          </p:cNvPicPr>
          <p:nvPr>
            <p:ph type="pic" sz="quarter" idx="14"/>
          </p:nvPr>
        </p:nvPicPr>
        <p:blipFill>
          <a:blip r:embed="rId5" cstate="print"/>
          <a:srcRect t="76" b="1072"/>
          <a:stretch>
            <a:fillRect/>
          </a:stretch>
        </p:blipFill>
        <p:spPr>
          <a:xfrm>
            <a:off x="6765245" y="3589361"/>
            <a:ext cx="1976212" cy="26067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직사각형 22">
            <a:extLst>
              <a:ext uri="{FF2B5EF4-FFF2-40B4-BE49-F238E27FC236}">
                <a16:creationId xmlns:a16="http://schemas.microsoft.com/office/drawing/2014/main" xmlns="" id="{283BA440-0C6E-4389-970A-CA8BFDE11BC3}"/>
              </a:ext>
            </a:extLst>
          </p:cNvPr>
          <p:cNvSpPr/>
          <p:nvPr/>
        </p:nvSpPr>
        <p:spPr>
          <a:xfrm>
            <a:off x="3442655" y="1259128"/>
            <a:ext cx="2866029" cy="1976210"/>
          </a:xfrm>
          <a:prstGeom prst="rect">
            <a:avLst/>
          </a:prstGeom>
          <a:solidFill>
            <a:srgbClr val="989A6E"/>
          </a:solidFill>
          <a:ln w="635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ko-KR" altLang="en-US" dirty="0"/>
          </a:p>
        </p:txBody>
      </p:sp>
      <p:sp>
        <p:nvSpPr>
          <p:cNvPr id="11" name="직사각형 22">
            <a:extLst>
              <a:ext uri="{FF2B5EF4-FFF2-40B4-BE49-F238E27FC236}">
                <a16:creationId xmlns:a16="http://schemas.microsoft.com/office/drawing/2014/main" xmlns="" id="{283BA440-0C6E-4389-970A-CA8BFDE11BC3}"/>
              </a:ext>
            </a:extLst>
          </p:cNvPr>
          <p:cNvSpPr/>
          <p:nvPr/>
        </p:nvSpPr>
        <p:spPr>
          <a:xfrm>
            <a:off x="3499521" y="3977308"/>
            <a:ext cx="2866029" cy="1976210"/>
          </a:xfrm>
          <a:prstGeom prst="rect">
            <a:avLst/>
          </a:prstGeom>
          <a:solidFill>
            <a:srgbClr val="989A6E"/>
          </a:solidFill>
          <a:ln w="635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ko-KR" altLang="en-US" dirty="0"/>
          </a:p>
        </p:txBody>
      </p:sp>
      <p:sp>
        <p:nvSpPr>
          <p:cNvPr id="12" name="직사각형 22">
            <a:extLst>
              <a:ext uri="{FF2B5EF4-FFF2-40B4-BE49-F238E27FC236}">
                <a16:creationId xmlns:a16="http://schemas.microsoft.com/office/drawing/2014/main" xmlns="" id="{283BA440-0C6E-4389-970A-CA8BFDE11BC3}"/>
              </a:ext>
            </a:extLst>
          </p:cNvPr>
          <p:cNvSpPr/>
          <p:nvPr/>
        </p:nvSpPr>
        <p:spPr>
          <a:xfrm>
            <a:off x="8756183" y="4061468"/>
            <a:ext cx="2866029" cy="1976210"/>
          </a:xfrm>
          <a:prstGeom prst="rect">
            <a:avLst/>
          </a:prstGeom>
          <a:solidFill>
            <a:srgbClr val="989A6E"/>
          </a:solidFill>
          <a:ln w="635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ko-KR" altLang="en-US" dirty="0"/>
          </a:p>
        </p:txBody>
      </p:sp>
      <p:sp>
        <p:nvSpPr>
          <p:cNvPr id="13" name="직사각형 22">
            <a:extLst>
              <a:ext uri="{FF2B5EF4-FFF2-40B4-BE49-F238E27FC236}">
                <a16:creationId xmlns:a16="http://schemas.microsoft.com/office/drawing/2014/main" xmlns="" id="{283BA440-0C6E-4389-970A-CA8BFDE11BC3}"/>
              </a:ext>
            </a:extLst>
          </p:cNvPr>
          <p:cNvSpPr/>
          <p:nvPr/>
        </p:nvSpPr>
        <p:spPr>
          <a:xfrm>
            <a:off x="8785754" y="1143122"/>
            <a:ext cx="2866029" cy="1976210"/>
          </a:xfrm>
          <a:prstGeom prst="rect">
            <a:avLst/>
          </a:prstGeom>
          <a:solidFill>
            <a:srgbClr val="989A6E"/>
          </a:solidFill>
          <a:ln w="635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ko-KR" altLang="en-US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512024" y="2041310"/>
            <a:ext cx="27386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ko-KR" sz="3200" dirty="0" smtClean="0">
                <a:solidFill>
                  <a:schemeClr val="bg1"/>
                </a:solidFill>
              </a:rPr>
              <a:t>МАГАЗИН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411940" y="4525202"/>
            <a:ext cx="30843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ko-KR" sz="2400" dirty="0" smtClean="0">
                <a:solidFill>
                  <a:schemeClr val="bg1"/>
                </a:solidFill>
              </a:rPr>
              <a:t>ПАТРИОТИЧЕСКИЙ ЦЕНТР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8889241" y="1945776"/>
            <a:ext cx="27113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ko-KR" sz="3600" dirty="0" smtClean="0">
                <a:solidFill>
                  <a:schemeClr val="bg1"/>
                </a:solidFill>
              </a:rPr>
              <a:t>ПОЧТА</a:t>
            </a:r>
            <a:endParaRPr lang="ru-RU" altLang="ko-KR" sz="2000" dirty="0" smtClean="0">
              <a:solidFill>
                <a:schemeClr val="bg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8743666" y="4470611"/>
            <a:ext cx="302070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ko-KR" sz="2200" dirty="0" smtClean="0">
                <a:solidFill>
                  <a:schemeClr val="bg1"/>
                </a:solidFill>
              </a:rPr>
              <a:t>ЦЕНТР </a:t>
            </a:r>
          </a:p>
          <a:p>
            <a:r>
              <a:rPr lang="ru-RU" altLang="ko-KR" sz="2200" dirty="0" smtClean="0">
                <a:solidFill>
                  <a:schemeClr val="bg1"/>
                </a:solidFill>
              </a:rPr>
              <a:t>ИЗОБАЗИТЕЛЬНОГО </a:t>
            </a:r>
          </a:p>
          <a:p>
            <a:r>
              <a:rPr lang="ru-RU" altLang="ko-KR" sz="2200" dirty="0" smtClean="0">
                <a:solidFill>
                  <a:schemeClr val="bg1"/>
                </a:solidFill>
              </a:rPr>
              <a:t>ИСКУТВА</a:t>
            </a:r>
            <a:endParaRPr lang="ko-KR" altLang="en-US" sz="2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photo_2022-12-14_19-23-25.jpg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/>
          <a:srcRect l="1673" r="1911"/>
          <a:stretch>
            <a:fillRect/>
          </a:stretch>
        </p:blipFill>
        <p:spPr>
          <a:xfrm>
            <a:off x="3248169" y="3420652"/>
            <a:ext cx="3442384" cy="26798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photo_2022-12-14_19-23-21.jpg"/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/>
          <a:srcRect t="12530" b="5663"/>
          <a:stretch>
            <a:fillRect/>
          </a:stretch>
        </p:blipFill>
        <p:spPr>
          <a:xfrm>
            <a:off x="1799167" y="806045"/>
            <a:ext cx="2199627" cy="2401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photo_2022-12-14_19-23-32.jpg"/>
          <p:cNvPicPr>
            <a:picLocks noGrp="1" noChangeAspect="1"/>
          </p:cNvPicPr>
          <p:nvPr>
            <p:ph type="pic" sz="quarter" idx="13"/>
          </p:nvPr>
        </p:nvPicPr>
        <p:blipFill>
          <a:blip r:embed="rId5" cstate="print"/>
          <a:srcRect l="1738" r="-228" b="1684"/>
          <a:stretch>
            <a:fillRect/>
          </a:stretch>
        </p:blipFill>
        <p:spPr>
          <a:xfrm>
            <a:off x="7519918" y="1442441"/>
            <a:ext cx="4462818" cy="33438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직사각형 22">
            <a:extLst>
              <a:ext uri="{FF2B5EF4-FFF2-40B4-BE49-F238E27FC236}">
                <a16:creationId xmlns:a16="http://schemas.microsoft.com/office/drawing/2014/main" xmlns="" id="{283BA440-0C6E-4389-970A-CA8BFDE11BC3}"/>
              </a:ext>
            </a:extLst>
          </p:cNvPr>
          <p:cNvSpPr/>
          <p:nvPr/>
        </p:nvSpPr>
        <p:spPr>
          <a:xfrm>
            <a:off x="4015860" y="832513"/>
            <a:ext cx="3299339" cy="2347415"/>
          </a:xfrm>
          <a:prstGeom prst="rect">
            <a:avLst/>
          </a:prstGeom>
          <a:solidFill>
            <a:srgbClr val="989A6E"/>
          </a:solidFill>
          <a:ln w="635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ko-KR" altLang="en-US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025856" y="1374591"/>
            <a:ext cx="335316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ko-KR" sz="2400" dirty="0" smtClean="0">
                <a:solidFill>
                  <a:schemeClr val="bg1"/>
                </a:solidFill>
              </a:rPr>
              <a:t>ЦЕНТР </a:t>
            </a:r>
          </a:p>
          <a:p>
            <a:r>
              <a:rPr lang="ru-RU" altLang="ko-KR" sz="2400" dirty="0" smtClean="0">
                <a:solidFill>
                  <a:schemeClr val="bg1"/>
                </a:solidFill>
              </a:rPr>
              <a:t>СЮЖЕНТНО-РОЛЕВХ</a:t>
            </a:r>
          </a:p>
          <a:p>
            <a:r>
              <a:rPr lang="ru-RU" altLang="ko-KR" sz="2400" dirty="0" smtClean="0">
                <a:solidFill>
                  <a:schemeClr val="bg1"/>
                </a:solidFill>
              </a:rPr>
              <a:t>ИГР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photo_2022-12-14_19-22-30.jpg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/>
          <a:srcRect t="12530" b="12530"/>
          <a:stretch>
            <a:fillRect/>
          </a:stretch>
        </p:blipFill>
        <p:spPr/>
      </p:pic>
      <p:pic>
        <p:nvPicPr>
          <p:cNvPr id="7" name="Рисунок 6" descr="photo_2022-12-14_19-22-12.jpg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/>
          <a:srcRect t="12530" b="12530"/>
          <a:stretch>
            <a:fillRect/>
          </a:stretch>
        </p:blipFill>
        <p:spPr/>
      </p:pic>
      <p:pic>
        <p:nvPicPr>
          <p:cNvPr id="8" name="Рисунок 7" descr="photo_2022-12-14_19-21-31.jpg"/>
          <p:cNvPicPr>
            <a:picLocks noGrp="1" noChangeAspect="1"/>
          </p:cNvPicPr>
          <p:nvPr>
            <p:ph type="pic" sz="quarter" idx="13"/>
          </p:nvPr>
        </p:nvPicPr>
        <p:blipFill>
          <a:blip r:embed="rId4" cstate="print"/>
          <a:srcRect t="12530" b="12530"/>
          <a:stretch>
            <a:fillRect/>
          </a:stretch>
        </p:blipFill>
        <p:spPr/>
      </p:pic>
      <p:pic>
        <p:nvPicPr>
          <p:cNvPr id="10" name="Рисунок 9" descr="photo_2022-12-14_19-21-13.jpg"/>
          <p:cNvPicPr>
            <a:picLocks noGrp="1" noChangeAspect="1"/>
          </p:cNvPicPr>
          <p:nvPr>
            <p:ph type="pic" sz="quarter" idx="14"/>
          </p:nvPr>
        </p:nvPicPr>
        <p:blipFill>
          <a:blip r:embed="rId5" cstate="print"/>
          <a:srcRect l="12470" r="12470"/>
          <a:stretch>
            <a:fillRect/>
          </a:stretch>
        </p:blipFill>
        <p:spPr/>
      </p:pic>
      <p:sp>
        <p:nvSpPr>
          <p:cNvPr id="11" name="직사각형 22">
            <a:extLst>
              <a:ext uri="{FF2B5EF4-FFF2-40B4-BE49-F238E27FC236}">
                <a16:creationId xmlns:a16="http://schemas.microsoft.com/office/drawing/2014/main" xmlns="" id="{283BA440-0C6E-4389-970A-CA8BFDE11BC3}"/>
              </a:ext>
            </a:extLst>
          </p:cNvPr>
          <p:cNvSpPr/>
          <p:nvPr/>
        </p:nvSpPr>
        <p:spPr>
          <a:xfrm>
            <a:off x="3101460" y="1136299"/>
            <a:ext cx="2866029" cy="1976210"/>
          </a:xfrm>
          <a:prstGeom prst="rect">
            <a:avLst/>
          </a:prstGeom>
          <a:solidFill>
            <a:srgbClr val="989A6E"/>
          </a:solidFill>
          <a:ln w="635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ko-KR" altLang="en-US" dirty="0"/>
          </a:p>
        </p:txBody>
      </p:sp>
      <p:sp>
        <p:nvSpPr>
          <p:cNvPr id="13" name="직사각형 22">
            <a:extLst>
              <a:ext uri="{FF2B5EF4-FFF2-40B4-BE49-F238E27FC236}">
                <a16:creationId xmlns:a16="http://schemas.microsoft.com/office/drawing/2014/main" xmlns="" id="{283BA440-0C6E-4389-970A-CA8BFDE11BC3}"/>
              </a:ext>
            </a:extLst>
          </p:cNvPr>
          <p:cNvSpPr/>
          <p:nvPr/>
        </p:nvSpPr>
        <p:spPr>
          <a:xfrm>
            <a:off x="8210273" y="1140848"/>
            <a:ext cx="2866029" cy="1976210"/>
          </a:xfrm>
          <a:prstGeom prst="rect">
            <a:avLst/>
          </a:prstGeom>
          <a:solidFill>
            <a:srgbClr val="989A6E"/>
          </a:solidFill>
          <a:ln w="635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ko-KR" altLang="en-US" dirty="0"/>
          </a:p>
        </p:txBody>
      </p:sp>
      <p:sp>
        <p:nvSpPr>
          <p:cNvPr id="14" name="직사각형 22">
            <a:extLst>
              <a:ext uri="{FF2B5EF4-FFF2-40B4-BE49-F238E27FC236}">
                <a16:creationId xmlns:a16="http://schemas.microsoft.com/office/drawing/2014/main" xmlns="" id="{283BA440-0C6E-4389-970A-CA8BFDE11BC3}"/>
              </a:ext>
            </a:extLst>
          </p:cNvPr>
          <p:cNvSpPr/>
          <p:nvPr/>
        </p:nvSpPr>
        <p:spPr>
          <a:xfrm>
            <a:off x="8226195" y="3722549"/>
            <a:ext cx="2866029" cy="1976210"/>
          </a:xfrm>
          <a:prstGeom prst="rect">
            <a:avLst/>
          </a:prstGeom>
          <a:solidFill>
            <a:srgbClr val="989A6E"/>
          </a:solidFill>
          <a:ln w="635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ko-KR" altLang="en-US" dirty="0"/>
          </a:p>
        </p:txBody>
      </p:sp>
      <p:sp>
        <p:nvSpPr>
          <p:cNvPr id="15" name="직사각형 22">
            <a:extLst>
              <a:ext uri="{FF2B5EF4-FFF2-40B4-BE49-F238E27FC236}">
                <a16:creationId xmlns:a16="http://schemas.microsoft.com/office/drawing/2014/main" xmlns="" id="{283BA440-0C6E-4389-970A-CA8BFDE11BC3}"/>
              </a:ext>
            </a:extLst>
          </p:cNvPr>
          <p:cNvSpPr/>
          <p:nvPr/>
        </p:nvSpPr>
        <p:spPr>
          <a:xfrm>
            <a:off x="3083264" y="3711176"/>
            <a:ext cx="2866029" cy="1976210"/>
          </a:xfrm>
          <a:prstGeom prst="rect">
            <a:avLst/>
          </a:prstGeom>
          <a:solidFill>
            <a:srgbClr val="989A6E"/>
          </a:solidFill>
          <a:ln w="635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ko-KR" altLang="en-US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3164494" y="1565660"/>
            <a:ext cx="245836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ЦЕНТР 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ТВОРЧЕСКОГО 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РАЗВИТИЯ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268757" y="1620250"/>
            <a:ext cx="243432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ЦЕНТР 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ФИЗИЧЕСКОГО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РАЗВИТИЯ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164494" y="4240620"/>
            <a:ext cx="279890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ЦЕНТР 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МАТЕМАТИЧЕСКОГО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РАЗВИТИЯ</a:t>
            </a:r>
            <a:endParaRPr lang="ru-RU" sz="20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8227813" y="4390746"/>
            <a:ext cx="27932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</a:rPr>
              <a:t>ЦЕНТР </a:t>
            </a:r>
          </a:p>
          <a:p>
            <a:r>
              <a:rPr lang="ru-RU" sz="1600" dirty="0" smtClean="0">
                <a:solidFill>
                  <a:schemeClr val="bg1"/>
                </a:solidFill>
              </a:rPr>
              <a:t>ЭКСПЕРЕМЕНТИРОВАНИЯ</a:t>
            </a:r>
            <a:endParaRPr lang="ru-RU" sz="16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2175640" y="592310"/>
          <a:ext cx="8481849" cy="6071883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7085377"/>
                <a:gridCol w="1396472"/>
              </a:tblGrid>
              <a:tr h="237920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Режимные моменты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872" marR="67872" marT="0" marB="0"/>
                </a:tc>
                <a:tc>
                  <a:txBody>
                    <a:bodyPr/>
                    <a:lstStyle/>
                    <a:p>
                      <a:pPr indent="209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Время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872" marR="67872" marT="0" marB="0"/>
                </a:tc>
              </a:tr>
              <a:tr h="2379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Утренний прием, игры, общение, самостоятельные игры</a:t>
                      </a:r>
                      <a:endParaRPr lang="ru-RU" sz="140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872" marR="678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7.30 - 8.00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872" marR="67872" marT="0" marB="0"/>
                </a:tc>
              </a:tr>
              <a:tr h="2379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Утренняя гимнастика </a:t>
                      </a:r>
                      <a:endParaRPr lang="ru-RU" sz="140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872" marR="678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8.00 – 8.15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872" marR="67872" marT="0" marB="0"/>
                </a:tc>
              </a:tr>
              <a:tr h="26132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Подготовка к завтраку, завтрак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872" marR="678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8.15 – 8.30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872" marR="67872" marT="0" marB="0"/>
                </a:tc>
              </a:tr>
              <a:tr h="2379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Утренний круг</a:t>
                      </a:r>
                      <a:endParaRPr lang="ru-RU" sz="140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872" marR="678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8.30 – 8.50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872" marR="67872" marT="0" marB="0"/>
                </a:tc>
              </a:tr>
              <a:tr h="2379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Подготовка к образовательной деятельности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872" marR="678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8.50-9.00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872" marR="67872" marT="0" marB="0"/>
                </a:tc>
              </a:tr>
              <a:tr h="2379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НОД: образовательные ситуации</a:t>
                      </a:r>
                      <a:endParaRPr lang="ru-RU" sz="140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872" marR="678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9.00-10.40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872" marR="67872" marT="0" marB="0"/>
                </a:tc>
              </a:tr>
              <a:tr h="2379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Второй завтрак</a:t>
                      </a:r>
                      <a:endParaRPr lang="ru-RU" sz="140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872" marR="678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10.00-10.15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872" marR="67872" marT="0" marB="0"/>
                </a:tc>
              </a:tr>
              <a:tr h="71375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 dirty="0"/>
                        <a:t>Подготовка к прогулке. Прогулка. Возвращение с прогулки </a:t>
                      </a:r>
                      <a:r>
                        <a:rPr lang="ru-RU" sz="1400" dirty="0"/>
                        <a:t>(подвижные и спортивные игры, трудовая деятельность, экспериментирование и игры с природным материалом; формирование навыков самообслуживания)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872" marR="678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10.40-12.20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872" marR="67872" marT="0" marB="0"/>
                </a:tc>
              </a:tr>
              <a:tr h="2379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Подготовка к обеду, обед</a:t>
                      </a:r>
                      <a:endParaRPr lang="ru-RU" sz="140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872" marR="678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12.20-12.30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872" marR="67872" marT="0" marB="0"/>
                </a:tc>
              </a:tr>
              <a:tr h="2379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Обед</a:t>
                      </a:r>
                      <a:endParaRPr lang="ru-RU" sz="140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872" marR="678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12.30-13.00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872" marR="67872" marT="0" marB="0"/>
                </a:tc>
              </a:tr>
              <a:tr h="47583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Подготовка ко сну, сон. Постепенный подъём, гимнастика, воздушные и водные процедуры</a:t>
                      </a:r>
                      <a:endParaRPr lang="ru-RU" sz="140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872" marR="678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13.00-15.30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872" marR="67872" marT="0" marB="0"/>
                </a:tc>
              </a:tr>
              <a:tr h="2379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Подготовка к полднику, полдник</a:t>
                      </a:r>
                      <a:endParaRPr lang="ru-RU" sz="140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872" marR="678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15.30.-15.45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872" marR="67872" marT="0" marB="0"/>
                </a:tc>
              </a:tr>
              <a:tr h="2379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Самостоятельная деятельность по интересам </a:t>
                      </a:r>
                      <a:endParaRPr lang="ru-RU" sz="140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872" marR="678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15.45-16.00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872" marR="67872" marT="0" marB="0"/>
                </a:tc>
              </a:tr>
              <a:tr h="2379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НОД: образовательные ситуации</a:t>
                      </a:r>
                      <a:endParaRPr lang="ru-RU" sz="140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872" marR="678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16.00-16.30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872" marR="67872" marT="0" marB="0"/>
                </a:tc>
              </a:tr>
              <a:tr h="33703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Игры, досуги, кружки, общение по интересам, самостоятельная деятельность 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872" marR="678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16.30-17.20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872" marR="67872" marT="0" marB="0"/>
                </a:tc>
              </a:tr>
              <a:tr h="47583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Вечерний круг (обсуждение результативности деятельности детей в течение дня, обсуждение темы завтрашнего дня)</a:t>
                      </a:r>
                      <a:endParaRPr lang="ru-RU" sz="140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872" marR="678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17.20–17.30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872" marR="67872" marT="0" marB="0"/>
                </a:tc>
              </a:tr>
              <a:tr h="2379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Ужин</a:t>
                      </a:r>
                      <a:endParaRPr lang="ru-RU" sz="140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872" marR="678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17.30-17.50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872" marR="67872" marT="0" marB="0"/>
                </a:tc>
              </a:tr>
              <a:tr h="5662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 dirty="0"/>
                        <a:t>Прогулка </a:t>
                      </a:r>
                      <a:r>
                        <a:rPr lang="ru-RU" sz="1400" dirty="0"/>
                        <a:t>(подвижные и спортивные игры, трудовая деятельность, </a:t>
                      </a:r>
                      <a:endParaRPr lang="ru-RU" sz="1400" dirty="0" smtClean="0"/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/>
                        <a:t>продуктивная </a:t>
                      </a:r>
                      <a:r>
                        <a:rPr lang="ru-RU" sz="1400" dirty="0"/>
                        <a:t>деятельность с природным </a:t>
                      </a:r>
                      <a:r>
                        <a:rPr lang="ru-RU" sz="1400" dirty="0" smtClean="0"/>
                        <a:t>материалом)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400" u="none" strike="noStrike" spc="0" dirty="0" smtClean="0"/>
                        <a:t>Уход </a:t>
                      </a:r>
                      <a:r>
                        <a:rPr lang="ru-RU" sz="1400" u="none" strike="noStrike" spc="0" dirty="0"/>
                        <a:t>детей домой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872" marR="678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17.50-19.30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872" marR="67872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409905" y="1734205"/>
          <a:ext cx="11556125" cy="3540020"/>
        </p:xfrm>
        <a:graphic>
          <a:graphicData uri="http://schemas.openxmlformats.org/drawingml/2006/table">
            <a:tbl>
              <a:tblPr/>
              <a:tblGrid>
                <a:gridCol w="1926144"/>
                <a:gridCol w="1958727"/>
                <a:gridCol w="1958727"/>
                <a:gridCol w="1898745"/>
                <a:gridCol w="1906891"/>
                <a:gridCol w="1906891"/>
              </a:tblGrid>
              <a:tr h="2340418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Подготовительная к школе группа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(6-7)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 «Морошка»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(группа № 16)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553" marR="58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09</a:t>
                      </a:r>
                      <a:r>
                        <a:rPr lang="ru-RU" sz="1400" b="1" spc="0" baseline="300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00</a:t>
                      </a:r>
                      <a:r>
                        <a:rPr lang="ru-RU" sz="1400" b="1" spc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-09</a:t>
                      </a:r>
                      <a:r>
                        <a:rPr lang="ru-RU" sz="1400" b="1" spc="0" baseline="300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30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76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spc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Математическое развитие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76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09</a:t>
                      </a:r>
                      <a:r>
                        <a:rPr lang="ru-RU" sz="1400" b="1" baseline="300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40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r>
                        <a:rPr lang="ru-RU" sz="1400" b="1" spc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r>
                        <a:rPr lang="ru-RU" sz="1400" b="1" spc="0" baseline="300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76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spc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Ознакомление с окружающим миром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76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r>
                        <a:rPr lang="ru-RU" sz="1400" b="1" spc="0" baseline="300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</a:t>
                      </a:r>
                      <a:r>
                        <a:rPr lang="ru-RU" sz="1400" b="1" spc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-10</a:t>
                      </a:r>
                      <a:r>
                        <a:rPr lang="ru-RU" sz="1400" b="1" spc="0" baseline="300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50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spc="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Музыка (3 этаж)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553" marR="58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09</a:t>
                      </a:r>
                      <a:r>
                        <a:rPr lang="ru-RU" sz="1400" b="1" spc="0" baseline="300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00</a:t>
                      </a:r>
                      <a:r>
                        <a:rPr lang="ru-RU" sz="1400" b="1" spc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-09</a:t>
                      </a:r>
                      <a:r>
                        <a:rPr lang="ru-RU" sz="1400" b="1" spc="0" baseline="300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30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spc="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Физкультура (3 этаж)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76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09</a:t>
                      </a:r>
                      <a:r>
                        <a:rPr lang="ru-RU" sz="1400" b="1" baseline="300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40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r>
                        <a:rPr lang="ru-RU" sz="1400" b="1" spc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r>
                        <a:rPr lang="ru-RU" sz="1400" b="1" spc="0" baseline="300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spc="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Ознакомление с миром природы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553" marR="58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09</a:t>
                      </a:r>
                      <a:r>
                        <a:rPr lang="ru-RU" sz="1400" b="1" spc="0" baseline="300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00</a:t>
                      </a:r>
                      <a:r>
                        <a:rPr lang="ru-RU" sz="1400" b="1" spc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-09</a:t>
                      </a:r>
                      <a:r>
                        <a:rPr lang="ru-RU" sz="1400" b="1" spc="0" baseline="300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30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76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spc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Математическое развитие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76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r>
                        <a:rPr lang="ru-RU" sz="1400" b="1" spc="0" baseline="300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r>
                        <a:rPr lang="ru-RU" sz="1400" b="1" spc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-10</a:t>
                      </a:r>
                      <a:r>
                        <a:rPr lang="ru-RU" sz="1400" b="1" spc="0" baseline="300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40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spc="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Музыка (3 этаж)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553" marR="58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09</a:t>
                      </a:r>
                      <a:r>
                        <a:rPr lang="ru-RU" sz="1400" b="1" spc="0" baseline="300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00</a:t>
                      </a:r>
                      <a:r>
                        <a:rPr lang="ru-RU" sz="1400" b="1" spc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-09</a:t>
                      </a:r>
                      <a:r>
                        <a:rPr lang="ru-RU" sz="1400" b="1" spc="0" baseline="300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30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76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spc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Развитие речи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76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r>
                        <a:rPr lang="ru-RU" sz="1400" b="1" spc="0" baseline="300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r>
                        <a:rPr lang="ru-RU" sz="1400" b="1" spc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-10</a:t>
                      </a:r>
                      <a:r>
                        <a:rPr lang="ru-RU" sz="1400" b="1" spc="0" baseline="300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40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spc="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Физкультура (3 этаж)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553" marR="58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09</a:t>
                      </a:r>
                      <a:r>
                        <a:rPr lang="ru-RU" sz="1400" b="1" spc="0" baseline="300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00</a:t>
                      </a:r>
                      <a:r>
                        <a:rPr lang="ru-RU" sz="1400" b="1" spc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-09</a:t>
                      </a:r>
                      <a:r>
                        <a:rPr lang="ru-RU" sz="1400" b="1" spc="0" baseline="300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30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76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Основы грамотности</a:t>
                      </a:r>
                      <a:r>
                        <a:rPr lang="ru-RU" sz="1400" b="1" spc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7620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786765" algn="ctr"/>
                          <a:tab pos="1497965" algn="r"/>
                        </a:tabLst>
                      </a:pPr>
                      <a:r>
                        <a:rPr lang="ru-RU" sz="1400" b="1" spc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	10</a:t>
                      </a:r>
                      <a:r>
                        <a:rPr lang="ru-RU" sz="1400" b="1" spc="0" baseline="300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50</a:t>
                      </a:r>
                      <a:r>
                        <a:rPr lang="ru-RU" sz="1400" b="1" spc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-11</a:t>
                      </a:r>
                      <a:r>
                        <a:rPr lang="ru-RU" sz="1400" b="1" spc="0" baseline="300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	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spc="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Физкультура (на прогулке)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553" marR="58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072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6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400" spc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553" marR="58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16</a:t>
                      </a:r>
                      <a:r>
                        <a:rPr lang="ru-RU" sz="1400" b="1" spc="0" baseline="30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00</a:t>
                      </a:r>
                      <a:r>
                        <a:rPr lang="ru-RU" sz="1400" b="1" spc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-16</a:t>
                      </a:r>
                      <a:r>
                        <a:rPr lang="ru-RU" sz="1400" b="1" spc="0" baseline="30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30</a:t>
                      </a:r>
                      <a:endParaRPr lang="ru-RU" sz="16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spc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Рисование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553" marR="58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16</a:t>
                      </a:r>
                      <a:r>
                        <a:rPr lang="ru-RU" sz="1400" b="1" spc="0" baseline="30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00</a:t>
                      </a:r>
                      <a:r>
                        <a:rPr lang="ru-RU" sz="1400" b="1" spc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-16</a:t>
                      </a:r>
                      <a:r>
                        <a:rPr lang="ru-RU" sz="1400" b="1" spc="0" baseline="30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30</a:t>
                      </a:r>
                      <a:endParaRPr lang="ru-RU" sz="16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813560" algn="l"/>
                        </a:tabLst>
                      </a:pPr>
                      <a:r>
                        <a:rPr lang="ru-RU" sz="1400" spc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Лепка\аппликация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553" marR="58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16</a:t>
                      </a:r>
                      <a:r>
                        <a:rPr lang="ru-RU" sz="1400" b="1" spc="0" baseline="30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00</a:t>
                      </a:r>
                      <a:r>
                        <a:rPr lang="ru-RU" sz="1400" b="1" spc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-16</a:t>
                      </a:r>
                      <a:r>
                        <a:rPr lang="ru-RU" sz="1400" b="1" spc="0" baseline="30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30</a:t>
                      </a:r>
                      <a:endParaRPr lang="ru-RU" sz="16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76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spc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Финансовая грамотность</a:t>
                      </a:r>
                      <a:endParaRPr lang="ru-RU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553" marR="58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16</a:t>
                      </a:r>
                      <a:r>
                        <a:rPr lang="ru-RU" sz="1400" b="1" spc="0" baseline="30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00</a:t>
                      </a:r>
                      <a:r>
                        <a:rPr lang="ru-RU" sz="1400" b="1" spc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-16</a:t>
                      </a:r>
                      <a:r>
                        <a:rPr lang="ru-RU" sz="1400" b="1" spc="0" baseline="30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30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76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spc="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Рисование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553" marR="58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9620">
                <a:tc gridSpan="6">
                  <a:txBody>
                    <a:bodyPr/>
                    <a:lstStyle/>
                    <a:p>
                      <a:pPr marL="76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spc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Общее количество НОД -15. </a:t>
                      </a: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Общее количество часов в неделю - 7 часов 30 минут</a:t>
                      </a:r>
                      <a:endParaRPr lang="ru-RU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553" marR="58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0" y="457200"/>
            <a:ext cx="12192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briola" pitchFamily="82" charset="0"/>
                <a:ea typeface="Calibri" pitchFamily="34" charset="0"/>
                <a:cs typeface="Times New Roman" pitchFamily="18" charset="0"/>
              </a:rPr>
              <a:t>Расписание непрерывной образовательной деятельности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abriola" pitchFamily="82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briola" pitchFamily="82" charset="0"/>
                <a:ea typeface="Calibri" pitchFamily="34" charset="0"/>
                <a:cs typeface="Times New Roman" pitchFamily="18" charset="0"/>
              </a:rPr>
              <a:t>в муниципальном бюджетном дошкольном образовательном учреждении детский сад «Оленёнок»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abriola" pitchFamily="82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briola" pitchFamily="82" charset="0"/>
                <a:ea typeface="Calibri" pitchFamily="34" charset="0"/>
                <a:cs typeface="Times New Roman" pitchFamily="18" charset="0"/>
              </a:rPr>
              <a:t>на первое полугодие 2022-2023 учебного года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abriola" pitchFamily="8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574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hoto_2022-12-14_21-44-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66992" y="3471331"/>
            <a:ext cx="4095145" cy="30713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photo_2022-12-14_21-44-4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35999" y="3565924"/>
            <a:ext cx="4095145" cy="30713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photo_2022-12-14_21-44-4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40439" y="252248"/>
            <a:ext cx="4095145" cy="30713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photo_2022-12-14_21-44-5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9805" y="272295"/>
            <a:ext cx="4095145" cy="30713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 rot="16200000">
            <a:off x="-730613" y="3928850"/>
            <a:ext cx="291297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Образовательная </a:t>
            </a:r>
          </a:p>
          <a:p>
            <a:r>
              <a:rPr lang="ru-RU" sz="3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деятельность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hoto_2022-12-14_21-44-48.jpg"/>
          <p:cNvPicPr>
            <a:picLocks noChangeAspect="1"/>
          </p:cNvPicPr>
          <p:nvPr/>
        </p:nvPicPr>
        <p:blipFill>
          <a:blip r:embed="rId2" cstate="print"/>
          <a:srcRect t="11198" b="4620"/>
          <a:stretch>
            <a:fillRect/>
          </a:stretch>
        </p:blipFill>
        <p:spPr>
          <a:xfrm>
            <a:off x="708993" y="189186"/>
            <a:ext cx="4383269" cy="27674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photo_2022-12-14_21-44-23.jpg"/>
          <p:cNvPicPr>
            <a:picLocks noChangeAspect="1"/>
          </p:cNvPicPr>
          <p:nvPr/>
        </p:nvPicPr>
        <p:blipFill>
          <a:blip r:embed="rId3" cstate="print"/>
          <a:srcRect t="15120"/>
          <a:stretch>
            <a:fillRect/>
          </a:stretch>
        </p:blipFill>
        <p:spPr>
          <a:xfrm>
            <a:off x="2502785" y="3216165"/>
            <a:ext cx="2925381" cy="33107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photo_2022-12-14_21-44-4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48248" y="819806"/>
            <a:ext cx="5339255" cy="40044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7548748" y="4952623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4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Образовательная </a:t>
            </a:r>
          </a:p>
          <a:p>
            <a:r>
              <a:rPr lang="ru-RU" sz="4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деятельность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hoto_2022-12-14_21-43-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65623" y="3541628"/>
            <a:ext cx="4535213" cy="34014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photo_2022-12-14_21-43-5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91932" y="258673"/>
            <a:ext cx="3954744" cy="29660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photo_2022-12-14_21-44-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95021" y="283779"/>
            <a:ext cx="4027586" cy="3020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506252" y="3580382"/>
            <a:ext cx="31988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Наши</a:t>
            </a:r>
            <a:r>
              <a:rPr lang="ru-RU" sz="4000" b="1" dirty="0" smtClean="0">
                <a:solidFill>
                  <a:schemeClr val="bg1"/>
                </a:solidFill>
                <a:latin typeface="Gabriola" panose="04040605051002020D02" pitchFamily="82" charset="0"/>
              </a:rPr>
              <a:t> </a:t>
            </a:r>
            <a:r>
              <a:rPr lang="ru-RU" sz="4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прогулки</a:t>
            </a:r>
            <a:endParaRPr lang="ru-RU" sz="4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Gabriola" panose="04040605051002020D02" pitchFamily="82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649195" y="3402718"/>
            <a:ext cx="354280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Экскурсия </a:t>
            </a:r>
          </a:p>
          <a:p>
            <a:r>
              <a:rPr lang="ru-RU" sz="3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в районную </a:t>
            </a:r>
          </a:p>
          <a:p>
            <a:r>
              <a:rPr lang="ru-RU" sz="3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детскую библиотеку </a:t>
            </a:r>
            <a:endParaRPr lang="ru-RU" sz="3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Gabriola" panose="04040605051002020D02" pitchFamily="82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hoto_2022-12-14_21-44-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43875" y="3319419"/>
            <a:ext cx="4381779" cy="32863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photo_2022-12-14_21-44-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40952" y="3531477"/>
            <a:ext cx="3953103" cy="29648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photo_2022-12-14_21-43-5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0978" y="368575"/>
            <a:ext cx="3975765" cy="29818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photo_2022-12-14_21-43-5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44510" y="205065"/>
            <a:ext cx="3867656" cy="29007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1219200" y="-79653"/>
            <a:ext cx="10553700" cy="670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Gabriola" pitchFamily="82" charset="0"/>
              </a:rPr>
              <a:t>МУНИЦИПАЛЬНЫЙ ОКРУГ ТАЗОВСКИЙ РАЙОН</a:t>
            </a:r>
          </a:p>
          <a:p>
            <a:pPr algn="ctr"/>
            <a:r>
              <a:rPr lang="ru-RU" sz="2800" b="1" dirty="0" smtClean="0">
                <a:latin typeface="Gabriola" pitchFamily="82" charset="0"/>
              </a:rPr>
              <a:t>Муниципальное бюджетное дошкольное образовательное учреждение</a:t>
            </a:r>
          </a:p>
          <a:p>
            <a:pPr algn="ctr"/>
            <a:r>
              <a:rPr lang="ru-RU" sz="2800" b="1" dirty="0" smtClean="0">
                <a:latin typeface="Gabriola" pitchFamily="82" charset="0"/>
              </a:rPr>
              <a:t>детский сад «Оленёнок»</a:t>
            </a:r>
          </a:p>
          <a:p>
            <a:endParaRPr lang="ru-RU" sz="2000" b="1" dirty="0" smtClean="0">
              <a:latin typeface="Gabriola" pitchFamily="82" charset="0"/>
            </a:endParaRPr>
          </a:p>
          <a:p>
            <a:pPr algn="ctr"/>
            <a:r>
              <a:rPr lang="ru-RU" sz="2800" b="1" dirty="0" smtClean="0">
                <a:latin typeface="Gabriola" pitchFamily="82" charset="0"/>
              </a:rPr>
              <a:t>ул. Северная, 5, п. Тазовский, Ямало-Ненецкий автономный округ, 629350</a:t>
            </a:r>
          </a:p>
          <a:p>
            <a:pPr algn="ctr"/>
            <a:r>
              <a:rPr lang="ru-RU" sz="2800" b="1" dirty="0" smtClean="0">
                <a:latin typeface="Gabriola" pitchFamily="82" charset="0"/>
              </a:rPr>
              <a:t>тел./факс:8 (34940)2-00-15/2-00-10,</a:t>
            </a:r>
          </a:p>
          <a:p>
            <a:pPr algn="ctr"/>
            <a:r>
              <a:rPr lang="ru-RU" sz="2800" b="1" dirty="0" err="1" smtClean="0">
                <a:latin typeface="Gabriola" pitchFamily="82" charset="0"/>
              </a:rPr>
              <a:t>olenenok@tazovsky.yanao.ru</a:t>
            </a:r>
            <a:endParaRPr lang="ru-RU" sz="2800" b="1" dirty="0" smtClean="0">
              <a:latin typeface="Gabriola" pitchFamily="82" charset="0"/>
            </a:endParaRPr>
          </a:p>
          <a:p>
            <a:pPr algn="ctr"/>
            <a:r>
              <a:rPr lang="ru-RU" sz="2800" b="1" dirty="0" smtClean="0">
                <a:latin typeface="Gabriola" pitchFamily="82" charset="0"/>
              </a:rPr>
              <a:t>http://taz-oenenok.ru/</a:t>
            </a:r>
          </a:p>
          <a:p>
            <a:pPr algn="ctr"/>
            <a:endParaRPr lang="ru-RU" dirty="0" smtClean="0">
              <a:latin typeface="Gabriola" pitchFamily="82" charset="0"/>
            </a:endParaRPr>
          </a:p>
          <a:p>
            <a:pPr algn="ctr"/>
            <a:r>
              <a:rPr lang="ru-RU" sz="2800" dirty="0" smtClean="0">
                <a:latin typeface="Gabriola" pitchFamily="82" charset="0"/>
              </a:rPr>
              <a:t>Административно-управленческий персонал</a:t>
            </a:r>
          </a:p>
          <a:p>
            <a:pPr algn="ctr"/>
            <a:endParaRPr lang="ru-RU" sz="2800" dirty="0" smtClean="0">
              <a:latin typeface="Gabriola" pitchFamily="82" charset="0"/>
            </a:endParaRPr>
          </a:p>
          <a:p>
            <a:pPr algn="ctr"/>
            <a:r>
              <a:rPr lang="ru-RU" sz="2800" dirty="0" err="1" smtClean="0">
                <a:latin typeface="Gabriola" pitchFamily="82" charset="0"/>
              </a:rPr>
              <a:t>Тугова</a:t>
            </a:r>
            <a:r>
              <a:rPr lang="ru-RU" sz="2800" dirty="0" smtClean="0">
                <a:latin typeface="Gabriola" pitchFamily="82" charset="0"/>
              </a:rPr>
              <a:t> Людмила Михайловна –</a:t>
            </a:r>
          </a:p>
          <a:p>
            <a:pPr algn="ctr"/>
            <a:r>
              <a:rPr lang="ru-RU" sz="2800" dirty="0" smtClean="0">
                <a:latin typeface="Gabriola" pitchFamily="82" charset="0"/>
              </a:rPr>
              <a:t>Заведующий детского сада «Оленёнок»</a:t>
            </a:r>
          </a:p>
          <a:p>
            <a:pPr algn="ctr"/>
            <a:endParaRPr lang="ru-RU" sz="2800" dirty="0" smtClean="0">
              <a:latin typeface="Gabriola" pitchFamily="82" charset="0"/>
            </a:endParaRPr>
          </a:p>
          <a:p>
            <a:pPr algn="ctr"/>
            <a:r>
              <a:rPr lang="ru-RU" sz="2800" dirty="0" err="1" smtClean="0">
                <a:latin typeface="Gabriola" pitchFamily="82" charset="0"/>
              </a:rPr>
              <a:t>Турченко</a:t>
            </a:r>
            <a:r>
              <a:rPr lang="ru-RU" sz="2800" dirty="0" smtClean="0">
                <a:latin typeface="Gabriola" pitchFamily="82" charset="0"/>
              </a:rPr>
              <a:t> Елена Александровна –</a:t>
            </a:r>
          </a:p>
          <a:p>
            <a:pPr algn="ctr"/>
            <a:r>
              <a:rPr lang="ru-RU" sz="2800" dirty="0" smtClean="0">
                <a:latin typeface="Gabriola" pitchFamily="82" charset="0"/>
              </a:rPr>
              <a:t>Заместитель заведующего по ВМР</a:t>
            </a:r>
            <a:endParaRPr lang="ru-RU" sz="2800" dirty="0">
              <a:latin typeface="Gabriola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9280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photo_2022-12-14_21-43-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28615" y="3153104"/>
            <a:ext cx="4666594" cy="34999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photo_2022-12-14_21-44-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69203" y="409630"/>
            <a:ext cx="3384785" cy="25385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photo_2022-12-14_21-44-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97725" y="3703096"/>
            <a:ext cx="3440192" cy="2580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photo_2022-12-14_21-44-04.jpg"/>
          <p:cNvPicPr>
            <a:picLocks noChangeAspect="1"/>
          </p:cNvPicPr>
          <p:nvPr/>
        </p:nvPicPr>
        <p:blipFill>
          <a:blip r:embed="rId5" cstate="print"/>
          <a:srcRect b="8385"/>
          <a:stretch>
            <a:fillRect/>
          </a:stretch>
        </p:blipFill>
        <p:spPr>
          <a:xfrm>
            <a:off x="687985" y="432835"/>
            <a:ext cx="4175907" cy="2869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8961912" y="1294205"/>
            <a:ext cx="376555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Наши праздники</a:t>
            </a:r>
            <a:endParaRPr lang="ru-RU" sz="44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Gabriola" panose="04040605051002020D02" pitchFamily="82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hoto_2022-12-14_21-44-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73310" y="3558383"/>
            <a:ext cx="3937034" cy="2952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photo_2022-12-14_21-44-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61669" y="3526852"/>
            <a:ext cx="3937034" cy="2952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photo_2022-12-14_21-44-2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46276" y="248079"/>
            <a:ext cx="3937034" cy="2952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photo_2022-12-14_21-44-3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40069" y="264299"/>
            <a:ext cx="3937034" cy="2952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hoto_2022-12-14_22-10-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23459" y="447174"/>
            <a:ext cx="4280567" cy="3210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photo_2022-12-14_22-10-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72719" y="447173"/>
            <a:ext cx="4225157" cy="31688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photo_2022-12-14_22-14-3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68813" y="3868841"/>
            <a:ext cx="2106423" cy="2989159"/>
          </a:xfrm>
          <a:prstGeom prst="rect">
            <a:avLst/>
          </a:prstGeom>
        </p:spPr>
      </p:pic>
      <p:pic>
        <p:nvPicPr>
          <p:cNvPr id="5" name="Рисунок 4" descr="photo_2022-12-14_22-14-3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75649" y="3868841"/>
            <a:ext cx="2120435" cy="2989159"/>
          </a:xfrm>
          <a:prstGeom prst="rect">
            <a:avLst/>
          </a:prstGeom>
        </p:spPr>
      </p:pic>
      <p:pic>
        <p:nvPicPr>
          <p:cNvPr id="7" name="Рисунок 6" descr="photo_2022-12-14_22-14-3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63371" y="3868841"/>
            <a:ext cx="2143788" cy="2989159"/>
          </a:xfrm>
          <a:prstGeom prst="rect">
            <a:avLst/>
          </a:prstGeom>
        </p:spPr>
      </p:pic>
      <p:pic>
        <p:nvPicPr>
          <p:cNvPr id="9" name="Рисунок 8" descr="photo_2022-12-14_22-14-4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890462" y="3868841"/>
            <a:ext cx="2111094" cy="2989159"/>
          </a:xfrm>
          <a:prstGeom prst="rect">
            <a:avLst/>
          </a:prstGeom>
        </p:spPr>
      </p:pic>
      <p:pic>
        <p:nvPicPr>
          <p:cNvPr id="10" name="Рисунок 9" descr="photo_2022-12-14_22-14-43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04849" y="3868841"/>
            <a:ext cx="2099417" cy="2989159"/>
          </a:xfrm>
          <a:prstGeom prst="rect">
            <a:avLst/>
          </a:prstGeom>
        </p:spPr>
      </p:pic>
      <p:pic>
        <p:nvPicPr>
          <p:cNvPr id="11" name="Рисунок 10" descr="photo_2022-12-14_22-14-44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874544" y="3868841"/>
            <a:ext cx="2101752" cy="298915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 rot="16200000">
            <a:off x="-805005" y="1727612"/>
            <a:ext cx="35745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Наши достижения</a:t>
            </a:r>
            <a:endParaRPr lang="ru-RU" sz="4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Gabriola" panose="04040605051002020D02" pitchFamily="82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A597ECE-E831-467B-8F79-388BF5DC72EE}"/>
              </a:ext>
            </a:extLst>
          </p:cNvPr>
          <p:cNvSpPr txBox="1"/>
          <p:nvPr/>
        </p:nvSpPr>
        <p:spPr>
          <a:xfrm>
            <a:off x="2679262" y="245959"/>
            <a:ext cx="62124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5400" b="1" u="sng" dirty="0" smtClean="0">
                <a:latin typeface="Gabriola" pitchFamily="82" charset="0"/>
                <a:cs typeface="Arial" panose="020B0604020202020204" pitchFamily="34" charset="0"/>
              </a:rPr>
              <a:t>В группе работают:</a:t>
            </a: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xmlns="" id="{97799081-2205-422E-8A26-63CEC0B0FA47}"/>
              </a:ext>
            </a:extLst>
          </p:cNvPr>
          <p:cNvSpPr/>
          <p:nvPr/>
        </p:nvSpPr>
        <p:spPr>
          <a:xfrm>
            <a:off x="2993405" y="2443656"/>
            <a:ext cx="2902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2800" dirty="0" smtClean="0">
                <a:latin typeface="Gabriola" pitchFamily="82" charset="0"/>
              </a:rPr>
              <a:t>Воспитатель</a:t>
            </a:r>
            <a:endParaRPr lang="en-US" altLang="ko-KR" sz="2800" dirty="0">
              <a:latin typeface="Gabriola" pitchFamily="82" charset="0"/>
            </a:endParaRP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xmlns="" id="{2A493B78-82EF-4256-96E4-69891C245A58}"/>
              </a:ext>
            </a:extLst>
          </p:cNvPr>
          <p:cNvSpPr/>
          <p:nvPr/>
        </p:nvSpPr>
        <p:spPr>
          <a:xfrm>
            <a:off x="599090" y="1785992"/>
            <a:ext cx="7551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3600" dirty="0" smtClean="0">
                <a:latin typeface="Gabriola" pitchFamily="82" charset="0"/>
              </a:rPr>
              <a:t>1. </a:t>
            </a:r>
            <a:r>
              <a:rPr lang="ru-RU" altLang="ko-KR" sz="3600" b="1" dirty="0" smtClean="0">
                <a:latin typeface="Gabriola" pitchFamily="82" charset="0"/>
              </a:rPr>
              <a:t>Асташова Марина Александровна</a:t>
            </a:r>
            <a:endParaRPr lang="en-US" altLang="ko-KR" sz="3600" b="1" dirty="0">
              <a:latin typeface="Gabriola" pitchFamily="82" charset="0"/>
            </a:endParaRP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xmlns="" id="{B9F752B7-8595-409E-B89E-E99431F4CC08}"/>
              </a:ext>
            </a:extLst>
          </p:cNvPr>
          <p:cNvSpPr/>
          <p:nvPr/>
        </p:nvSpPr>
        <p:spPr>
          <a:xfrm>
            <a:off x="2069957" y="3362544"/>
            <a:ext cx="68217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 smtClean="0">
                <a:latin typeface="Gabriola" pitchFamily="82" charset="0"/>
              </a:rPr>
              <a:t>2.</a:t>
            </a:r>
            <a:r>
              <a:rPr lang="ru-RU" altLang="ko-KR" sz="3600" dirty="0" smtClean="0">
                <a:latin typeface="Gabriola" pitchFamily="82" charset="0"/>
              </a:rPr>
              <a:t> </a:t>
            </a:r>
            <a:r>
              <a:rPr lang="ru-RU" altLang="ko-KR" sz="3600" b="1" dirty="0" err="1" smtClean="0">
                <a:latin typeface="Gabriola" pitchFamily="82" charset="0"/>
              </a:rPr>
              <a:t>Салиндер</a:t>
            </a:r>
            <a:r>
              <a:rPr lang="ru-RU" altLang="ko-KR" sz="3600" b="1" dirty="0" smtClean="0">
                <a:latin typeface="Gabriola" pitchFamily="82" charset="0"/>
              </a:rPr>
              <a:t> Елена </a:t>
            </a:r>
            <a:r>
              <a:rPr lang="ru-RU" altLang="ko-KR" sz="3600" b="1" dirty="0" err="1" smtClean="0">
                <a:latin typeface="Gabriola" pitchFamily="82" charset="0"/>
              </a:rPr>
              <a:t>Яртовна</a:t>
            </a:r>
            <a:endParaRPr lang="ru-RU" altLang="ko-KR" sz="3600" b="1" dirty="0" smtClean="0">
              <a:latin typeface="Gabriola" pitchFamily="82" charset="0"/>
            </a:endParaRPr>
          </a:p>
          <a:p>
            <a:pPr algn="ctr"/>
            <a:r>
              <a:rPr lang="ru-RU" altLang="ko-KR" sz="2800" dirty="0" smtClean="0">
                <a:latin typeface="Gabriola" pitchFamily="82" charset="0"/>
              </a:rPr>
              <a:t>Младший воспитатель</a:t>
            </a:r>
            <a:endParaRPr lang="en-US" altLang="ko-KR" sz="2800" dirty="0">
              <a:latin typeface="Gabriola" pitchFamily="82" charset="0"/>
            </a:endParaRPr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xmlns="" id="{473C38BD-4DFB-4588-A834-4C9D4542C611}"/>
              </a:ext>
            </a:extLst>
          </p:cNvPr>
          <p:cNvSpPr/>
          <p:nvPr/>
        </p:nvSpPr>
        <p:spPr>
          <a:xfrm>
            <a:off x="4524705" y="4812972"/>
            <a:ext cx="62431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 smtClean="0">
                <a:latin typeface="Gabriola" pitchFamily="82" charset="0"/>
              </a:rPr>
              <a:t>3.</a:t>
            </a:r>
            <a:r>
              <a:rPr lang="ru-RU" altLang="ko-KR" sz="3600" dirty="0" smtClean="0">
                <a:latin typeface="Gabriola" pitchFamily="82" charset="0"/>
              </a:rPr>
              <a:t> </a:t>
            </a:r>
            <a:r>
              <a:rPr lang="ru-RU" altLang="ko-KR" sz="3600" b="1" dirty="0" err="1" smtClean="0">
                <a:latin typeface="Gabriola" pitchFamily="82" charset="0"/>
              </a:rPr>
              <a:t>Ядне</a:t>
            </a:r>
            <a:r>
              <a:rPr lang="ru-RU" altLang="ko-KR" sz="3600" b="1" dirty="0" smtClean="0">
                <a:latin typeface="Gabriola" pitchFamily="82" charset="0"/>
              </a:rPr>
              <a:t> Наталья Вячеславовна </a:t>
            </a:r>
          </a:p>
          <a:p>
            <a:pPr algn="ctr"/>
            <a:r>
              <a:rPr lang="ru-RU" altLang="ko-KR" sz="2800" dirty="0" smtClean="0">
                <a:latin typeface="Gabriola" pitchFamily="82" charset="0"/>
              </a:rPr>
              <a:t>Младший воспитатель</a:t>
            </a:r>
            <a:endParaRPr lang="en-US" altLang="ko-KR" sz="2800" dirty="0">
              <a:latin typeface="Gabriola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47177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37339" y="208370"/>
            <a:ext cx="84818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 smtClean="0">
                <a:latin typeface="Gabriola" pitchFamily="82" charset="0"/>
              </a:rPr>
              <a:t>Подготовительная группа </a:t>
            </a:r>
          </a:p>
          <a:p>
            <a:pPr algn="ctr"/>
            <a:r>
              <a:rPr lang="ru-RU" sz="6000" b="1" dirty="0" smtClean="0">
                <a:latin typeface="Gabriola" pitchFamily="82" charset="0"/>
              </a:rPr>
              <a:t>«Морошка»</a:t>
            </a:r>
            <a:endParaRPr lang="ru-RU" sz="6000" b="1" dirty="0">
              <a:latin typeface="Gabriola" pitchFamily="82" charset="0"/>
            </a:endParaRPr>
          </a:p>
        </p:txBody>
      </p:sp>
      <p:pic>
        <p:nvPicPr>
          <p:cNvPr id="1026" name="Picture 2" descr="C:\Users\6DB9~1\AppData\Local\Temp\Rar$DRa12448.4846\стиль морошка\Эмблема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5931" y="646387"/>
            <a:ext cx="3643351" cy="5153579"/>
          </a:xfrm>
          <a:prstGeom prst="rect">
            <a:avLst/>
          </a:prstGeom>
          <a:noFill/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4845268" y="2100231"/>
            <a:ext cx="6096000" cy="34778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4400" b="1" dirty="0" smtClean="0">
                <a:latin typeface="Gabriola" pitchFamily="82" charset="0"/>
              </a:rPr>
              <a:t>Девиз группы:</a:t>
            </a:r>
          </a:p>
          <a:p>
            <a:r>
              <a:rPr lang="ru-RU" sz="4400" i="1" dirty="0" smtClean="0">
                <a:latin typeface="Gabriola" pitchFamily="82" charset="0"/>
              </a:rPr>
              <a:t>Подрастет еще немножко </a:t>
            </a:r>
          </a:p>
          <a:p>
            <a:r>
              <a:rPr lang="ru-RU" sz="4400" i="1" dirty="0" smtClean="0">
                <a:latin typeface="Gabriola" pitchFamily="82" charset="0"/>
              </a:rPr>
              <a:t>Наша дружная "Морошка"! </a:t>
            </a:r>
          </a:p>
          <a:p>
            <a:r>
              <a:rPr lang="ru-RU" sz="4400" i="1" dirty="0" smtClean="0">
                <a:latin typeface="Gabriola" pitchFamily="82" charset="0"/>
              </a:rPr>
              <a:t>Очень любим мы край свой! </a:t>
            </a:r>
          </a:p>
          <a:p>
            <a:r>
              <a:rPr lang="ru-RU" sz="4400" i="1" dirty="0" smtClean="0">
                <a:latin typeface="Gabriola" pitchFamily="82" charset="0"/>
              </a:rPr>
              <a:t>Лучше нет земли родной!</a:t>
            </a:r>
            <a:endParaRPr lang="ru-RU" sz="4400" i="1" dirty="0">
              <a:latin typeface="Gabriola" pitchFamily="82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직사각형 52">
            <a:extLst>
              <a:ext uri="{FF2B5EF4-FFF2-40B4-BE49-F238E27FC236}">
                <a16:creationId xmlns:a16="http://schemas.microsoft.com/office/drawing/2014/main" xmlns="" id="{B2CE6549-A23B-46E8-9490-0159AF187D44}"/>
              </a:ext>
            </a:extLst>
          </p:cNvPr>
          <p:cNvSpPr/>
          <p:nvPr/>
        </p:nvSpPr>
        <p:spPr>
          <a:xfrm>
            <a:off x="0" y="531308"/>
            <a:ext cx="121920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ko-KR" sz="4400" b="1" dirty="0" smtClean="0">
                <a:latin typeface="Gabriola" pitchFamily="82" charset="0"/>
              </a:rPr>
              <a:t>Приоритетные направления работы</a:t>
            </a:r>
          </a:p>
          <a:p>
            <a:pPr algn="ctr"/>
            <a:endParaRPr lang="ru-RU" altLang="ko-KR" sz="2000" dirty="0" smtClean="0">
              <a:latin typeface="Gabriola" pitchFamily="82" charset="0"/>
            </a:endParaRPr>
          </a:p>
          <a:p>
            <a:pPr algn="ctr">
              <a:buFont typeface="Wingdings" pitchFamily="2" charset="2"/>
              <a:buChar char="ü"/>
            </a:pPr>
            <a:r>
              <a:rPr lang="ru-RU" altLang="ko-KR" sz="3200" dirty="0" smtClean="0">
                <a:latin typeface="Gabriola" pitchFamily="82" charset="0"/>
              </a:rPr>
              <a:t>Сохранение и укрепление здоровья детей</a:t>
            </a:r>
          </a:p>
          <a:p>
            <a:pPr algn="ctr">
              <a:buFont typeface="Wingdings" pitchFamily="2" charset="2"/>
              <a:buChar char="ü"/>
            </a:pPr>
            <a:r>
              <a:rPr lang="ru-RU" altLang="ko-KR" sz="3200" dirty="0" smtClean="0">
                <a:latin typeface="Gabriola" pitchFamily="82" charset="0"/>
              </a:rPr>
              <a:t>физическое и психологическое </a:t>
            </a:r>
            <a:r>
              <a:rPr lang="ru-RU" altLang="ko-KR" sz="3200" dirty="0" err="1" smtClean="0">
                <a:latin typeface="Gabriola" pitchFamily="82" charset="0"/>
              </a:rPr>
              <a:t>здоровьесбережение</a:t>
            </a:r>
            <a:r>
              <a:rPr lang="ru-RU" altLang="ko-KR" sz="3200" dirty="0" smtClean="0">
                <a:latin typeface="Gabriola" pitchFamily="82" charset="0"/>
              </a:rPr>
              <a:t> детей</a:t>
            </a:r>
          </a:p>
          <a:p>
            <a:pPr algn="ctr">
              <a:buFont typeface="Wingdings" pitchFamily="2" charset="2"/>
              <a:buChar char="ü"/>
            </a:pPr>
            <a:r>
              <a:rPr lang="ru-RU" altLang="ko-KR" sz="3200" dirty="0" smtClean="0">
                <a:latin typeface="Gabriola" pitchFamily="82" charset="0"/>
              </a:rPr>
              <a:t>формирование навыков здорового образа жизни</a:t>
            </a:r>
          </a:p>
          <a:p>
            <a:pPr algn="ctr">
              <a:buFont typeface="Wingdings" pitchFamily="2" charset="2"/>
              <a:buChar char="ü"/>
            </a:pPr>
            <a:r>
              <a:rPr lang="ru-RU" altLang="ko-KR" sz="3200" dirty="0" smtClean="0">
                <a:latin typeface="Gabriola" pitchFamily="82" charset="0"/>
              </a:rPr>
              <a:t>обеспечение условий безопасности</a:t>
            </a:r>
          </a:p>
          <a:p>
            <a:pPr algn="ctr"/>
            <a:r>
              <a:rPr lang="ru-RU" altLang="ko-KR" sz="3200" dirty="0" smtClean="0">
                <a:latin typeface="Gabriola" pitchFamily="82" charset="0"/>
              </a:rPr>
              <a:t>жизнедеятельности детей в ДОУ</a:t>
            </a:r>
          </a:p>
          <a:p>
            <a:pPr algn="ctr">
              <a:buFont typeface="Wingdings" pitchFamily="2" charset="2"/>
              <a:buChar char="ü"/>
            </a:pPr>
            <a:r>
              <a:rPr lang="ru-RU" altLang="ko-KR" sz="3200" dirty="0" smtClean="0">
                <a:latin typeface="Gabriola" pitchFamily="82" charset="0"/>
              </a:rPr>
              <a:t>формирование у воспитанников эмоционально-</a:t>
            </a:r>
          </a:p>
          <a:p>
            <a:pPr algn="ctr"/>
            <a:r>
              <a:rPr lang="ru-RU" altLang="ko-KR" sz="3200" dirty="0" smtClean="0">
                <a:latin typeface="Gabriola" pitchFamily="82" charset="0"/>
              </a:rPr>
              <a:t>волевых качеств и общечеловеческих ценностей</a:t>
            </a:r>
          </a:p>
          <a:p>
            <a:pPr algn="ctr">
              <a:buFont typeface="Wingdings" pitchFamily="2" charset="2"/>
              <a:buChar char="ü"/>
            </a:pPr>
            <a:r>
              <a:rPr lang="ru-RU" altLang="ko-KR" sz="3200" dirty="0" smtClean="0">
                <a:latin typeface="Gabriola" pitchFamily="82" charset="0"/>
              </a:rPr>
              <a:t>взаимодействие с семьями детей на правах партнерства</a:t>
            </a:r>
          </a:p>
          <a:p>
            <a:pPr algn="ctr">
              <a:buFont typeface="Wingdings" pitchFamily="2" charset="2"/>
              <a:buChar char="ü"/>
            </a:pPr>
            <a:r>
              <a:rPr lang="ru-RU" altLang="ko-KR" sz="3200" dirty="0" err="1" smtClean="0">
                <a:latin typeface="Gabriola" pitchFamily="82" charset="0"/>
              </a:rPr>
              <a:t>гуманизация</a:t>
            </a:r>
            <a:r>
              <a:rPr lang="ru-RU" altLang="ko-KR" sz="3200" dirty="0" smtClean="0">
                <a:latin typeface="Gabriola" pitchFamily="82" charset="0"/>
              </a:rPr>
              <a:t> целей и принципов образовательной</a:t>
            </a:r>
          </a:p>
          <a:p>
            <a:pPr algn="ctr"/>
            <a:r>
              <a:rPr lang="ru-RU" altLang="ko-KR" sz="3200" dirty="0" smtClean="0">
                <a:latin typeface="Gabriola" pitchFamily="82" charset="0"/>
              </a:rPr>
              <a:t>работы с детьми</a:t>
            </a:r>
            <a:endParaRPr lang="ko-KR" altLang="en-US" sz="3200" dirty="0">
              <a:latin typeface="Gabriola" pitchFamily="82" charset="0"/>
            </a:endParaRPr>
          </a:p>
        </p:txBody>
      </p:sp>
      <p:sp>
        <p:nvSpPr>
          <p:cNvPr id="54" name="타원 53">
            <a:extLst>
              <a:ext uri="{FF2B5EF4-FFF2-40B4-BE49-F238E27FC236}">
                <a16:creationId xmlns:a16="http://schemas.microsoft.com/office/drawing/2014/main" xmlns="" id="{EE4C74D0-2DD9-4B09-942D-6EE16A0149DE}"/>
              </a:ext>
            </a:extLst>
          </p:cNvPr>
          <p:cNvSpPr/>
          <p:nvPr/>
        </p:nvSpPr>
        <p:spPr>
          <a:xfrm>
            <a:off x="1273576" y="558399"/>
            <a:ext cx="1126490" cy="1126488"/>
          </a:xfrm>
          <a:prstGeom prst="ellipse">
            <a:avLst/>
          </a:prstGeom>
          <a:solidFill>
            <a:srgbClr val="FF5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55" name="그룹 54">
            <a:extLst>
              <a:ext uri="{FF2B5EF4-FFF2-40B4-BE49-F238E27FC236}">
                <a16:creationId xmlns:a16="http://schemas.microsoft.com/office/drawing/2014/main" xmlns="" id="{8A26A749-7927-41CF-B137-54B68DE1F895}"/>
              </a:ext>
            </a:extLst>
          </p:cNvPr>
          <p:cNvGrpSpPr/>
          <p:nvPr/>
        </p:nvGrpSpPr>
        <p:grpSpPr>
          <a:xfrm>
            <a:off x="1685632" y="912681"/>
            <a:ext cx="302376" cy="403232"/>
            <a:chOff x="3471472" y="902398"/>
            <a:chExt cx="295275" cy="393763"/>
          </a:xfrm>
          <a:solidFill>
            <a:schemeClr val="bg1"/>
          </a:solidFill>
        </p:grpSpPr>
        <p:sp>
          <p:nvSpPr>
            <p:cNvPr id="56" name="자유형: 도형 55">
              <a:extLst>
                <a:ext uri="{FF2B5EF4-FFF2-40B4-BE49-F238E27FC236}">
                  <a16:creationId xmlns:a16="http://schemas.microsoft.com/office/drawing/2014/main" xmlns="" id="{A38E94CE-5E1B-400B-8439-4071C1920C2D}"/>
                </a:ext>
              </a:extLst>
            </p:cNvPr>
            <p:cNvSpPr/>
            <p:nvPr/>
          </p:nvSpPr>
          <p:spPr>
            <a:xfrm>
              <a:off x="3549482" y="902398"/>
              <a:ext cx="142875" cy="76200"/>
            </a:xfrm>
            <a:custGeom>
              <a:avLst/>
              <a:gdLst>
                <a:gd name="connsiteX0" fmla="*/ 107442 w 142875"/>
                <a:gd name="connsiteY0" fmla="*/ 7144 h 76200"/>
                <a:gd name="connsiteX1" fmla="*/ 40577 w 142875"/>
                <a:gd name="connsiteY1" fmla="*/ 7144 h 76200"/>
                <a:gd name="connsiteX2" fmla="*/ 7144 w 142875"/>
                <a:gd name="connsiteY2" fmla="*/ 40577 h 76200"/>
                <a:gd name="connsiteX3" fmla="*/ 40577 w 142875"/>
                <a:gd name="connsiteY3" fmla="*/ 74009 h 76200"/>
                <a:gd name="connsiteX4" fmla="*/ 107442 w 142875"/>
                <a:gd name="connsiteY4" fmla="*/ 74009 h 76200"/>
                <a:gd name="connsiteX5" fmla="*/ 140875 w 142875"/>
                <a:gd name="connsiteY5" fmla="*/ 40577 h 76200"/>
                <a:gd name="connsiteX6" fmla="*/ 107442 w 142875"/>
                <a:gd name="connsiteY6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2875" h="76200">
                  <a:moveTo>
                    <a:pt x="107442" y="7144"/>
                  </a:moveTo>
                  <a:lnTo>
                    <a:pt x="40577" y="7144"/>
                  </a:lnTo>
                  <a:cubicBezTo>
                    <a:pt x="22098" y="7144"/>
                    <a:pt x="7144" y="22098"/>
                    <a:pt x="7144" y="40577"/>
                  </a:cubicBezTo>
                  <a:cubicBezTo>
                    <a:pt x="7144" y="59055"/>
                    <a:pt x="22098" y="74009"/>
                    <a:pt x="40577" y="74009"/>
                  </a:cubicBezTo>
                  <a:lnTo>
                    <a:pt x="107442" y="74009"/>
                  </a:lnTo>
                  <a:cubicBezTo>
                    <a:pt x="125921" y="74009"/>
                    <a:pt x="140875" y="59055"/>
                    <a:pt x="140875" y="40577"/>
                  </a:cubicBezTo>
                  <a:cubicBezTo>
                    <a:pt x="140875" y="22098"/>
                    <a:pt x="125825" y="7144"/>
                    <a:pt x="107442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57" name="자유형: 도형 56">
              <a:extLst>
                <a:ext uri="{FF2B5EF4-FFF2-40B4-BE49-F238E27FC236}">
                  <a16:creationId xmlns:a16="http://schemas.microsoft.com/office/drawing/2014/main" xmlns="" id="{42B771BE-8E92-4A88-86D3-3B7E59BE5614}"/>
                </a:ext>
              </a:extLst>
            </p:cNvPr>
            <p:cNvSpPr/>
            <p:nvPr/>
          </p:nvSpPr>
          <p:spPr>
            <a:xfrm>
              <a:off x="3471472" y="924686"/>
              <a:ext cx="295275" cy="371475"/>
            </a:xfrm>
            <a:custGeom>
              <a:avLst/>
              <a:gdLst>
                <a:gd name="connsiteX0" fmla="*/ 263462 w 295275"/>
                <a:gd name="connsiteY0" fmla="*/ 7144 h 371475"/>
                <a:gd name="connsiteX1" fmla="*/ 240030 w 295275"/>
                <a:gd name="connsiteY1" fmla="*/ 7144 h 371475"/>
                <a:gd name="connsiteX2" fmla="*/ 241173 w 295275"/>
                <a:gd name="connsiteY2" fmla="*/ 18288 h 371475"/>
                <a:gd name="connsiteX3" fmla="*/ 185452 w 295275"/>
                <a:gd name="connsiteY3" fmla="*/ 74009 h 371475"/>
                <a:gd name="connsiteX4" fmla="*/ 118586 w 295275"/>
                <a:gd name="connsiteY4" fmla="*/ 74009 h 371475"/>
                <a:gd name="connsiteX5" fmla="*/ 62865 w 295275"/>
                <a:gd name="connsiteY5" fmla="*/ 18288 h 371475"/>
                <a:gd name="connsiteX6" fmla="*/ 64008 w 295275"/>
                <a:gd name="connsiteY6" fmla="*/ 7144 h 371475"/>
                <a:gd name="connsiteX7" fmla="*/ 40577 w 295275"/>
                <a:gd name="connsiteY7" fmla="*/ 7144 h 371475"/>
                <a:gd name="connsiteX8" fmla="*/ 7144 w 295275"/>
                <a:gd name="connsiteY8" fmla="*/ 40577 h 371475"/>
                <a:gd name="connsiteX9" fmla="*/ 7144 w 295275"/>
                <a:gd name="connsiteY9" fmla="*/ 331851 h 371475"/>
                <a:gd name="connsiteX10" fmla="*/ 40577 w 295275"/>
                <a:gd name="connsiteY10" fmla="*/ 365284 h 371475"/>
                <a:gd name="connsiteX11" fmla="*/ 263462 w 295275"/>
                <a:gd name="connsiteY11" fmla="*/ 365284 h 371475"/>
                <a:gd name="connsiteX12" fmla="*/ 296894 w 295275"/>
                <a:gd name="connsiteY12" fmla="*/ 331851 h 371475"/>
                <a:gd name="connsiteX13" fmla="*/ 296894 w 295275"/>
                <a:gd name="connsiteY13" fmla="*/ 40577 h 371475"/>
                <a:gd name="connsiteX14" fmla="*/ 263462 w 295275"/>
                <a:gd name="connsiteY14" fmla="*/ 7144 h 371475"/>
                <a:gd name="connsiteX15" fmla="*/ 115253 w 295275"/>
                <a:gd name="connsiteY15" fmla="*/ 295085 h 371475"/>
                <a:gd name="connsiteX16" fmla="*/ 81820 w 295275"/>
                <a:gd name="connsiteY16" fmla="*/ 328517 h 371475"/>
                <a:gd name="connsiteX17" fmla="*/ 66104 w 295275"/>
                <a:gd name="connsiteY17" fmla="*/ 328517 h 371475"/>
                <a:gd name="connsiteX18" fmla="*/ 54959 w 295275"/>
                <a:gd name="connsiteY18" fmla="*/ 317373 h 371475"/>
                <a:gd name="connsiteX19" fmla="*/ 54959 w 295275"/>
                <a:gd name="connsiteY19" fmla="*/ 301657 h 371475"/>
                <a:gd name="connsiteX20" fmla="*/ 70676 w 295275"/>
                <a:gd name="connsiteY20" fmla="*/ 301657 h 371475"/>
                <a:gd name="connsiteX21" fmla="*/ 73914 w 295275"/>
                <a:gd name="connsiteY21" fmla="*/ 304895 h 371475"/>
                <a:gd name="connsiteX22" fmla="*/ 99441 w 295275"/>
                <a:gd name="connsiteY22" fmla="*/ 279368 h 371475"/>
                <a:gd name="connsiteX23" fmla="*/ 115157 w 295275"/>
                <a:gd name="connsiteY23" fmla="*/ 279368 h 371475"/>
                <a:gd name="connsiteX24" fmla="*/ 115253 w 295275"/>
                <a:gd name="connsiteY24" fmla="*/ 295085 h 371475"/>
                <a:gd name="connsiteX25" fmla="*/ 115253 w 295275"/>
                <a:gd name="connsiteY25" fmla="*/ 205264 h 371475"/>
                <a:gd name="connsiteX26" fmla="*/ 81820 w 295275"/>
                <a:gd name="connsiteY26" fmla="*/ 238697 h 371475"/>
                <a:gd name="connsiteX27" fmla="*/ 66104 w 295275"/>
                <a:gd name="connsiteY27" fmla="*/ 238697 h 371475"/>
                <a:gd name="connsiteX28" fmla="*/ 54959 w 295275"/>
                <a:gd name="connsiteY28" fmla="*/ 227552 h 371475"/>
                <a:gd name="connsiteX29" fmla="*/ 54959 w 295275"/>
                <a:gd name="connsiteY29" fmla="*/ 211836 h 371475"/>
                <a:gd name="connsiteX30" fmla="*/ 70676 w 295275"/>
                <a:gd name="connsiteY30" fmla="*/ 211836 h 371475"/>
                <a:gd name="connsiteX31" fmla="*/ 73914 w 295275"/>
                <a:gd name="connsiteY31" fmla="*/ 215075 h 371475"/>
                <a:gd name="connsiteX32" fmla="*/ 99441 w 295275"/>
                <a:gd name="connsiteY32" fmla="*/ 189548 h 371475"/>
                <a:gd name="connsiteX33" fmla="*/ 115157 w 295275"/>
                <a:gd name="connsiteY33" fmla="*/ 189548 h 371475"/>
                <a:gd name="connsiteX34" fmla="*/ 115253 w 295275"/>
                <a:gd name="connsiteY34" fmla="*/ 205264 h 371475"/>
                <a:gd name="connsiteX35" fmla="*/ 115253 w 295275"/>
                <a:gd name="connsiteY35" fmla="*/ 115348 h 371475"/>
                <a:gd name="connsiteX36" fmla="*/ 81820 w 295275"/>
                <a:gd name="connsiteY36" fmla="*/ 148781 h 371475"/>
                <a:gd name="connsiteX37" fmla="*/ 73914 w 295275"/>
                <a:gd name="connsiteY37" fmla="*/ 152019 h 371475"/>
                <a:gd name="connsiteX38" fmla="*/ 66008 w 295275"/>
                <a:gd name="connsiteY38" fmla="*/ 148781 h 371475"/>
                <a:gd name="connsiteX39" fmla="*/ 54864 w 295275"/>
                <a:gd name="connsiteY39" fmla="*/ 137636 h 371475"/>
                <a:gd name="connsiteX40" fmla="*/ 54864 w 295275"/>
                <a:gd name="connsiteY40" fmla="*/ 121920 h 371475"/>
                <a:gd name="connsiteX41" fmla="*/ 70580 w 295275"/>
                <a:gd name="connsiteY41" fmla="*/ 121920 h 371475"/>
                <a:gd name="connsiteX42" fmla="*/ 73819 w 295275"/>
                <a:gd name="connsiteY42" fmla="*/ 125159 h 371475"/>
                <a:gd name="connsiteX43" fmla="*/ 99346 w 295275"/>
                <a:gd name="connsiteY43" fmla="*/ 99632 h 371475"/>
                <a:gd name="connsiteX44" fmla="*/ 115062 w 295275"/>
                <a:gd name="connsiteY44" fmla="*/ 99632 h 371475"/>
                <a:gd name="connsiteX45" fmla="*/ 115253 w 295275"/>
                <a:gd name="connsiteY45" fmla="*/ 115348 h 371475"/>
                <a:gd name="connsiteX46" fmla="*/ 241173 w 295275"/>
                <a:gd name="connsiteY46" fmla="*/ 320707 h 371475"/>
                <a:gd name="connsiteX47" fmla="*/ 152019 w 295275"/>
                <a:gd name="connsiteY47" fmla="*/ 320707 h 371475"/>
                <a:gd name="connsiteX48" fmla="*/ 140875 w 295275"/>
                <a:gd name="connsiteY48" fmla="*/ 309563 h 371475"/>
                <a:gd name="connsiteX49" fmla="*/ 152019 w 295275"/>
                <a:gd name="connsiteY49" fmla="*/ 298418 h 371475"/>
                <a:gd name="connsiteX50" fmla="*/ 241173 w 295275"/>
                <a:gd name="connsiteY50" fmla="*/ 298418 h 371475"/>
                <a:gd name="connsiteX51" fmla="*/ 252317 w 295275"/>
                <a:gd name="connsiteY51" fmla="*/ 309563 h 371475"/>
                <a:gd name="connsiteX52" fmla="*/ 241173 w 295275"/>
                <a:gd name="connsiteY52" fmla="*/ 320707 h 371475"/>
                <a:gd name="connsiteX53" fmla="*/ 241173 w 295275"/>
                <a:gd name="connsiteY53" fmla="*/ 230791 h 371475"/>
                <a:gd name="connsiteX54" fmla="*/ 152019 w 295275"/>
                <a:gd name="connsiteY54" fmla="*/ 230791 h 371475"/>
                <a:gd name="connsiteX55" fmla="*/ 140875 w 295275"/>
                <a:gd name="connsiteY55" fmla="*/ 219647 h 371475"/>
                <a:gd name="connsiteX56" fmla="*/ 152019 w 295275"/>
                <a:gd name="connsiteY56" fmla="*/ 208502 h 371475"/>
                <a:gd name="connsiteX57" fmla="*/ 241173 w 295275"/>
                <a:gd name="connsiteY57" fmla="*/ 208502 h 371475"/>
                <a:gd name="connsiteX58" fmla="*/ 252317 w 295275"/>
                <a:gd name="connsiteY58" fmla="*/ 219647 h 371475"/>
                <a:gd name="connsiteX59" fmla="*/ 241173 w 295275"/>
                <a:gd name="connsiteY59" fmla="*/ 230791 h 371475"/>
                <a:gd name="connsiteX60" fmla="*/ 241173 w 295275"/>
                <a:gd name="connsiteY60" fmla="*/ 140875 h 371475"/>
                <a:gd name="connsiteX61" fmla="*/ 152019 w 295275"/>
                <a:gd name="connsiteY61" fmla="*/ 140875 h 371475"/>
                <a:gd name="connsiteX62" fmla="*/ 140875 w 295275"/>
                <a:gd name="connsiteY62" fmla="*/ 129731 h 371475"/>
                <a:gd name="connsiteX63" fmla="*/ 152019 w 295275"/>
                <a:gd name="connsiteY63" fmla="*/ 118586 h 371475"/>
                <a:gd name="connsiteX64" fmla="*/ 241173 w 295275"/>
                <a:gd name="connsiteY64" fmla="*/ 118586 h 371475"/>
                <a:gd name="connsiteX65" fmla="*/ 252317 w 295275"/>
                <a:gd name="connsiteY65" fmla="*/ 129731 h 371475"/>
                <a:gd name="connsiteX66" fmla="*/ 241173 w 295275"/>
                <a:gd name="connsiteY66" fmla="*/ 140875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95275" h="371475">
                  <a:moveTo>
                    <a:pt x="263462" y="7144"/>
                  </a:moveTo>
                  <a:lnTo>
                    <a:pt x="240030" y="7144"/>
                  </a:lnTo>
                  <a:cubicBezTo>
                    <a:pt x="240792" y="10763"/>
                    <a:pt x="241173" y="14478"/>
                    <a:pt x="241173" y="18288"/>
                  </a:cubicBezTo>
                  <a:cubicBezTo>
                    <a:pt x="241173" y="49054"/>
                    <a:pt x="216218" y="74009"/>
                    <a:pt x="185452" y="74009"/>
                  </a:cubicBezTo>
                  <a:lnTo>
                    <a:pt x="118586" y="74009"/>
                  </a:lnTo>
                  <a:cubicBezTo>
                    <a:pt x="87821" y="74009"/>
                    <a:pt x="62865" y="49054"/>
                    <a:pt x="62865" y="18288"/>
                  </a:cubicBezTo>
                  <a:cubicBezTo>
                    <a:pt x="62865" y="14478"/>
                    <a:pt x="63246" y="10763"/>
                    <a:pt x="64008" y="7144"/>
                  </a:cubicBezTo>
                  <a:lnTo>
                    <a:pt x="40577" y="7144"/>
                  </a:lnTo>
                  <a:cubicBezTo>
                    <a:pt x="22098" y="7144"/>
                    <a:pt x="7144" y="22098"/>
                    <a:pt x="7144" y="40577"/>
                  </a:cubicBezTo>
                  <a:lnTo>
                    <a:pt x="7144" y="331851"/>
                  </a:lnTo>
                  <a:cubicBezTo>
                    <a:pt x="7144" y="350330"/>
                    <a:pt x="22098" y="365284"/>
                    <a:pt x="40577" y="365284"/>
                  </a:cubicBezTo>
                  <a:lnTo>
                    <a:pt x="263462" y="365284"/>
                  </a:lnTo>
                  <a:cubicBezTo>
                    <a:pt x="281940" y="365284"/>
                    <a:pt x="296894" y="350330"/>
                    <a:pt x="296894" y="331851"/>
                  </a:cubicBezTo>
                  <a:lnTo>
                    <a:pt x="296894" y="40577"/>
                  </a:lnTo>
                  <a:cubicBezTo>
                    <a:pt x="296894" y="22098"/>
                    <a:pt x="281845" y="7144"/>
                    <a:pt x="263462" y="7144"/>
                  </a:cubicBezTo>
                  <a:close/>
                  <a:moveTo>
                    <a:pt x="115253" y="295085"/>
                  </a:moveTo>
                  <a:lnTo>
                    <a:pt x="81820" y="328517"/>
                  </a:lnTo>
                  <a:cubicBezTo>
                    <a:pt x="77438" y="332899"/>
                    <a:pt x="70390" y="332899"/>
                    <a:pt x="66104" y="328517"/>
                  </a:cubicBezTo>
                  <a:lnTo>
                    <a:pt x="54959" y="317373"/>
                  </a:lnTo>
                  <a:cubicBezTo>
                    <a:pt x="50578" y="312992"/>
                    <a:pt x="50578" y="305943"/>
                    <a:pt x="54959" y="301657"/>
                  </a:cubicBezTo>
                  <a:cubicBezTo>
                    <a:pt x="59341" y="297275"/>
                    <a:pt x="66389" y="297275"/>
                    <a:pt x="70676" y="301657"/>
                  </a:cubicBezTo>
                  <a:lnTo>
                    <a:pt x="73914" y="304895"/>
                  </a:lnTo>
                  <a:lnTo>
                    <a:pt x="99441" y="279368"/>
                  </a:lnTo>
                  <a:cubicBezTo>
                    <a:pt x="103822" y="274987"/>
                    <a:pt x="110871" y="274987"/>
                    <a:pt x="115157" y="279368"/>
                  </a:cubicBezTo>
                  <a:cubicBezTo>
                    <a:pt x="119634" y="283750"/>
                    <a:pt x="119634" y="290798"/>
                    <a:pt x="115253" y="295085"/>
                  </a:cubicBezTo>
                  <a:close/>
                  <a:moveTo>
                    <a:pt x="115253" y="205264"/>
                  </a:moveTo>
                  <a:lnTo>
                    <a:pt x="81820" y="238697"/>
                  </a:lnTo>
                  <a:cubicBezTo>
                    <a:pt x="77438" y="243078"/>
                    <a:pt x="70390" y="243078"/>
                    <a:pt x="66104" y="238697"/>
                  </a:cubicBezTo>
                  <a:lnTo>
                    <a:pt x="54959" y="227552"/>
                  </a:lnTo>
                  <a:cubicBezTo>
                    <a:pt x="50578" y="223171"/>
                    <a:pt x="50578" y="216122"/>
                    <a:pt x="54959" y="211836"/>
                  </a:cubicBezTo>
                  <a:cubicBezTo>
                    <a:pt x="59341" y="207455"/>
                    <a:pt x="66389" y="207455"/>
                    <a:pt x="70676" y="211836"/>
                  </a:cubicBezTo>
                  <a:lnTo>
                    <a:pt x="73914" y="215075"/>
                  </a:lnTo>
                  <a:lnTo>
                    <a:pt x="99441" y="189548"/>
                  </a:lnTo>
                  <a:cubicBezTo>
                    <a:pt x="103822" y="185166"/>
                    <a:pt x="110871" y="185166"/>
                    <a:pt x="115157" y="189548"/>
                  </a:cubicBezTo>
                  <a:cubicBezTo>
                    <a:pt x="119634" y="193834"/>
                    <a:pt x="119634" y="200882"/>
                    <a:pt x="115253" y="205264"/>
                  </a:cubicBezTo>
                  <a:close/>
                  <a:moveTo>
                    <a:pt x="115253" y="115348"/>
                  </a:moveTo>
                  <a:lnTo>
                    <a:pt x="81820" y="148781"/>
                  </a:lnTo>
                  <a:cubicBezTo>
                    <a:pt x="79629" y="150971"/>
                    <a:pt x="76771" y="152019"/>
                    <a:pt x="73914" y="152019"/>
                  </a:cubicBezTo>
                  <a:cubicBezTo>
                    <a:pt x="71056" y="152019"/>
                    <a:pt x="68199" y="150971"/>
                    <a:pt x="66008" y="148781"/>
                  </a:cubicBezTo>
                  <a:lnTo>
                    <a:pt x="54864" y="137636"/>
                  </a:lnTo>
                  <a:cubicBezTo>
                    <a:pt x="50483" y="133255"/>
                    <a:pt x="50483" y="126206"/>
                    <a:pt x="54864" y="121920"/>
                  </a:cubicBezTo>
                  <a:cubicBezTo>
                    <a:pt x="59246" y="117539"/>
                    <a:pt x="66294" y="117539"/>
                    <a:pt x="70580" y="121920"/>
                  </a:cubicBezTo>
                  <a:lnTo>
                    <a:pt x="73819" y="125159"/>
                  </a:lnTo>
                  <a:lnTo>
                    <a:pt x="99346" y="99632"/>
                  </a:lnTo>
                  <a:cubicBezTo>
                    <a:pt x="103727" y="95250"/>
                    <a:pt x="110776" y="95250"/>
                    <a:pt x="115062" y="99632"/>
                  </a:cubicBezTo>
                  <a:cubicBezTo>
                    <a:pt x="119634" y="103918"/>
                    <a:pt x="119634" y="110966"/>
                    <a:pt x="115253" y="115348"/>
                  </a:cubicBezTo>
                  <a:close/>
                  <a:moveTo>
                    <a:pt x="241173" y="320707"/>
                  </a:moveTo>
                  <a:lnTo>
                    <a:pt x="152019" y="320707"/>
                  </a:lnTo>
                  <a:cubicBezTo>
                    <a:pt x="145828" y="320707"/>
                    <a:pt x="140875" y="315754"/>
                    <a:pt x="140875" y="309563"/>
                  </a:cubicBezTo>
                  <a:cubicBezTo>
                    <a:pt x="140875" y="303371"/>
                    <a:pt x="145828" y="298418"/>
                    <a:pt x="152019" y="298418"/>
                  </a:cubicBezTo>
                  <a:lnTo>
                    <a:pt x="241173" y="298418"/>
                  </a:lnTo>
                  <a:cubicBezTo>
                    <a:pt x="247364" y="298418"/>
                    <a:pt x="252317" y="303371"/>
                    <a:pt x="252317" y="309563"/>
                  </a:cubicBezTo>
                  <a:cubicBezTo>
                    <a:pt x="252317" y="315754"/>
                    <a:pt x="247269" y="320707"/>
                    <a:pt x="241173" y="320707"/>
                  </a:cubicBezTo>
                  <a:close/>
                  <a:moveTo>
                    <a:pt x="241173" y="230791"/>
                  </a:moveTo>
                  <a:lnTo>
                    <a:pt x="152019" y="230791"/>
                  </a:lnTo>
                  <a:cubicBezTo>
                    <a:pt x="145828" y="230791"/>
                    <a:pt x="140875" y="225838"/>
                    <a:pt x="140875" y="219647"/>
                  </a:cubicBezTo>
                  <a:cubicBezTo>
                    <a:pt x="140875" y="213455"/>
                    <a:pt x="145828" y="208502"/>
                    <a:pt x="152019" y="208502"/>
                  </a:cubicBezTo>
                  <a:lnTo>
                    <a:pt x="241173" y="208502"/>
                  </a:lnTo>
                  <a:cubicBezTo>
                    <a:pt x="247364" y="208502"/>
                    <a:pt x="252317" y="213455"/>
                    <a:pt x="252317" y="219647"/>
                  </a:cubicBezTo>
                  <a:cubicBezTo>
                    <a:pt x="252317" y="225838"/>
                    <a:pt x="247269" y="230791"/>
                    <a:pt x="241173" y="230791"/>
                  </a:cubicBezTo>
                  <a:close/>
                  <a:moveTo>
                    <a:pt x="241173" y="140875"/>
                  </a:moveTo>
                  <a:lnTo>
                    <a:pt x="152019" y="140875"/>
                  </a:lnTo>
                  <a:cubicBezTo>
                    <a:pt x="145828" y="140875"/>
                    <a:pt x="140875" y="135922"/>
                    <a:pt x="140875" y="129731"/>
                  </a:cubicBezTo>
                  <a:cubicBezTo>
                    <a:pt x="140875" y="123539"/>
                    <a:pt x="145828" y="118586"/>
                    <a:pt x="152019" y="118586"/>
                  </a:cubicBezTo>
                  <a:lnTo>
                    <a:pt x="241173" y="118586"/>
                  </a:lnTo>
                  <a:cubicBezTo>
                    <a:pt x="247364" y="118586"/>
                    <a:pt x="252317" y="123539"/>
                    <a:pt x="252317" y="129731"/>
                  </a:cubicBezTo>
                  <a:cubicBezTo>
                    <a:pt x="252317" y="135922"/>
                    <a:pt x="247269" y="140875"/>
                    <a:pt x="241173" y="1408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1821093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BA18006-4F92-4D49-B926-E3C5887611F0}"/>
              </a:ext>
            </a:extLst>
          </p:cNvPr>
          <p:cNvSpPr txBox="1"/>
          <p:nvPr/>
        </p:nvSpPr>
        <p:spPr>
          <a:xfrm>
            <a:off x="2159876" y="220718"/>
            <a:ext cx="78669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3200">
                <a:latin typeface="+mj-lt"/>
                <a:cs typeface="Arial" panose="020B0604020202020204" pitchFamily="34" charset="0"/>
              </a:defRPr>
            </a:lvl1pPr>
          </a:lstStyle>
          <a:p>
            <a:pPr algn="ctr"/>
            <a:r>
              <a:rPr lang="ru-RU" altLang="ko-KR" dirty="0" smtClean="0">
                <a:latin typeface="Gabriola" pitchFamily="82" charset="0"/>
              </a:rPr>
              <a:t>В нашей подготовительной группе</a:t>
            </a:r>
            <a:endParaRPr lang="en-US" altLang="ko-KR" dirty="0" smtClean="0">
              <a:latin typeface="Gabriola" pitchFamily="82" charset="0"/>
            </a:endParaRPr>
          </a:p>
          <a:p>
            <a:pPr algn="ctr"/>
            <a:r>
              <a:rPr lang="ru-RU" altLang="ko-KR" dirty="0" smtClean="0">
                <a:latin typeface="Gabriola" pitchFamily="82" charset="0"/>
              </a:rPr>
              <a:t> </a:t>
            </a:r>
            <a:r>
              <a:rPr lang="ru-RU" altLang="ko-KR" b="1" dirty="0" smtClean="0">
                <a:latin typeface="Gabriola" pitchFamily="82" charset="0"/>
              </a:rPr>
              <a:t>10</a:t>
            </a:r>
            <a:r>
              <a:rPr lang="ru-RU" altLang="ko-KR" dirty="0" smtClean="0">
                <a:latin typeface="Gabriola" pitchFamily="82" charset="0"/>
              </a:rPr>
              <a:t> самых красивых девочек и </a:t>
            </a:r>
            <a:r>
              <a:rPr lang="ru-RU" altLang="ko-KR" b="1" dirty="0" smtClean="0">
                <a:latin typeface="Gabriola" pitchFamily="82" charset="0"/>
              </a:rPr>
              <a:t>9</a:t>
            </a:r>
            <a:r>
              <a:rPr lang="ru-RU" altLang="ko-KR" dirty="0" smtClean="0">
                <a:latin typeface="Gabriola" pitchFamily="82" charset="0"/>
              </a:rPr>
              <a:t> замечательных мальчиков</a:t>
            </a:r>
            <a:endParaRPr lang="ko-KR" altLang="en-US" dirty="0">
              <a:latin typeface="Gabriola" pitchFamily="82" charset="0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390069B4-C71B-4968-9FC5-5E22ABA649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3149600" cy="1413741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xmlns="" id="{BA3467E5-4718-4725-AE1F-8D0449E727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58533" y="5204005"/>
            <a:ext cx="1497301" cy="1653995"/>
          </a:xfrm>
          <a:prstGeom prst="rect">
            <a:avLst/>
          </a:prstGeom>
        </p:spPr>
      </p:pic>
      <p:pic>
        <p:nvPicPr>
          <p:cNvPr id="2051" name="Picture 3" descr="C:\Users\Мар\Desktop\photo_2022-12-14_19-04-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58202" y="1860331"/>
            <a:ext cx="4771697" cy="3578773"/>
          </a:xfrm>
          <a:prstGeom prst="rect">
            <a:avLst/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2052" name="Picture 4" descr="C:\Users\Мар\Desktop\photo_2022-12-14_19-04-38.jpg"/>
          <p:cNvPicPr>
            <a:picLocks noChangeAspect="1" noChangeArrowheads="1"/>
          </p:cNvPicPr>
          <p:nvPr/>
        </p:nvPicPr>
        <p:blipFill>
          <a:blip r:embed="rId5" cstate="print"/>
          <a:srcRect t="32052"/>
          <a:stretch>
            <a:fillRect/>
          </a:stretch>
        </p:blipFill>
        <p:spPr bwMode="auto">
          <a:xfrm>
            <a:off x="652300" y="1371600"/>
            <a:ext cx="6032282" cy="3074113"/>
          </a:xfrm>
          <a:prstGeom prst="rect">
            <a:avLst/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2053" name="Picture 5" descr="C:\Users\Мар\Desktop\photo_2022-12-14_19-04-44.jpg"/>
          <p:cNvPicPr>
            <a:picLocks noChangeAspect="1" noChangeArrowheads="1"/>
          </p:cNvPicPr>
          <p:nvPr/>
        </p:nvPicPr>
        <p:blipFill>
          <a:blip r:embed="rId6" cstate="print"/>
          <a:srcRect t="17994" b="4807"/>
          <a:stretch>
            <a:fillRect/>
          </a:stretch>
        </p:blipFill>
        <p:spPr bwMode="auto">
          <a:xfrm>
            <a:off x="1087821" y="4761186"/>
            <a:ext cx="3621468" cy="2096814"/>
          </a:xfrm>
          <a:prstGeom prst="rect">
            <a:avLst/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888235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E5D51A8-0D62-41D2-B561-D2420D95DD69}"/>
              </a:ext>
            </a:extLst>
          </p:cNvPr>
          <p:cNvSpPr txBox="1"/>
          <p:nvPr/>
        </p:nvSpPr>
        <p:spPr>
          <a:xfrm>
            <a:off x="331075" y="544060"/>
            <a:ext cx="11860925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Gabriola" pitchFamily="82" charset="0"/>
              </a:rPr>
              <a:t>РППС нашей группы построена в соответствии с ФГОС.</a:t>
            </a:r>
          </a:p>
          <a:p>
            <a:r>
              <a:rPr lang="ru-RU" sz="2800" dirty="0" smtClean="0">
                <a:latin typeface="Gabriola" pitchFamily="82" charset="0"/>
              </a:rPr>
              <a:t>При ее организации я учитывала то, что ведущую роль в развитии детей играет игровая деятельность. Во время игры рождается мощный познавательный мотив, который является основой учебной деятельности. Через среду у ребенка формируется зона ближайшего развития.</a:t>
            </a:r>
          </a:p>
          <a:p>
            <a:r>
              <a:rPr lang="ru-RU" sz="2800" dirty="0" smtClean="0">
                <a:latin typeface="Gabriola" pitchFamily="82" charset="0"/>
              </a:rPr>
              <a:t>РППС в нашей группе</a:t>
            </a:r>
          </a:p>
          <a:p>
            <a:r>
              <a:rPr lang="ru-RU" sz="2800" dirty="0" smtClean="0">
                <a:latin typeface="Gabriola" pitchFamily="82" charset="0"/>
              </a:rPr>
              <a:t>-Соответствует возрастным особенностям детей ст. д. возраста</a:t>
            </a:r>
          </a:p>
          <a:p>
            <a:r>
              <a:rPr lang="ru-RU" sz="2800" dirty="0" smtClean="0">
                <a:latin typeface="Gabriola" pitchFamily="82" charset="0"/>
              </a:rPr>
              <a:t>-Содержательно-насыщена (имеются средства обучения, материалы и оборудование, ИКТ, которые позволяют обеспечить все виды детской деятельности; эмоциональное благополучие детей; </a:t>
            </a:r>
          </a:p>
          <a:p>
            <a:r>
              <a:rPr lang="ru-RU" sz="2800" dirty="0" smtClean="0">
                <a:latin typeface="Gabriola" pitchFamily="82" charset="0"/>
              </a:rPr>
              <a:t>возможность самовыражения детей.)</a:t>
            </a:r>
          </a:p>
          <a:p>
            <a:r>
              <a:rPr lang="ru-RU" sz="2800" dirty="0" smtClean="0">
                <a:latin typeface="Gabriola" pitchFamily="82" charset="0"/>
              </a:rPr>
              <a:t>-Трансформируема (выступает как динамичное, подвижное, легко изменяемое пространство)</a:t>
            </a:r>
          </a:p>
          <a:p>
            <a:r>
              <a:rPr lang="ru-RU" sz="2800" dirty="0" smtClean="0">
                <a:latin typeface="Gabriola" pitchFamily="82" charset="0"/>
              </a:rPr>
              <a:t>Может изменяться в зависимости от образовательной ситуации, в зависимости от интересов и возможностей детей. Изменяется за счет различного использования ширм, стульев, столов, мягких модулей, передвижной мебели и передвижных</a:t>
            </a:r>
            <a:endParaRPr lang="ko-KR" altLang="en-US" sz="2800" dirty="0">
              <a:latin typeface="Gabriola" pitchFamily="8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9932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photo_2022-12-14_19-24-52.jpg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/>
          <a:srcRect l="12470" r="12470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 descr="photo_2022-12-14_19-24-50.jpg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/>
          <a:srcRect t="12530" b="12530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 descr="photo_2022-12-14_19-25-06.jpg"/>
          <p:cNvPicPr>
            <a:picLocks noGrp="1" noChangeAspect="1"/>
          </p:cNvPicPr>
          <p:nvPr>
            <p:ph type="pic" sz="quarter" idx="13"/>
          </p:nvPr>
        </p:nvPicPr>
        <p:blipFill>
          <a:blip r:embed="rId4" cstate="print"/>
          <a:srcRect t="4903" b="392"/>
          <a:stretch>
            <a:fillRect/>
          </a:stretch>
        </p:blipFill>
        <p:spPr>
          <a:xfrm>
            <a:off x="6309693" y="1277007"/>
            <a:ext cx="2520002" cy="31846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 descr="photo_2022-12-14_19-24-48.jpg"/>
          <p:cNvPicPr>
            <a:picLocks noGrp="1" noChangeAspect="1"/>
          </p:cNvPicPr>
          <p:nvPr>
            <p:ph type="pic" sz="quarter" idx="14"/>
          </p:nvPr>
        </p:nvPicPr>
        <p:blipFill>
          <a:blip r:embed="rId5" cstate="print"/>
          <a:srcRect t="5362" b="6247"/>
          <a:stretch>
            <a:fillRect/>
          </a:stretch>
        </p:blipFill>
        <p:spPr>
          <a:xfrm>
            <a:off x="9115955" y="2900856"/>
            <a:ext cx="2700002" cy="31846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직사각형 22">
            <a:extLst>
              <a:ext uri="{FF2B5EF4-FFF2-40B4-BE49-F238E27FC236}">
                <a16:creationId xmlns:a16="http://schemas.microsoft.com/office/drawing/2014/main" xmlns="" id="{283BA440-0C6E-4389-970A-CA8BFDE11BC3}"/>
              </a:ext>
            </a:extLst>
          </p:cNvPr>
          <p:cNvSpPr/>
          <p:nvPr/>
        </p:nvSpPr>
        <p:spPr>
          <a:xfrm>
            <a:off x="3079342" y="1155123"/>
            <a:ext cx="2866029" cy="1976210"/>
          </a:xfrm>
          <a:prstGeom prst="rect">
            <a:avLst/>
          </a:prstGeom>
          <a:solidFill>
            <a:srgbClr val="989A6E"/>
          </a:solidFill>
          <a:ln w="635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ko-KR" altLang="en-US" dirty="0"/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xmlns="" id="{9D236FD3-552D-4C0F-A996-DD8D288DB330}"/>
              </a:ext>
            </a:extLst>
          </p:cNvPr>
          <p:cNvSpPr/>
          <p:nvPr/>
        </p:nvSpPr>
        <p:spPr>
          <a:xfrm>
            <a:off x="3079342" y="3726667"/>
            <a:ext cx="2866029" cy="1976210"/>
          </a:xfrm>
          <a:prstGeom prst="rect">
            <a:avLst/>
          </a:prstGeom>
          <a:solidFill>
            <a:srgbClr val="989A6E"/>
          </a:solidFill>
          <a:ln w="3175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ko-KR" altLang="en-US" dirty="0"/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xmlns="" id="{C70DD3EC-0BFF-4A70-AC23-5B099EFE1BA7}"/>
              </a:ext>
            </a:extLst>
          </p:cNvPr>
          <p:cNvSpPr/>
          <p:nvPr/>
        </p:nvSpPr>
        <p:spPr>
          <a:xfrm>
            <a:off x="3184634" y="1550855"/>
            <a:ext cx="254875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ko-KR" sz="3200" dirty="0" smtClean="0">
                <a:solidFill>
                  <a:schemeClr val="bg1"/>
                </a:solidFill>
              </a:rPr>
              <a:t>ЦЕНТР ПДД</a:t>
            </a:r>
          </a:p>
          <a:p>
            <a:r>
              <a:rPr lang="ru-RU" altLang="ko-KR" sz="3200" dirty="0" smtClean="0">
                <a:solidFill>
                  <a:schemeClr val="bg1"/>
                </a:solidFill>
              </a:rPr>
              <a:t>ГАРАЖ</a:t>
            </a:r>
            <a:endParaRPr lang="ko-KR" altLang="en-US" sz="3200" dirty="0">
              <a:solidFill>
                <a:schemeClr val="bg1"/>
              </a:solidFill>
            </a:endParaRPr>
          </a:p>
        </p:txBody>
      </p:sp>
      <p:sp>
        <p:nvSpPr>
          <p:cNvPr id="32" name="직사각형 31">
            <a:extLst>
              <a:ext uri="{FF2B5EF4-FFF2-40B4-BE49-F238E27FC236}">
                <a16:creationId xmlns:a16="http://schemas.microsoft.com/office/drawing/2014/main" xmlns="" id="{10903F03-117F-41AD-9667-DAF2BA17913D}"/>
              </a:ext>
            </a:extLst>
          </p:cNvPr>
          <p:cNvSpPr/>
          <p:nvPr/>
        </p:nvSpPr>
        <p:spPr>
          <a:xfrm>
            <a:off x="3026979" y="4172060"/>
            <a:ext cx="28220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ko-KR" sz="2000" dirty="0" smtClean="0">
                <a:solidFill>
                  <a:schemeClr val="bg1"/>
                </a:solidFill>
              </a:rPr>
              <a:t>ЦЕНТР</a:t>
            </a:r>
          </a:p>
          <a:p>
            <a:r>
              <a:rPr lang="ru-RU" altLang="ko-KR" sz="2000" dirty="0" smtClean="0">
                <a:solidFill>
                  <a:schemeClr val="bg1"/>
                </a:solidFill>
              </a:rPr>
              <a:t>КОНСТРУИРОВАНИЯ</a:t>
            </a:r>
            <a:endParaRPr lang="ko-KR" alt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69682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photo_2022-12-14_19-24-35.jpg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/>
          <a:srcRect t="6391" b="20074"/>
          <a:stretch>
            <a:fillRect/>
          </a:stretch>
        </p:blipFill>
        <p:spPr>
          <a:xfrm>
            <a:off x="1087365" y="1166648"/>
            <a:ext cx="1976212" cy="19391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photo_2022-12-14_19-24-12.jpg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/>
          <a:srcRect l="12470" r="12470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photo_2022-12-14_19-24-27.jpg"/>
          <p:cNvPicPr>
            <a:picLocks noGrp="1" noChangeAspect="1"/>
          </p:cNvPicPr>
          <p:nvPr>
            <p:ph type="pic" sz="quarter" idx="13"/>
          </p:nvPr>
        </p:nvPicPr>
        <p:blipFill>
          <a:blip r:embed="rId4" cstate="print"/>
          <a:srcRect t="3999" b="12530"/>
          <a:stretch>
            <a:fillRect/>
          </a:stretch>
        </p:blipFill>
        <p:spPr>
          <a:xfrm>
            <a:off x="6246629" y="725215"/>
            <a:ext cx="2491159" cy="27747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photo_2022-12-14_19-24-06.jpg"/>
          <p:cNvPicPr>
            <a:picLocks noGrp="1" noChangeAspect="1"/>
          </p:cNvPicPr>
          <p:nvPr>
            <p:ph type="pic" sz="quarter" idx="14"/>
          </p:nvPr>
        </p:nvPicPr>
        <p:blipFill>
          <a:blip r:embed="rId5" cstate="print"/>
          <a:srcRect t="943" b="5793"/>
          <a:stretch>
            <a:fillRect/>
          </a:stretch>
        </p:blipFill>
        <p:spPr>
          <a:xfrm>
            <a:off x="9305140" y="1371599"/>
            <a:ext cx="2254909" cy="2806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직사각형 22">
            <a:extLst>
              <a:ext uri="{FF2B5EF4-FFF2-40B4-BE49-F238E27FC236}">
                <a16:creationId xmlns:a16="http://schemas.microsoft.com/office/drawing/2014/main" xmlns="" id="{283BA440-0C6E-4389-970A-CA8BFDE11BC3}"/>
              </a:ext>
            </a:extLst>
          </p:cNvPr>
          <p:cNvSpPr/>
          <p:nvPr/>
        </p:nvSpPr>
        <p:spPr>
          <a:xfrm>
            <a:off x="3063577" y="1139358"/>
            <a:ext cx="2866029" cy="1976210"/>
          </a:xfrm>
          <a:prstGeom prst="rect">
            <a:avLst/>
          </a:prstGeom>
          <a:solidFill>
            <a:srgbClr val="989A6E"/>
          </a:solidFill>
          <a:ln w="635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ko-KR" altLang="en-US" dirty="0"/>
          </a:p>
        </p:txBody>
      </p:sp>
      <p:sp>
        <p:nvSpPr>
          <p:cNvPr id="7" name="직사각형 22">
            <a:extLst>
              <a:ext uri="{FF2B5EF4-FFF2-40B4-BE49-F238E27FC236}">
                <a16:creationId xmlns:a16="http://schemas.microsoft.com/office/drawing/2014/main" xmlns="" id="{283BA440-0C6E-4389-970A-CA8BFDE11BC3}"/>
              </a:ext>
            </a:extLst>
          </p:cNvPr>
          <p:cNvSpPr/>
          <p:nvPr/>
        </p:nvSpPr>
        <p:spPr>
          <a:xfrm>
            <a:off x="3121383" y="3735413"/>
            <a:ext cx="2866029" cy="1976210"/>
          </a:xfrm>
          <a:prstGeom prst="rect">
            <a:avLst/>
          </a:prstGeom>
          <a:solidFill>
            <a:srgbClr val="989A6E"/>
          </a:solidFill>
          <a:ln w="635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ko-KR" alt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079531" y="1513518"/>
            <a:ext cx="28483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ko-KR" sz="2400" dirty="0" smtClean="0">
                <a:solidFill>
                  <a:schemeClr val="bg1"/>
                </a:solidFill>
              </a:rPr>
              <a:t>ЦЕНТР РЕЧЕВОГО РАЗВИТИЯ</a:t>
            </a:r>
          </a:p>
          <a:p>
            <a:r>
              <a:rPr lang="ru-RU" altLang="ko-KR" sz="2400" dirty="0" smtClean="0">
                <a:solidFill>
                  <a:schemeClr val="bg1"/>
                </a:solidFill>
              </a:rPr>
              <a:t>ЦЕНТР КНИГИ</a:t>
            </a:r>
            <a:endParaRPr lang="ko-KR" altLang="en-US" sz="2400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111062" y="4272483"/>
            <a:ext cx="28640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ko-KR" sz="2800" dirty="0" smtClean="0">
                <a:solidFill>
                  <a:schemeClr val="bg1"/>
                </a:solidFill>
              </a:rPr>
              <a:t>ТЕАТРАЛЬНЫЙ ЦЕНТР</a:t>
            </a:r>
            <a:endParaRPr lang="ko-KR" altLang="en-US" sz="2800" dirty="0">
              <a:solidFill>
                <a:schemeClr val="bg1"/>
              </a:solidFill>
            </a:endParaRPr>
          </a:p>
        </p:txBody>
      </p:sp>
      <p:pic>
        <p:nvPicPr>
          <p:cNvPr id="14" name="Рисунок 13" descr="photo_2022-12-14_19-23-56.jpg"/>
          <p:cNvPicPr>
            <a:picLocks noChangeAspect="1"/>
          </p:cNvPicPr>
          <p:nvPr/>
        </p:nvPicPr>
        <p:blipFill>
          <a:blip r:embed="rId6" cstate="print"/>
          <a:srcRect l="5747" t="31034" r="3563" b="11035"/>
          <a:stretch>
            <a:fillRect/>
          </a:stretch>
        </p:blipFill>
        <p:spPr>
          <a:xfrm>
            <a:off x="6337739" y="4316514"/>
            <a:ext cx="4745421" cy="22734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Rozha One - Rubik Light">
      <a:majorFont>
        <a:latin typeface="Rozha One"/>
        <a:ea typeface="Arial Unicode MS"/>
        <a:cs typeface=""/>
      </a:majorFont>
      <a:minorFont>
        <a:latin typeface="Rubik Light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989A6E"/>
        </a:solidFill>
        <a:ln>
          <a:noFill/>
        </a:ln>
      </a:spPr>
      <a:bodyPr rtlCol="0" anchor="ctr"/>
      <a:lstStyle>
        <a:defPPr algn="ctr">
          <a:defRPr sz="2400" dirty="0" smtClean="0"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2F383D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4017</TotalTime>
  <Words>675</Words>
  <Application>Microsoft Office PowerPoint</Application>
  <PresentationFormat>Произвольный</PresentationFormat>
  <Paragraphs>177</Paragraphs>
  <Slides>22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1" baseType="lpstr">
      <vt:lpstr>Arial</vt:lpstr>
      <vt:lpstr>Gabriola</vt:lpstr>
      <vt:lpstr>Arial Unicode MS</vt:lpstr>
      <vt:lpstr>Rubik Light</vt:lpstr>
      <vt:lpstr>Wingdings</vt:lpstr>
      <vt:lpstr>Calibri</vt:lpstr>
      <vt:lpstr>Times New Roman</vt:lpstr>
      <vt:lpstr>맑은 고딕</vt:lpstr>
      <vt:lpstr>PPTMON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5</dc:creator>
  <cp:lastModifiedBy>про</cp:lastModifiedBy>
  <cp:revision>322</cp:revision>
  <dcterms:created xsi:type="dcterms:W3CDTF">2019-04-06T05:20:47Z</dcterms:created>
  <dcterms:modified xsi:type="dcterms:W3CDTF">2022-12-16T06:10:55Z</dcterms:modified>
</cp:coreProperties>
</file>