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3" r:id="rId28"/>
    <p:sldId id="282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8" r:id="rId41"/>
    <p:sldId id="296" r:id="rId42"/>
    <p:sldId id="297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546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photoshop-kopona.com/uploads/posts/2019-11/1573996593_blue-winter-background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692696"/>
            <a:ext cx="5786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сад «Оленёнок»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07704" y="2060848"/>
            <a:ext cx="512986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Визитная карточка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старшей группы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«Умка»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07904" y="5805264"/>
            <a:ext cx="1856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Тазовский, 2022</a:t>
            </a:r>
          </a:p>
          <a:p>
            <a:endParaRPr lang="ru-RU" dirty="0"/>
          </a:p>
        </p:txBody>
      </p:sp>
      <p:pic>
        <p:nvPicPr>
          <p:cNvPr id="103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933056"/>
            <a:ext cx="1447800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444208" y="3933056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https://downloader.disk.yandex.ru/preview/128156c90dde17f29f986e922b1b0f10a99582c4bf4e16218c63ad13d8987eb6/639b210e/9oH4Ypl9wda5YO-XYVyRGrmGXMrwC9b36b0nnkOkExANA6uaKZ63BcxuG21FMm_pf3Q0rLcRw3Lz9jZnMQ-hWw%3D%3D?uid=0&amp;filename=IMG_20221214_071617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 t="18715"/>
          <a:stretch>
            <a:fillRect/>
          </a:stretch>
        </p:blipFill>
        <p:spPr bwMode="auto">
          <a:xfrm>
            <a:off x="5148064" y="980728"/>
            <a:ext cx="3312368" cy="446449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532" name="Picture 4" descr="https://downloader.disk.yandex.ru/preview/f539e996569c90876a037c36c97d1bed042f3a3b57fca6340e9d12fdf9c791a1/639b2149/BeA0N4jm2Znpu-AuWGXXG7URtpOTRov1hb24zczGnJyaYOYuX3IADqNHfQG_I97Il-mLZ7UcK5okMqh6ZUuWRA%3D%3D?uid=0&amp;filename=IMG_20221214_071627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80728"/>
            <a:ext cx="3336305" cy="446449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763688" y="332656"/>
            <a:ext cx="2205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музыки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332656"/>
            <a:ext cx="337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книги и театра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80312" y="4653136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8" name="Picture 4" descr="https://downloader.disk.yandex.ru/preview/6ddba8a944e1a5af71ff5dd77a1261535a66dd836e14f532f7b2d9d98c2e87bc/639b2177/aR-_QbnB6xi6dYdZqk-Z-d3B0reOjgVBFuNrbkeU-9pX1_F8Ma2gddRj473jSJl4O3jDNuj_c2mUHaZLVQm8hg%3D%3D?uid=0&amp;filename=IMG_20221214_071641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240360" cy="439248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 descr="https://downloader.disk.yandex.ru/preview/3a4d3e4c9715a30aee4be3e3be123a227086ccc20afabbc820c7b187b38d0009/639b22a1/Ow5RB96JE_ntl2rz6SEMZpodpDN_PFSDXXUeALPC7DNDzmrv0Kq-RM7n3Uctv0ApidVHv6OxKnrsVtBbavHVug%3D%3D?uid=0&amp;filename=IMG_20221214_071713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3312368" cy="4392487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835696" y="404664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ПДД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7984" y="116632"/>
            <a:ext cx="43727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патриотического воспитания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164288" y="4581128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https://downloader.disk.yandex.ru/preview/d7948998e3dd34708a16d63c58d0d51e9182f3b19962785d80d1e6fce91d7aa7/639b2219/rDtrX0KmXGKOh7wPSUNqS-WAxcSbhur0HnJoHuqbdqM_XzSF3gwSYOT7kZ9GKTU6FvKrm-qyFMgiMkS2bSR6Ig%3D%3D?uid=0&amp;filename=IMG_20221214_071912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 l="6856" t="9141" r="14792"/>
          <a:stretch>
            <a:fillRect/>
          </a:stretch>
        </p:blipFill>
        <p:spPr bwMode="auto">
          <a:xfrm>
            <a:off x="1691680" y="980728"/>
            <a:ext cx="5760640" cy="501012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3131840" y="404664"/>
            <a:ext cx="3398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настольных игр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581128"/>
            <a:ext cx="1584176" cy="2095501"/>
          </a:xfrm>
          <a:prstGeom prst="rect">
            <a:avLst/>
          </a:prstGeom>
          <a:noFill/>
        </p:spPr>
      </p:pic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732240" y="4581128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4" name="Picture 4" descr="https://downloader.disk.yandex.ru/preview/c6bcaccf36169ed8bfa4926f93f89ae6d72c0265e62fcdb73fd0d956d3628fc5/639b2252/kj0qDtDEnawaPgiNu0OemPdzDD4xeECsETT93odd1ROU2qDnZwxnd3KuA-pXENJq0UDWd0fAZ6Sx4AYH4G-gsQ%3D%3D?uid=0&amp;filename=IMG_20221214_071856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4992489" cy="3744367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https://downloader.disk.yandex.ru/preview/68ba7682bc7ba615b1fa6560d4c176df98a28b746592e496ab3857e524778dfe/639b2238/JxelNJxaixGe1Hesl-uctNQJJ16aLTd3rXicqLLUhPM_tk9cGl5_o5btXgTzv0FeACmNOaQpmfNslYx0rRwipw%3D%3D?uid=0&amp;filename=IMG_20221214_071902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780928"/>
            <a:ext cx="4488435" cy="336632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627784" y="188640"/>
            <a:ext cx="426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сюжетно-ролевых игр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https://downloader.disk.yandex.ru/preview/760dfe629877b0857b1662a719db71ac3f1363baafe1e08def19a4f9708d9f13/639b2283/vrKGWvjgHrBm3XOloNxOebK_wkHe37RdVRilnIvaE8z3bWFzuvopdvrvqwA6uYKaP7-YXq38fbp_2p0ZyArM4g%3D%3D?uid=0&amp;filename=IMG_20221214_071740%20%281%2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 l="7101" r="33728"/>
          <a:stretch>
            <a:fillRect/>
          </a:stretch>
        </p:blipFill>
        <p:spPr bwMode="auto">
          <a:xfrm>
            <a:off x="1115616" y="1124744"/>
            <a:ext cx="3014940" cy="475252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755576" y="476672"/>
            <a:ext cx="3597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r="30952" b="7143"/>
          <a:stretch>
            <a:fillRect/>
          </a:stretch>
        </p:blipFill>
        <p:spPr bwMode="auto">
          <a:xfrm>
            <a:off x="5220072" y="1124744"/>
            <a:ext cx="2880320" cy="4680520"/>
          </a:xfrm>
          <a:prstGeom prst="rect">
            <a:avLst/>
          </a:prstGeom>
          <a:ln w="88900" cap="sq" cmpd="thickThin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6084168" y="548680"/>
            <a:ext cx="1117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Гараж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  <p:pic>
        <p:nvPicPr>
          <p:cNvPr id="11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36296" y="4581129"/>
            <a:ext cx="1512168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r="17600"/>
          <a:stretch>
            <a:fillRect/>
          </a:stretch>
        </p:blipFill>
        <p:spPr bwMode="auto">
          <a:xfrm>
            <a:off x="3131840" y="1196752"/>
            <a:ext cx="3168352" cy="4311185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555776" y="476672"/>
            <a:ext cx="425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149080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444208" y="4221088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260648"/>
            <a:ext cx="40214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Давайте, познакомимся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471" t="9293" r="20344" b="33620"/>
          <a:stretch>
            <a:fillRect/>
          </a:stretch>
        </p:blipFill>
        <p:spPr bwMode="auto">
          <a:xfrm>
            <a:off x="1331640" y="980728"/>
            <a:ext cx="2592288" cy="3312368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47664" y="4437112"/>
            <a:ext cx="2141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Евай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Антон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l="21821" t="4344" r="18608" b="20199"/>
          <a:stretch>
            <a:fillRect/>
          </a:stretch>
        </p:blipFill>
        <p:spPr bwMode="auto">
          <a:xfrm rot="5400000">
            <a:off x="4770021" y="1358772"/>
            <a:ext cx="3312368" cy="2556283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4048" y="4437112"/>
            <a:ext cx="265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Злобин Степан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293096"/>
            <a:ext cx="1584176" cy="2095501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80312" y="4365104"/>
            <a:ext cx="1548680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9139" t="34876" r="26387" b="23717"/>
          <a:stretch>
            <a:fillRect/>
          </a:stretch>
        </p:blipFill>
        <p:spPr bwMode="auto">
          <a:xfrm>
            <a:off x="1331640" y="620688"/>
            <a:ext cx="2808312" cy="352839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19672" y="4509120"/>
            <a:ext cx="2452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Кисляк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Игорь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48718" r="5128"/>
          <a:stretch>
            <a:fillRect/>
          </a:stretch>
        </p:blipFill>
        <p:spPr bwMode="auto">
          <a:xfrm>
            <a:off x="5292080" y="548680"/>
            <a:ext cx="2736304" cy="3600401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292080" y="4509120"/>
            <a:ext cx="2658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Куркчян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Сергей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80312" y="4653136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5723" b="10247"/>
          <a:stretch>
            <a:fillRect/>
          </a:stretch>
        </p:blipFill>
        <p:spPr bwMode="auto">
          <a:xfrm>
            <a:off x="1475656" y="692696"/>
            <a:ext cx="2664296" cy="360040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331640" y="4509120"/>
            <a:ext cx="2900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Лапсуй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Артемий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 l="20833" t="20588"/>
          <a:stretch>
            <a:fillRect/>
          </a:stretch>
        </p:blipFill>
        <p:spPr bwMode="auto">
          <a:xfrm rot="5400000">
            <a:off x="5040052" y="1160750"/>
            <a:ext cx="3600400" cy="2664295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92080" y="4437112"/>
            <a:ext cx="20658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Сайготина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Алиса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81128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08304" y="4581128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4725144"/>
            <a:ext cx="2744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Салиндер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Нина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0635" t="18595" r="42857" b="44500"/>
          <a:stretch>
            <a:fillRect/>
          </a:stretch>
        </p:blipFill>
        <p:spPr bwMode="auto">
          <a:xfrm>
            <a:off x="1475656" y="764704"/>
            <a:ext cx="2880320" cy="3744416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l="22475" t="8990" r="52802" b="46059"/>
          <a:stretch>
            <a:fillRect/>
          </a:stretch>
        </p:blipFill>
        <p:spPr bwMode="auto">
          <a:xfrm>
            <a:off x="5364088" y="692696"/>
            <a:ext cx="2808312" cy="3672408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796136" y="4725144"/>
            <a:ext cx="175086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Скворцов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Сергей</a:t>
            </a:r>
          </a:p>
          <a:p>
            <a:endParaRPr lang="ru-RU" dirty="0"/>
          </a:p>
        </p:txBody>
      </p:sp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52320" y="4581128"/>
            <a:ext cx="1440160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5576" y="260648"/>
            <a:ext cx="8020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 сад  «Оленёнок»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1560" y="1340768"/>
            <a:ext cx="7742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b="1" dirty="0" smtClean="0"/>
              <a:t>тел./факс:8 (34940)2-00-15/2-00-10, </a:t>
            </a:r>
          </a:p>
          <a:p>
            <a:pPr algn="ctr"/>
            <a:r>
              <a:rPr lang="en-US" b="1" dirty="0" err="1" smtClean="0">
                <a:hlinkClick r:id="rId3"/>
              </a:rPr>
              <a:t>olenenok</a:t>
            </a:r>
            <a:r>
              <a:rPr lang="ru-RU" b="1" dirty="0" smtClean="0">
                <a:hlinkClick r:id="rId3"/>
              </a:rPr>
              <a:t>@</a:t>
            </a:r>
            <a:r>
              <a:rPr lang="en-US" b="1" dirty="0" err="1" smtClean="0">
                <a:hlinkClick r:id="rId3"/>
              </a:rPr>
              <a:t>tazovsky</a:t>
            </a:r>
            <a:r>
              <a:rPr lang="ru-RU" b="1" dirty="0" smtClean="0">
                <a:hlinkClick r:id="rId3"/>
              </a:rPr>
              <a:t>.</a:t>
            </a:r>
            <a:r>
              <a:rPr lang="en-US" b="1" dirty="0" err="1" smtClean="0">
                <a:hlinkClick r:id="rId3"/>
              </a:rPr>
              <a:t>yanao</a:t>
            </a:r>
            <a:r>
              <a:rPr lang="ru-RU" b="1" dirty="0" smtClean="0">
                <a:hlinkClick r:id="rId3"/>
              </a:rPr>
              <a:t>.</a:t>
            </a:r>
            <a:r>
              <a:rPr lang="en-US" b="1" dirty="0" err="1" smtClean="0">
                <a:hlinkClick r:id="rId3"/>
              </a:rPr>
              <a:t>ru</a:t>
            </a:r>
            <a:endParaRPr lang="ru-RU" b="1" dirty="0" smtClean="0"/>
          </a:p>
          <a:p>
            <a:pPr marL="285750" indent="-285750" algn="ctr"/>
            <a:r>
              <a:rPr lang="ru-RU" b="1" dirty="0" smtClean="0"/>
              <a:t>http://taz-olenenok.ru/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6389" y="2780928"/>
            <a:ext cx="7601633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Административно-управленческий персонал</a:t>
            </a:r>
            <a:endParaRPr lang="ru-RU" sz="2400" b="1" i="1" dirty="0" smtClean="0">
              <a:ln>
                <a:solidFill>
                  <a:srgbClr val="4623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 err="1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Тугова</a:t>
            </a:r>
            <a:r>
              <a:rPr lang="ru-RU" sz="2400" b="1" i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Людмила Михайловна 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аведующая</a:t>
            </a:r>
            <a:endParaRPr lang="ru-RU" sz="2400" b="1" dirty="0" smtClean="0">
              <a:ln>
                <a:solidFill>
                  <a:srgbClr val="4623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lang="ru-RU" sz="2400" b="1" dirty="0" smtClean="0">
              <a:ln>
                <a:solidFill>
                  <a:srgbClr val="462300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i="1" dirty="0" err="1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Турченко</a:t>
            </a:r>
            <a:r>
              <a:rPr lang="ru-RU" sz="2400" b="1" i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Елена Александровна 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аместитель </a:t>
            </a:r>
            <a:r>
              <a:rPr lang="ru-RU" sz="2400" b="1" dirty="0" smtClean="0">
                <a:ln>
                  <a:solidFill>
                    <a:srgbClr val="46230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заведующего по ВМР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ownloads\1669134405064.jpg"/>
          <p:cNvPicPr>
            <a:picLocks noChangeAspect="1" noChangeArrowheads="1"/>
          </p:cNvPicPr>
          <p:nvPr/>
        </p:nvPicPr>
        <p:blipFill>
          <a:blip r:embed="rId3" cstate="print"/>
          <a:srcRect l="28125" t="31250" r="48438" b="46875"/>
          <a:stretch>
            <a:fillRect/>
          </a:stretch>
        </p:blipFill>
        <p:spPr bwMode="auto">
          <a:xfrm rot="5400000">
            <a:off x="5040052" y="1160748"/>
            <a:ext cx="3744416" cy="280831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868144" y="4653136"/>
            <a:ext cx="18453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Тёмкина </a:t>
            </a:r>
          </a:p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Виталина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l="6000" t="8000" r="28000"/>
          <a:stretch>
            <a:fillRect/>
          </a:stretch>
        </p:blipFill>
        <p:spPr bwMode="auto">
          <a:xfrm rot="5400000">
            <a:off x="827583" y="1124747"/>
            <a:ext cx="3744417" cy="288032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03648" y="4653136"/>
            <a:ext cx="2492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Сусой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Евгений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509120"/>
            <a:ext cx="1584176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52320" y="4509120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 l="15625" t="29167" r="18750"/>
          <a:stretch>
            <a:fillRect/>
          </a:stretch>
        </p:blipFill>
        <p:spPr bwMode="auto">
          <a:xfrm rot="5400000">
            <a:off x="5108571" y="1164236"/>
            <a:ext cx="3960440" cy="2873343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12160" y="4797152"/>
            <a:ext cx="17179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Федосеев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Иван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ownloads\1669134405064.jpg"/>
          <p:cNvPicPr>
            <a:picLocks noChangeAspect="1" noChangeArrowheads="1"/>
          </p:cNvPicPr>
          <p:nvPr/>
        </p:nvPicPr>
        <p:blipFill>
          <a:blip r:embed="rId4" cstate="print"/>
          <a:srcRect l="23438" t="50000" r="53125" b="28125"/>
          <a:stretch>
            <a:fillRect/>
          </a:stretch>
        </p:blipFill>
        <p:spPr bwMode="auto">
          <a:xfrm rot="5400000">
            <a:off x="683567" y="1124745"/>
            <a:ext cx="3888434" cy="288032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59632" y="4797152"/>
            <a:ext cx="316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Устинова 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Даниэла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653136"/>
            <a:ext cx="1368152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52320" y="4653136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t="29967" r="73029" b="22085"/>
          <a:stretch>
            <a:fillRect/>
          </a:stretch>
        </p:blipFill>
        <p:spPr bwMode="auto">
          <a:xfrm>
            <a:off x="5652120" y="620688"/>
            <a:ext cx="2592288" cy="352839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96136" y="4581128"/>
            <a:ext cx="2278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Худи Андрей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User\Downloads\1669136844176.jpg"/>
          <p:cNvPicPr>
            <a:picLocks noChangeAspect="1" noChangeArrowheads="1"/>
          </p:cNvPicPr>
          <p:nvPr/>
        </p:nvPicPr>
        <p:blipFill>
          <a:blip r:embed="rId4" cstate="print"/>
          <a:srcRect l="41379" t="68966" r="25000"/>
          <a:stretch>
            <a:fillRect/>
          </a:stretch>
        </p:blipFill>
        <p:spPr bwMode="auto">
          <a:xfrm rot="5400000">
            <a:off x="719573" y="1160747"/>
            <a:ext cx="3672406" cy="2736304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475656" y="4581128"/>
            <a:ext cx="2388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Харючи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Рома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81128"/>
            <a:ext cx="1512168" cy="2095501"/>
          </a:xfrm>
          <a:prstGeom prst="rect">
            <a:avLst/>
          </a:prstGeom>
          <a:noFill/>
        </p:spPr>
      </p:pic>
      <p:pic>
        <p:nvPicPr>
          <p:cNvPr id="11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96336" y="4581128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 t="9091" r="31818"/>
          <a:stretch>
            <a:fillRect/>
          </a:stretch>
        </p:blipFill>
        <p:spPr bwMode="auto">
          <a:xfrm rot="5400000">
            <a:off x="5112059" y="1376774"/>
            <a:ext cx="3600402" cy="2664295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580112" y="4797152"/>
            <a:ext cx="1725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Тодерика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Богдан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ownloads\1669136449838.jpg"/>
          <p:cNvPicPr>
            <a:picLocks noChangeAspect="1" noChangeArrowheads="1"/>
          </p:cNvPicPr>
          <p:nvPr/>
        </p:nvPicPr>
        <p:blipFill>
          <a:blip r:embed="rId4" cstate="print"/>
          <a:srcRect l="22222" t="25926" r="37037" b="29630"/>
          <a:stretch>
            <a:fillRect/>
          </a:stretch>
        </p:blipFill>
        <p:spPr bwMode="auto">
          <a:xfrm rot="5400000">
            <a:off x="899592" y="1412776"/>
            <a:ext cx="3600400" cy="2592288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87624" y="4797152"/>
            <a:ext cx="294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Хусаинов Руслан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81128"/>
            <a:ext cx="1296144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96336" y="4581128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User\Downloads\1669134405064.jpg"/>
          <p:cNvPicPr>
            <a:picLocks noChangeAspect="1" noChangeArrowheads="1"/>
          </p:cNvPicPr>
          <p:nvPr/>
        </p:nvPicPr>
        <p:blipFill>
          <a:blip r:embed="rId3" cstate="print"/>
          <a:srcRect l="27656" t="68750" r="46094" b="9531"/>
          <a:stretch>
            <a:fillRect/>
          </a:stretch>
        </p:blipFill>
        <p:spPr bwMode="auto">
          <a:xfrm rot="5400000">
            <a:off x="5032130" y="1384695"/>
            <a:ext cx="3672408" cy="2864475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932040" y="4725144"/>
            <a:ext cx="2985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Чебышев Рустам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ownloads\1669134405064.jpg"/>
          <p:cNvPicPr>
            <a:picLocks noChangeAspect="1" noChangeArrowheads="1"/>
          </p:cNvPicPr>
          <p:nvPr/>
        </p:nvPicPr>
        <p:blipFill>
          <a:blip r:embed="rId4" cstate="print"/>
          <a:srcRect l="23438" r="41406" b="62500"/>
          <a:stretch>
            <a:fillRect/>
          </a:stretch>
        </p:blipFill>
        <p:spPr bwMode="auto">
          <a:xfrm rot="5400000">
            <a:off x="971600" y="1340768"/>
            <a:ext cx="3600400" cy="2880320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547664" y="4725144"/>
            <a:ext cx="2946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Чебышев Руслан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81128"/>
            <a:ext cx="1368152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96336" y="4581128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 l="3279" t="21316" r="27873"/>
          <a:stretch>
            <a:fillRect/>
          </a:stretch>
        </p:blipFill>
        <p:spPr bwMode="auto">
          <a:xfrm rot="5400000">
            <a:off x="5004048" y="1196752"/>
            <a:ext cx="3672408" cy="2808312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96136" y="4797152"/>
            <a:ext cx="14766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Яндрин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Алексей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 t="16000" r="31000"/>
          <a:stretch>
            <a:fillRect/>
          </a:stretch>
        </p:blipFill>
        <p:spPr bwMode="auto">
          <a:xfrm rot="5400000">
            <a:off x="1007605" y="1160747"/>
            <a:ext cx="3744413" cy="2952328"/>
          </a:xfrm>
          <a:prstGeom prst="ellipse">
            <a:avLst/>
          </a:prstGeom>
          <a:ln w="63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19672" y="4869160"/>
            <a:ext cx="2587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Яндо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Валерий </a:t>
            </a:r>
            <a:endParaRPr lang="ru-RU" sz="2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437112"/>
            <a:ext cx="1584176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380312" y="4581128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3568" y="188640"/>
            <a:ext cx="81369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              Есть традиции у нас их увидите сейчас...</a:t>
            </a:r>
          </a:p>
          <a:p>
            <a:r>
              <a:rPr lang="ru-RU" sz="24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b="1" spc="50" dirty="0" smtClean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Когда приходим первый  раз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Встречают с радостью всех нас.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Чтоб познакомиться друг с другом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 дружбу крепкую связать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Играем мы в игру такую,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Чтоб о себе всем рассказать.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 «Клубочек»  называется,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Играть все дружно мы стараемся,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Чтоб больше о друг дружке знать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И крепче дружбу завязать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Нам мамы, папы помогают-</a:t>
            </a:r>
          </a:p>
          <a:p>
            <a:pPr algn="r"/>
            <a:r>
              <a:rPr lang="ru-RU" sz="2000" b="1" spc="50" dirty="0" err="1" smtClean="0">
                <a:ln w="11430"/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 группы собирают.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Каждый раз из года в год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Наш клубок растет, растет.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Вести  не кончаются-</a:t>
            </a:r>
          </a:p>
          <a:p>
            <a:pPr algn="r"/>
            <a:r>
              <a:rPr lang="ru-RU" sz="20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 клубочек собираются.</a:t>
            </a:r>
          </a:p>
          <a:p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4032448" cy="302433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013176"/>
            <a:ext cx="1278254" cy="1690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63888" y="260648"/>
            <a:ext cx="2000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«Режим дня»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764705"/>
            <a:ext cx="83529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Холодный период года (сентябрь-май)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Время                             Режимные моменты             </a:t>
            </a:r>
          </a:p>
          <a:p>
            <a:pPr algn="ctr"/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7.30 – 8.00      Приём детей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(общение с родителями, игры малой подвижности, настоль­но-печатные развивающие игры,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хозяйственно-бытовой труд)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8.00-8.10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8.10-8.30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Завтрак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КГН,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8.30-8.50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Утренний круг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(обсуждение интересующей детей темы, работа с линейным календарем, планирование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деятельности на занятии и по центрам активности)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8.50-9.00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 занятию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9.00-10.00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Познавательная, продуктивная, творческая деятель­ность детей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нод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10.00-10.20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Второй завтрак (формирование КГН,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10.20-12.20    Подготовка к прогулке. Прогулка. Возвращение с прогулки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(подвижные и спортивные игры, трудовая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деятельность, экспериментирование и игры с природным материалом; формирование навыков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самообслуживания)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12.30-13.00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 обеду. Обед.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КГН,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13.00-15.30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ко сну. Дневной сон.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Чтение художественной литературы, слушание аудиозаписей.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Пробуждение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(закаливающие процедуры, разминка, спокойные игры)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15.30-15.45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Полдник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кгн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15.45-16.00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Самостоятельная деятельность по интересам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16.00-16.25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Познавательная, продуктивная, творческая деятель­ность детей (кружки)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16.25-16.40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Вечерний круг (обсуждение результативности деятельности детей в течение дня, обсуждение темы 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завтрашнего дня)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16.40-17.30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Игры, досуги, общение по интересам, самостоятельная деятельность 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17.30-18.00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Подготовка к ужину. Ужин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культурно-гигиенических навыков,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культуры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                      Прогулка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(подвижные и спортивные игры, трудовая деятельность, продуктивная 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деятельность с природным материалом)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18.00-19.30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Уход детей домой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96336" y="4581128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27584" y="404664"/>
            <a:ext cx="75587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Теплый период года (июнь-август)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Время                                                       Режимные моменты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7.30 - 8.15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Утренний прием, игры, общение, самостоятельные игры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8.15 – 8.25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Утренняя гимнастика на участке детского сада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8.25-8.50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Подготовка к завтраку, завтрак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8.50-9.00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Самостоятельная деятельность по интересам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9.00-10.00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Совместная организованная деятельность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10.00-10.10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Второй завтрак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10.10 -12.20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Подготовка к прогулке, прогулка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12.20-13.00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Подготовка к обеду. Обед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13.00-15.00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Подготовка ко сну, сон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15.00-15.30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Постепенный подъём, гимнастика после сна воздушные, водные процедуры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15.25-15.45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Подготовка к полднику, полдник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15.45 - 17.40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Игры, досуги, общение по интересам, самостоятельная деятельность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17.45-18.00         Подготовка к ужину. Ужин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(формирование культурно-гигиенических навыков, культуры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                   приёма пищи)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18.00-19.30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Подготовка к прогулке, прогулка, продолжение прогулки с родителями</a:t>
            </a:r>
          </a:p>
          <a:p>
            <a:endParaRPr lang="ru-RU" dirty="0"/>
          </a:p>
        </p:txBody>
      </p:sp>
      <p:pic>
        <p:nvPicPr>
          <p:cNvPr id="4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09120"/>
            <a:ext cx="1584176" cy="2095501"/>
          </a:xfrm>
          <a:prstGeom prst="rect">
            <a:avLst/>
          </a:prstGeom>
          <a:noFill/>
        </p:spPr>
      </p:pic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4509120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260648"/>
            <a:ext cx="3044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«Сетка расписания»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1" y="836712"/>
          <a:ext cx="8064896" cy="4771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79"/>
                <a:gridCol w="1555372"/>
                <a:gridCol w="1584176"/>
                <a:gridCol w="1568605"/>
                <a:gridCol w="1743764"/>
              </a:tblGrid>
              <a:tr h="42017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Понедельник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Вторник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Четверг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Пятница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68504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9:25</a:t>
                      </a:r>
                    </a:p>
                    <a:p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ФЦКМ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речи</a:t>
                      </a: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ФЭМП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Обучение грамоте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9:00 – 9:25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ПИПД</a:t>
                      </a:r>
                    </a:p>
                  </a:txBody>
                  <a:tcPr/>
                </a:tc>
              </a:tr>
              <a:tr h="134687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10:05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9:50 – 10:15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9:40 – 10:05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10:50 – 11:15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Физкультура (на прогулке)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605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Финансовая грамотность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Рисование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16:00 – 16:25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Аппликация/</a:t>
                      </a:r>
                    </a:p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лепка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64288" y="4581128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548680"/>
            <a:ext cx="4277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В группе работают: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36976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Печникова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Наталия Николаевна,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первой квалификационной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категории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88024" y="1484784"/>
            <a:ext cx="366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Бутузова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Галина Николаевна,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708920"/>
            <a:ext cx="2232248" cy="3031291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363" name="Picture 3" descr="C:\Users\User\Downloads\1671092746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827583" y="2996950"/>
            <a:ext cx="3024338" cy="230425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07904" y="188640"/>
            <a:ext cx="16673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Фото с ОО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052736"/>
            <a:ext cx="3173216" cy="237991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717032"/>
            <a:ext cx="3168352" cy="237626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268760"/>
            <a:ext cx="3024336" cy="403244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0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308304" y="4581128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3600400" cy="270030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429000"/>
            <a:ext cx="3672408" cy="268843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908720"/>
            <a:ext cx="3555064" cy="447605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653136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04356"/>
            <a:ext cx="3024336" cy="226825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501008"/>
            <a:ext cx="3096344" cy="227687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764704"/>
            <a:ext cx="2880320" cy="2241881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501008"/>
            <a:ext cx="3008512" cy="225638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81128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308304" y="4653136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188640"/>
            <a:ext cx="45571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«Наши прогулки и экскурсии»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784"/>
            <a:ext cx="264629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836712"/>
            <a:ext cx="3392555" cy="25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7301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581128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308304" y="4653136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48680"/>
            <a:ext cx="2808311" cy="210623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132856"/>
            <a:ext cx="2256384" cy="300851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060848"/>
            <a:ext cx="2304256" cy="288032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068960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260648"/>
            <a:ext cx="47568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Фото с кружковой деятельности 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08720"/>
            <a:ext cx="2664296" cy="199822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6196" y="2348880"/>
            <a:ext cx="2052228" cy="273630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276872"/>
            <a:ext cx="2052228" cy="273630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707904" y="3212976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2736"/>
            <a:ext cx="2771800" cy="3695733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052735"/>
            <a:ext cx="2808312" cy="3744417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2"/>
            <a:ext cx="1584176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164288" y="4509120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59832" y="332656"/>
            <a:ext cx="29651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«Наши праздники» 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3096344" cy="232225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04" y="1052736"/>
            <a:ext cx="2929608" cy="237626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789040"/>
            <a:ext cx="3072341" cy="230425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789040"/>
            <a:ext cx="3096344" cy="232225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653137"/>
            <a:ext cx="1524243" cy="2016224"/>
          </a:xfrm>
          <a:prstGeom prst="rect">
            <a:avLst/>
          </a:prstGeom>
          <a:noFill/>
        </p:spPr>
      </p:pic>
      <p:pic>
        <p:nvPicPr>
          <p:cNvPr id="13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524328" y="4653136"/>
            <a:ext cx="1440160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87824" y="404664"/>
            <a:ext cx="2909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«Наше творчество»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124744"/>
            <a:ext cx="2880320" cy="210623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24744"/>
            <a:ext cx="2952328" cy="210623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501008"/>
            <a:ext cx="2880320" cy="223224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501008"/>
            <a:ext cx="2952328" cy="221424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581128"/>
            <a:ext cx="1512168" cy="2095501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524328" y="4581128"/>
            <a:ext cx="136815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82706"/>
            <a:ext cx="2952328" cy="221424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764704"/>
            <a:ext cx="2808312" cy="210623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501008"/>
            <a:ext cx="2880320" cy="216024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501008"/>
            <a:ext cx="2880320" cy="216024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380312" y="4581128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27759" y="548680"/>
            <a:ext cx="36710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Старшая группа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«Умка»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170080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Логотип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AutoShape 2" descr="https://mail.yandex.ru/message_part/1671093584804.jpg?_uid=340168062&amp;name=1671093584804.jpg&amp;hid=1.2&amp;ids=18126988500168865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mail.yandex.ru/message_part/1671093584804.jpg?_uid=340168062&amp;name=1671093584804.jpg&amp;hid=1.2&amp;ids=18126988500168865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C:\Users\User\Downloads\1671093584804.jpg"/>
          <p:cNvPicPr>
            <a:picLocks noChangeAspect="1" noChangeArrowheads="1"/>
          </p:cNvPicPr>
          <p:nvPr/>
        </p:nvPicPr>
        <p:blipFill>
          <a:blip r:embed="rId3" cstate="print"/>
          <a:srcRect l="30657" t="4334" r="3251" b="7543"/>
          <a:stretch>
            <a:fillRect/>
          </a:stretch>
        </p:blipFill>
        <p:spPr bwMode="auto">
          <a:xfrm rot="5400000">
            <a:off x="467544" y="2276872"/>
            <a:ext cx="3672408" cy="3672408"/>
          </a:xfrm>
          <a:prstGeom prst="ellipse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6136" y="2492896"/>
            <a:ext cx="153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Девиз группы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3068960"/>
            <a:ext cx="3031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Умные детишки,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как тот 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самый мишка!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980728"/>
            <a:ext cx="2610290" cy="3480387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627784" y="332656"/>
            <a:ext cx="43808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«Наши успехи и достижения» </a:t>
            </a:r>
          </a:p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r="10759"/>
          <a:stretch>
            <a:fillRect/>
          </a:stretch>
        </p:blipFill>
        <p:spPr bwMode="auto">
          <a:xfrm>
            <a:off x="1691680" y="908720"/>
            <a:ext cx="936104" cy="1398613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 t="4181"/>
          <a:stretch>
            <a:fillRect/>
          </a:stretch>
        </p:blipFill>
        <p:spPr bwMode="auto">
          <a:xfrm rot="5400000">
            <a:off x="6462892" y="1106060"/>
            <a:ext cx="1402792" cy="1008112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 t="3532"/>
          <a:stretch>
            <a:fillRect/>
          </a:stretch>
        </p:blipFill>
        <p:spPr bwMode="auto">
          <a:xfrm rot="6278439">
            <a:off x="6406959" y="2973613"/>
            <a:ext cx="1577451" cy="1141301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 l="7482" t="7710" r="5140"/>
          <a:stretch>
            <a:fillRect/>
          </a:stretch>
        </p:blipFill>
        <p:spPr bwMode="auto">
          <a:xfrm rot="16200000">
            <a:off x="4173824" y="4619264"/>
            <a:ext cx="1224136" cy="172392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/>
          <a:srcRect t="6848"/>
          <a:stretch>
            <a:fillRect/>
          </a:stretch>
        </p:blipFill>
        <p:spPr bwMode="auto">
          <a:xfrm rot="4005368">
            <a:off x="1286065" y="3019389"/>
            <a:ext cx="1540393" cy="1076186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2267744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195736" y="6237312"/>
            <a:ext cx="524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это лишь маленькая часть всех наших наград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365104"/>
            <a:ext cx="1584176" cy="2095501"/>
          </a:xfrm>
          <a:prstGeom prst="rect">
            <a:avLst/>
          </a:prstGeom>
          <a:noFill/>
        </p:spPr>
      </p:pic>
      <p:pic>
        <p:nvPicPr>
          <p:cNvPr id="13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164288" y="4509120"/>
            <a:ext cx="151216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052736"/>
            <a:ext cx="1761660" cy="234888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028733"/>
            <a:ext cx="1800200" cy="2400267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2555776" y="404664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«Вместе с папой и мамой»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789040"/>
            <a:ext cx="3365237" cy="252392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052736"/>
            <a:ext cx="1944216" cy="2592288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933056"/>
            <a:ext cx="1584176" cy="2095501"/>
          </a:xfrm>
          <a:prstGeom prst="rect">
            <a:avLst/>
          </a:prstGeom>
          <a:noFill/>
        </p:spPr>
      </p:pic>
      <p:pic>
        <p:nvPicPr>
          <p:cNvPr id="10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6804248" y="4077072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620688"/>
            <a:ext cx="50334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</a:p>
          <a:p>
            <a:endParaRPr lang="ru-RU" dirty="0"/>
          </a:p>
        </p:txBody>
      </p:sp>
      <p:pic>
        <p:nvPicPr>
          <p:cNvPr id="14340" name="Picture 4" descr="https://sun9-4.userapi.com/s/v1/ig2/mKYlsvO5vQy6kmxLjF7AxyALw_-eZ_BUiG9e_vqH9u9dWz_d_LRhDjPGADPucug6dYD52fXme5FBZmkbQAKDYACB.jpg?size=646x646&amp;quality=95&amp;crop=446,0,646,646&amp;ava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628800"/>
            <a:ext cx="4392488" cy="4392489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620688"/>
            <a:ext cx="441422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Приоритетные направления работы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268760"/>
            <a:ext cx="61566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физическое и психологическое </a:t>
            </a:r>
            <a:r>
              <a:rPr lang="ru-RU" sz="2000" i="1" dirty="0" err="1" smtClean="0"/>
              <a:t>здоровьесбережение</a:t>
            </a:r>
            <a:r>
              <a:rPr lang="ru-RU" sz="2000" i="1" dirty="0" smtClean="0"/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smtClean="0"/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i="1" dirty="0" err="1" smtClean="0"/>
              <a:t>гуманизация</a:t>
            </a:r>
            <a:r>
              <a:rPr lang="ru-RU" sz="2000" i="1" dirty="0" smtClean="0"/>
              <a:t> целей и принципов образовательной работы с детьми</a:t>
            </a:r>
          </a:p>
        </p:txBody>
      </p:sp>
      <p:pic>
        <p:nvPicPr>
          <p:cNvPr id="6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36296" y="4149080"/>
            <a:ext cx="1504528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41172" y="332656"/>
            <a:ext cx="582133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 нашей старшей группе «Умка»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4 замечательные девочки и 16 смелых мальчиков.</a:t>
            </a:r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l="12604" t="40230" r="8619" b="16092"/>
          <a:stretch>
            <a:fillRect/>
          </a:stretch>
        </p:blipFill>
        <p:spPr bwMode="auto">
          <a:xfrm>
            <a:off x="1691680" y="1124744"/>
            <a:ext cx="5832648" cy="417646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836712"/>
            <a:ext cx="676875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нашей группы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способствует: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гармоничному и всестороннему развитию детей;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полноценному общению между детьми;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дает возможность уединиться по желанию ребенка;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помогает в реализации образовательной программы ДОУ;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учитывает национально-культурные условия, в которых осуществляется образовательная деятельность.</a:t>
            </a:r>
          </a:p>
          <a:p>
            <a:endParaRPr lang="ru-RU" dirty="0"/>
          </a:p>
        </p:txBody>
      </p:sp>
      <p:pic>
        <p:nvPicPr>
          <p:cNvPr id="4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48264" y="3861048"/>
            <a:ext cx="1656184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 l="16614" r="10699"/>
          <a:stretch>
            <a:fillRect/>
          </a:stretch>
        </p:blipFill>
        <p:spPr bwMode="auto">
          <a:xfrm>
            <a:off x="5076056" y="1052736"/>
            <a:ext cx="2709722" cy="468052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/>
          <a:srcRect l="15287" r="15924"/>
          <a:stretch>
            <a:fillRect/>
          </a:stretch>
        </p:blipFill>
        <p:spPr bwMode="auto">
          <a:xfrm>
            <a:off x="1403648" y="1052736"/>
            <a:ext cx="2808312" cy="4680520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763688" y="404664"/>
            <a:ext cx="238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экологии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404664"/>
            <a:ext cx="3203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развития речи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164288" y="4437112"/>
            <a:ext cx="1584176" cy="2095501"/>
          </a:xfrm>
          <a:prstGeom prst="rect">
            <a:avLst/>
          </a:prstGeom>
          <a:noFill/>
        </p:spPr>
      </p:pic>
      <p:pic>
        <p:nvPicPr>
          <p:cNvPr id="9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37112"/>
            <a:ext cx="1728192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ttps://catherineasquithgallery.com/uploads/posts/2021-02/1612763251_196-p-goluboi-fon-kartinki-dlya-detei-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168352" cy="4176464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 l="9091" t="11364" r="6061"/>
          <a:stretch>
            <a:fillRect/>
          </a:stretch>
        </p:blipFill>
        <p:spPr bwMode="auto">
          <a:xfrm>
            <a:off x="1043608" y="1340768"/>
            <a:ext cx="3096344" cy="4184179"/>
          </a:xfrm>
          <a:prstGeom prst="rect">
            <a:avLst/>
          </a:prstGeom>
          <a:ln w="88900" cap="sq" cmpd="thickThin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043608" y="404664"/>
            <a:ext cx="2960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Салон красоты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наших принцесс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620688"/>
            <a:ext cx="30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 математики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236296" y="4509120"/>
            <a:ext cx="1656184" cy="2095501"/>
          </a:xfrm>
          <a:prstGeom prst="rect">
            <a:avLst/>
          </a:prstGeom>
          <a:noFill/>
        </p:spPr>
      </p:pic>
      <p:pic>
        <p:nvPicPr>
          <p:cNvPr id="8" name="Picture 6" descr="https://bratsk.spravka.city/public_files/company/logo/929/logo-1650200-brats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09120"/>
            <a:ext cx="1584176" cy="2095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789</Words>
  <Application>Microsoft Office PowerPoint</Application>
  <PresentationFormat>Экран (4:3)</PresentationFormat>
  <Paragraphs>203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81</cp:revision>
  <dcterms:created xsi:type="dcterms:W3CDTF">2022-12-14T14:08:04Z</dcterms:created>
  <dcterms:modified xsi:type="dcterms:W3CDTF">2022-12-18T17:19:32Z</dcterms:modified>
</cp:coreProperties>
</file>